
<file path=[Content_Types].xml><?xml version="1.0" encoding="utf-8"?>
<Types xmlns="http://schemas.openxmlformats.org/package/2006/content-types">
  <Default Extension="xml" ContentType="application/xml"/>
  <Default Extension="jpeg" ContentType="image/jpeg"/>
  <Default Extension="png" ContentType="image/png"/>
  <Default Extension="gif" ContentType="image/gif"/>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13"/>
  </p:notesMasterIdLst>
  <p:sldIdLst>
    <p:sldId id="274" r:id="rId2"/>
    <p:sldId id="286" r:id="rId3"/>
    <p:sldId id="289" r:id="rId4"/>
    <p:sldId id="275" r:id="rId5"/>
    <p:sldId id="279" r:id="rId6"/>
    <p:sldId id="296" r:id="rId7"/>
    <p:sldId id="276" r:id="rId8"/>
    <p:sldId id="277" r:id="rId9"/>
    <p:sldId id="278" r:id="rId10"/>
    <p:sldId id="281" r:id="rId11"/>
    <p:sldId id="282" r:id="rId12"/>
    <p:sldId id="284" r:id="rId13"/>
    <p:sldId id="287" r:id="rId14"/>
    <p:sldId id="288" r:id="rId15"/>
    <p:sldId id="285" r:id="rId16"/>
    <p:sldId id="290" r:id="rId17"/>
    <p:sldId id="291" r:id="rId18"/>
    <p:sldId id="283" r:id="rId19"/>
    <p:sldId id="273" r:id="rId20"/>
    <p:sldId id="292" r:id="rId21"/>
    <p:sldId id="293" r:id="rId22"/>
    <p:sldId id="294" r:id="rId23"/>
    <p:sldId id="295" r:id="rId24"/>
    <p:sldId id="297" r:id="rId25"/>
    <p:sldId id="298" r:id="rId26"/>
    <p:sldId id="300" r:id="rId27"/>
    <p:sldId id="299" r:id="rId28"/>
    <p:sldId id="280" r:id="rId29"/>
    <p:sldId id="303" r:id="rId30"/>
    <p:sldId id="301" r:id="rId31"/>
    <p:sldId id="302" r:id="rId32"/>
    <p:sldId id="304" r:id="rId33"/>
    <p:sldId id="305" r:id="rId34"/>
    <p:sldId id="306" r:id="rId35"/>
    <p:sldId id="307" r:id="rId36"/>
    <p:sldId id="309" r:id="rId37"/>
    <p:sldId id="310" r:id="rId38"/>
    <p:sldId id="311" r:id="rId39"/>
    <p:sldId id="312" r:id="rId40"/>
    <p:sldId id="313" r:id="rId41"/>
    <p:sldId id="314" r:id="rId42"/>
    <p:sldId id="322" r:id="rId43"/>
    <p:sldId id="323" r:id="rId44"/>
    <p:sldId id="324" r:id="rId45"/>
    <p:sldId id="325" r:id="rId46"/>
    <p:sldId id="326" r:id="rId47"/>
    <p:sldId id="327" r:id="rId48"/>
    <p:sldId id="328" r:id="rId49"/>
    <p:sldId id="308" r:id="rId50"/>
    <p:sldId id="315" r:id="rId51"/>
    <p:sldId id="316" r:id="rId52"/>
    <p:sldId id="317" r:id="rId53"/>
    <p:sldId id="318" r:id="rId54"/>
    <p:sldId id="319" r:id="rId55"/>
    <p:sldId id="320" r:id="rId56"/>
    <p:sldId id="264" r:id="rId57"/>
    <p:sldId id="330" r:id="rId58"/>
    <p:sldId id="331" r:id="rId59"/>
    <p:sldId id="332" r:id="rId60"/>
    <p:sldId id="333" r:id="rId61"/>
    <p:sldId id="334" r:id="rId62"/>
    <p:sldId id="335" r:id="rId63"/>
    <p:sldId id="336" r:id="rId64"/>
    <p:sldId id="337" r:id="rId65"/>
    <p:sldId id="338" r:id="rId66"/>
    <p:sldId id="340" r:id="rId67"/>
    <p:sldId id="341" r:id="rId68"/>
    <p:sldId id="342" r:id="rId69"/>
    <p:sldId id="346" r:id="rId70"/>
    <p:sldId id="354" r:id="rId71"/>
    <p:sldId id="348" r:id="rId72"/>
    <p:sldId id="351" r:id="rId73"/>
    <p:sldId id="352" r:id="rId74"/>
    <p:sldId id="353" r:id="rId75"/>
    <p:sldId id="350" r:id="rId76"/>
    <p:sldId id="355" r:id="rId77"/>
    <p:sldId id="257" r:id="rId78"/>
    <p:sldId id="259" r:id="rId79"/>
    <p:sldId id="360" r:id="rId80"/>
    <p:sldId id="364" r:id="rId81"/>
    <p:sldId id="358" r:id="rId82"/>
    <p:sldId id="362" r:id="rId83"/>
    <p:sldId id="361" r:id="rId84"/>
    <p:sldId id="363" r:id="rId85"/>
    <p:sldId id="365" r:id="rId86"/>
    <p:sldId id="366" r:id="rId87"/>
    <p:sldId id="367" r:id="rId88"/>
    <p:sldId id="368" r:id="rId89"/>
    <p:sldId id="369" r:id="rId90"/>
    <p:sldId id="370" r:id="rId91"/>
    <p:sldId id="371" r:id="rId92"/>
    <p:sldId id="372" r:id="rId93"/>
    <p:sldId id="373" r:id="rId94"/>
    <p:sldId id="374" r:id="rId95"/>
    <p:sldId id="375" r:id="rId96"/>
    <p:sldId id="376" r:id="rId97"/>
    <p:sldId id="378" r:id="rId98"/>
    <p:sldId id="267" r:id="rId99"/>
    <p:sldId id="266" r:id="rId100"/>
    <p:sldId id="377" r:id="rId101"/>
    <p:sldId id="380" r:id="rId102"/>
    <p:sldId id="379" r:id="rId103"/>
    <p:sldId id="381" r:id="rId104"/>
    <p:sldId id="382" r:id="rId105"/>
    <p:sldId id="383" r:id="rId106"/>
    <p:sldId id="384" r:id="rId107"/>
    <p:sldId id="385" r:id="rId108"/>
    <p:sldId id="386" r:id="rId109"/>
    <p:sldId id="396" r:id="rId110"/>
    <p:sldId id="387" r:id="rId111"/>
    <p:sldId id="389" r:id="rId112"/>
    <p:sldId id="398" r:id="rId113"/>
    <p:sldId id="388" r:id="rId114"/>
    <p:sldId id="397" r:id="rId115"/>
    <p:sldId id="399" r:id="rId116"/>
    <p:sldId id="390" r:id="rId117"/>
    <p:sldId id="391" r:id="rId118"/>
    <p:sldId id="359" r:id="rId119"/>
    <p:sldId id="393" r:id="rId120"/>
    <p:sldId id="392" r:id="rId121"/>
    <p:sldId id="394" r:id="rId122"/>
    <p:sldId id="395" r:id="rId123"/>
    <p:sldId id="400" r:id="rId124"/>
    <p:sldId id="401" r:id="rId125"/>
    <p:sldId id="402" r:id="rId126"/>
    <p:sldId id="403" r:id="rId127"/>
    <p:sldId id="404" r:id="rId128"/>
    <p:sldId id="413" r:id="rId129"/>
    <p:sldId id="405" r:id="rId130"/>
    <p:sldId id="406" r:id="rId131"/>
    <p:sldId id="407" r:id="rId132"/>
    <p:sldId id="414" r:id="rId133"/>
    <p:sldId id="408" r:id="rId134"/>
    <p:sldId id="409" r:id="rId135"/>
    <p:sldId id="410" r:id="rId136"/>
    <p:sldId id="415" r:id="rId137"/>
    <p:sldId id="411" r:id="rId138"/>
    <p:sldId id="412" r:id="rId139"/>
    <p:sldId id="416" r:id="rId140"/>
    <p:sldId id="417" r:id="rId141"/>
    <p:sldId id="418" r:id="rId142"/>
    <p:sldId id="419" r:id="rId143"/>
    <p:sldId id="420" r:id="rId144"/>
    <p:sldId id="422" r:id="rId145"/>
    <p:sldId id="421" r:id="rId146"/>
    <p:sldId id="423" r:id="rId147"/>
    <p:sldId id="424" r:id="rId148"/>
    <p:sldId id="425" r:id="rId149"/>
    <p:sldId id="426" r:id="rId150"/>
    <p:sldId id="427" r:id="rId151"/>
    <p:sldId id="428" r:id="rId152"/>
    <p:sldId id="429" r:id="rId153"/>
    <p:sldId id="450" r:id="rId154"/>
    <p:sldId id="430" r:id="rId155"/>
    <p:sldId id="431" r:id="rId156"/>
    <p:sldId id="432" r:id="rId157"/>
    <p:sldId id="433" r:id="rId158"/>
    <p:sldId id="434" r:id="rId159"/>
    <p:sldId id="435" r:id="rId160"/>
    <p:sldId id="436" r:id="rId161"/>
    <p:sldId id="437" r:id="rId162"/>
    <p:sldId id="438" r:id="rId163"/>
    <p:sldId id="439" r:id="rId164"/>
    <p:sldId id="440" r:id="rId165"/>
    <p:sldId id="441" r:id="rId166"/>
    <p:sldId id="443" r:id="rId167"/>
    <p:sldId id="442" r:id="rId168"/>
    <p:sldId id="444" r:id="rId169"/>
    <p:sldId id="445" r:id="rId170"/>
    <p:sldId id="451" r:id="rId171"/>
    <p:sldId id="446" r:id="rId172"/>
    <p:sldId id="447" r:id="rId173"/>
    <p:sldId id="448" r:id="rId174"/>
    <p:sldId id="454" r:id="rId175"/>
    <p:sldId id="455" r:id="rId176"/>
    <p:sldId id="456" r:id="rId177"/>
    <p:sldId id="457" r:id="rId178"/>
    <p:sldId id="458" r:id="rId179"/>
    <p:sldId id="459" r:id="rId180"/>
    <p:sldId id="460" r:id="rId181"/>
    <p:sldId id="461" r:id="rId182"/>
    <p:sldId id="462" r:id="rId183"/>
    <p:sldId id="463" r:id="rId184"/>
    <p:sldId id="464" r:id="rId185"/>
    <p:sldId id="465" r:id="rId186"/>
    <p:sldId id="466" r:id="rId187"/>
    <p:sldId id="467" r:id="rId188"/>
    <p:sldId id="468" r:id="rId189"/>
    <p:sldId id="469" r:id="rId190"/>
    <p:sldId id="470" r:id="rId191"/>
    <p:sldId id="471" r:id="rId192"/>
    <p:sldId id="472" r:id="rId193"/>
    <p:sldId id="473" r:id="rId194"/>
    <p:sldId id="474" r:id="rId195"/>
    <p:sldId id="475" r:id="rId196"/>
    <p:sldId id="258" r:id="rId197"/>
    <p:sldId id="357" r:id="rId198"/>
    <p:sldId id="260" r:id="rId199"/>
    <p:sldId id="261" r:id="rId200"/>
    <p:sldId id="265" r:id="rId201"/>
    <p:sldId id="271" r:id="rId202"/>
    <p:sldId id="269" r:id="rId203"/>
    <p:sldId id="268" r:id="rId204"/>
    <p:sldId id="262" r:id="rId205"/>
    <p:sldId id="321" r:id="rId206"/>
    <p:sldId id="329" r:id="rId207"/>
    <p:sldId id="453" r:id="rId208"/>
    <p:sldId id="476" r:id="rId209"/>
    <p:sldId id="477" r:id="rId210"/>
    <p:sldId id="478" r:id="rId211"/>
    <p:sldId id="479" r:id="rId212"/>
  </p:sldIdLst>
  <p:sldSz cx="12192000" cy="6858000"/>
  <p:notesSz cx="6858000" cy="91440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686D5"/>
    <a:srgbClr val="D6A994"/>
    <a:srgbClr val="AFD3A9"/>
    <a:srgbClr val="88ACD5"/>
    <a:srgbClr val="A1CFD5"/>
    <a:srgbClr val="C56D68"/>
    <a:srgbClr val="91A3D5"/>
    <a:srgbClr val="8978D5"/>
    <a:srgbClr val="D77D69"/>
    <a:srgbClr val="7384D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Sin estilo ni cuadrícula">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Sin estilo, cuadrícula de la tabla">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211" autoAdjust="0"/>
    <p:restoredTop sz="88346"/>
  </p:normalViewPr>
  <p:slideViewPr>
    <p:cSldViewPr snapToGrid="0">
      <p:cViewPr>
        <p:scale>
          <a:sx n="112" d="100"/>
          <a:sy n="112" d="100"/>
        </p:scale>
        <p:origin x="-856" y="-9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42" Type="http://schemas.openxmlformats.org/officeDocument/2006/relationships/slide" Target="slides/slide141.xml"/><Relationship Id="rId143" Type="http://schemas.openxmlformats.org/officeDocument/2006/relationships/slide" Target="slides/slide142.xml"/><Relationship Id="rId144" Type="http://schemas.openxmlformats.org/officeDocument/2006/relationships/slide" Target="slides/slide143.xml"/><Relationship Id="rId145" Type="http://schemas.openxmlformats.org/officeDocument/2006/relationships/slide" Target="slides/slide144.xml"/><Relationship Id="rId146" Type="http://schemas.openxmlformats.org/officeDocument/2006/relationships/slide" Target="slides/slide145.xml"/><Relationship Id="rId147" Type="http://schemas.openxmlformats.org/officeDocument/2006/relationships/slide" Target="slides/slide146.xml"/><Relationship Id="rId148" Type="http://schemas.openxmlformats.org/officeDocument/2006/relationships/slide" Target="slides/slide147.xml"/><Relationship Id="rId149" Type="http://schemas.openxmlformats.org/officeDocument/2006/relationships/slide" Target="slides/slide148.xml"/><Relationship Id="rId180" Type="http://schemas.openxmlformats.org/officeDocument/2006/relationships/slide" Target="slides/slide179.xml"/><Relationship Id="rId181" Type="http://schemas.openxmlformats.org/officeDocument/2006/relationships/slide" Target="slides/slide180.xml"/><Relationship Id="rId182" Type="http://schemas.openxmlformats.org/officeDocument/2006/relationships/slide" Target="slides/slide181.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83" Type="http://schemas.openxmlformats.org/officeDocument/2006/relationships/slide" Target="slides/slide182.xml"/><Relationship Id="rId184" Type="http://schemas.openxmlformats.org/officeDocument/2006/relationships/slide" Target="slides/slide183.xml"/><Relationship Id="rId185" Type="http://schemas.openxmlformats.org/officeDocument/2006/relationships/slide" Target="slides/slide184.xml"/><Relationship Id="rId186" Type="http://schemas.openxmlformats.org/officeDocument/2006/relationships/slide" Target="slides/slide185.xml"/><Relationship Id="rId187" Type="http://schemas.openxmlformats.org/officeDocument/2006/relationships/slide" Target="slides/slide186.xml"/><Relationship Id="rId188" Type="http://schemas.openxmlformats.org/officeDocument/2006/relationships/slide" Target="slides/slide187.xml"/><Relationship Id="rId189" Type="http://schemas.openxmlformats.org/officeDocument/2006/relationships/slide" Target="slides/slide18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150" Type="http://schemas.openxmlformats.org/officeDocument/2006/relationships/slide" Target="slides/slide149.xml"/><Relationship Id="rId151" Type="http://schemas.openxmlformats.org/officeDocument/2006/relationships/slide" Target="slides/slide150.xml"/><Relationship Id="rId152" Type="http://schemas.openxmlformats.org/officeDocument/2006/relationships/slide" Target="slides/slide15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53" Type="http://schemas.openxmlformats.org/officeDocument/2006/relationships/slide" Target="slides/slide152.xml"/><Relationship Id="rId154" Type="http://schemas.openxmlformats.org/officeDocument/2006/relationships/slide" Target="slides/slide153.xml"/><Relationship Id="rId155" Type="http://schemas.openxmlformats.org/officeDocument/2006/relationships/slide" Target="slides/slide154.xml"/><Relationship Id="rId156" Type="http://schemas.openxmlformats.org/officeDocument/2006/relationships/slide" Target="slides/slide155.xml"/><Relationship Id="rId157" Type="http://schemas.openxmlformats.org/officeDocument/2006/relationships/slide" Target="slides/slide156.xml"/><Relationship Id="rId158" Type="http://schemas.openxmlformats.org/officeDocument/2006/relationships/slide" Target="slides/slide157.xml"/><Relationship Id="rId159" Type="http://schemas.openxmlformats.org/officeDocument/2006/relationships/slide" Target="slides/slide158.xml"/><Relationship Id="rId190" Type="http://schemas.openxmlformats.org/officeDocument/2006/relationships/slide" Target="slides/slide189.xml"/><Relationship Id="rId191" Type="http://schemas.openxmlformats.org/officeDocument/2006/relationships/slide" Target="slides/slide190.xml"/><Relationship Id="rId192" Type="http://schemas.openxmlformats.org/officeDocument/2006/relationships/slide" Target="slides/slide191.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193" Type="http://schemas.openxmlformats.org/officeDocument/2006/relationships/slide" Target="slides/slide192.xml"/><Relationship Id="rId194" Type="http://schemas.openxmlformats.org/officeDocument/2006/relationships/slide" Target="slides/slide193.xml"/><Relationship Id="rId195" Type="http://schemas.openxmlformats.org/officeDocument/2006/relationships/slide" Target="slides/slide194.xml"/><Relationship Id="rId196" Type="http://schemas.openxmlformats.org/officeDocument/2006/relationships/slide" Target="slides/slide195.xml"/><Relationship Id="rId197" Type="http://schemas.openxmlformats.org/officeDocument/2006/relationships/slide" Target="slides/slide196.xml"/><Relationship Id="rId198" Type="http://schemas.openxmlformats.org/officeDocument/2006/relationships/slide" Target="slides/slide197.xml"/><Relationship Id="rId199" Type="http://schemas.openxmlformats.org/officeDocument/2006/relationships/slide" Target="slides/slide19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slide" Target="slides/slide124.xml"/><Relationship Id="rId126" Type="http://schemas.openxmlformats.org/officeDocument/2006/relationships/slide" Target="slides/slide125.xml"/><Relationship Id="rId127" Type="http://schemas.openxmlformats.org/officeDocument/2006/relationships/slide" Target="slides/slide126.xml"/><Relationship Id="rId128" Type="http://schemas.openxmlformats.org/officeDocument/2006/relationships/slide" Target="slides/slide127.xml"/><Relationship Id="rId129" Type="http://schemas.openxmlformats.org/officeDocument/2006/relationships/slide" Target="slides/slide128.xml"/><Relationship Id="rId160" Type="http://schemas.openxmlformats.org/officeDocument/2006/relationships/slide" Target="slides/slide159.xml"/><Relationship Id="rId161" Type="http://schemas.openxmlformats.org/officeDocument/2006/relationships/slide" Target="slides/slide160.xml"/><Relationship Id="rId162" Type="http://schemas.openxmlformats.org/officeDocument/2006/relationships/slide" Target="slides/slide16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63" Type="http://schemas.openxmlformats.org/officeDocument/2006/relationships/slide" Target="slides/slide162.xml"/><Relationship Id="rId164" Type="http://schemas.openxmlformats.org/officeDocument/2006/relationships/slide" Target="slides/slide163.xml"/><Relationship Id="rId165" Type="http://schemas.openxmlformats.org/officeDocument/2006/relationships/slide" Target="slides/slide164.xml"/><Relationship Id="rId166" Type="http://schemas.openxmlformats.org/officeDocument/2006/relationships/slide" Target="slides/slide165.xml"/><Relationship Id="rId167" Type="http://schemas.openxmlformats.org/officeDocument/2006/relationships/slide" Target="slides/slide166.xml"/><Relationship Id="rId168" Type="http://schemas.openxmlformats.org/officeDocument/2006/relationships/slide" Target="slides/slide167.xml"/><Relationship Id="rId169" Type="http://schemas.openxmlformats.org/officeDocument/2006/relationships/slide" Target="slides/slide168.xml"/><Relationship Id="rId200" Type="http://schemas.openxmlformats.org/officeDocument/2006/relationships/slide" Target="slides/slide199.xml"/><Relationship Id="rId201" Type="http://schemas.openxmlformats.org/officeDocument/2006/relationships/slide" Target="slides/slide200.xml"/><Relationship Id="rId202" Type="http://schemas.openxmlformats.org/officeDocument/2006/relationships/slide" Target="slides/slide201.xml"/><Relationship Id="rId203" Type="http://schemas.openxmlformats.org/officeDocument/2006/relationships/slide" Target="slides/slide202.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204" Type="http://schemas.openxmlformats.org/officeDocument/2006/relationships/slide" Target="slides/slide203.xml"/><Relationship Id="rId205" Type="http://schemas.openxmlformats.org/officeDocument/2006/relationships/slide" Target="slides/slide204.xml"/><Relationship Id="rId206" Type="http://schemas.openxmlformats.org/officeDocument/2006/relationships/slide" Target="slides/slide205.xml"/><Relationship Id="rId207" Type="http://schemas.openxmlformats.org/officeDocument/2006/relationships/slide" Target="slides/slide206.xml"/><Relationship Id="rId208" Type="http://schemas.openxmlformats.org/officeDocument/2006/relationships/slide" Target="slides/slide207.xml"/><Relationship Id="rId209" Type="http://schemas.openxmlformats.org/officeDocument/2006/relationships/slide" Target="slides/slide208.xml"/><Relationship Id="rId130" Type="http://schemas.openxmlformats.org/officeDocument/2006/relationships/slide" Target="slides/slide129.xml"/><Relationship Id="rId131" Type="http://schemas.openxmlformats.org/officeDocument/2006/relationships/slide" Target="slides/slide130.xml"/><Relationship Id="rId132" Type="http://schemas.openxmlformats.org/officeDocument/2006/relationships/slide" Target="slides/slide131.xml"/><Relationship Id="rId133" Type="http://schemas.openxmlformats.org/officeDocument/2006/relationships/slide" Target="slides/slide132.xml"/><Relationship Id="rId134" Type="http://schemas.openxmlformats.org/officeDocument/2006/relationships/slide" Target="slides/slide133.xml"/><Relationship Id="rId135" Type="http://schemas.openxmlformats.org/officeDocument/2006/relationships/slide" Target="slides/slide134.xml"/><Relationship Id="rId136" Type="http://schemas.openxmlformats.org/officeDocument/2006/relationships/slide" Target="slides/slide135.xml"/><Relationship Id="rId137" Type="http://schemas.openxmlformats.org/officeDocument/2006/relationships/slide" Target="slides/slide136.xml"/><Relationship Id="rId138" Type="http://schemas.openxmlformats.org/officeDocument/2006/relationships/slide" Target="slides/slide137.xml"/><Relationship Id="rId139" Type="http://schemas.openxmlformats.org/officeDocument/2006/relationships/slide" Target="slides/slide138.xml"/><Relationship Id="rId170" Type="http://schemas.openxmlformats.org/officeDocument/2006/relationships/slide" Target="slides/slide169.xml"/><Relationship Id="rId171" Type="http://schemas.openxmlformats.org/officeDocument/2006/relationships/slide" Target="slides/slide170.xml"/><Relationship Id="rId172" Type="http://schemas.openxmlformats.org/officeDocument/2006/relationships/slide" Target="slides/slide171.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173" Type="http://schemas.openxmlformats.org/officeDocument/2006/relationships/slide" Target="slides/slide172.xml"/><Relationship Id="rId174" Type="http://schemas.openxmlformats.org/officeDocument/2006/relationships/slide" Target="slides/slide173.xml"/><Relationship Id="rId175" Type="http://schemas.openxmlformats.org/officeDocument/2006/relationships/slide" Target="slides/slide174.xml"/><Relationship Id="rId176" Type="http://schemas.openxmlformats.org/officeDocument/2006/relationships/slide" Target="slides/slide175.xml"/><Relationship Id="rId177" Type="http://schemas.openxmlformats.org/officeDocument/2006/relationships/slide" Target="slides/slide176.xml"/><Relationship Id="rId178" Type="http://schemas.openxmlformats.org/officeDocument/2006/relationships/slide" Target="slides/slide177.xml"/><Relationship Id="rId179" Type="http://schemas.openxmlformats.org/officeDocument/2006/relationships/slide" Target="slides/slide178.xml"/><Relationship Id="rId210" Type="http://schemas.openxmlformats.org/officeDocument/2006/relationships/slide" Target="slides/slide209.xml"/><Relationship Id="rId211" Type="http://schemas.openxmlformats.org/officeDocument/2006/relationships/slide" Target="slides/slide210.xml"/><Relationship Id="rId212" Type="http://schemas.openxmlformats.org/officeDocument/2006/relationships/slide" Target="slides/slide211.xml"/><Relationship Id="rId213" Type="http://schemas.openxmlformats.org/officeDocument/2006/relationships/notesMaster" Target="notesMasters/notesMaster1.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214" Type="http://schemas.openxmlformats.org/officeDocument/2006/relationships/presProps" Target="presProps.xml"/><Relationship Id="rId215" Type="http://schemas.openxmlformats.org/officeDocument/2006/relationships/viewProps" Target="viewProps.xml"/><Relationship Id="rId216" Type="http://schemas.openxmlformats.org/officeDocument/2006/relationships/theme" Target="theme/theme1.xml"/><Relationship Id="rId217"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100" Type="http://schemas.openxmlformats.org/officeDocument/2006/relationships/slide" Target="slides/slide99.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40" Type="http://schemas.openxmlformats.org/officeDocument/2006/relationships/slide" Target="slides/slide139.xml"/><Relationship Id="rId141" Type="http://schemas.openxmlformats.org/officeDocument/2006/relationships/slide" Target="slides/slide1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649DF63-1CFD-0B40-8116-6AF37629D2D0}" type="datetimeFigureOut">
              <a:rPr lang="en-US" smtClean="0"/>
              <a:t>8/4/15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8132B1C-8A12-F647-812F-7B62171DCB78}" type="slidenum">
              <a:rPr lang="en-US" smtClean="0"/>
              <a:t>‹#›</a:t>
            </a:fld>
            <a:endParaRPr lang="en-US"/>
          </a:p>
        </p:txBody>
      </p:sp>
    </p:spTree>
    <p:extLst>
      <p:ext uri="{BB962C8B-B14F-4D97-AF65-F5344CB8AC3E}">
        <p14:creationId xmlns:p14="http://schemas.microsoft.com/office/powerpoint/2010/main" val="298094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9.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0.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5.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7.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Open</a:t>
            </a:r>
            <a:r>
              <a:rPr lang="en-US" baseline="0" dirty="0" smtClean="0"/>
              <a:t> group to solve any kind of questions (slack)</a:t>
            </a:r>
          </a:p>
          <a:p>
            <a:r>
              <a:rPr lang="en-US" baseline="0" dirty="0" smtClean="0"/>
              <a:t>Meteor and JavaScript digital books</a:t>
            </a:r>
          </a:p>
          <a:p>
            <a:r>
              <a:rPr lang="en-US" baseline="0" dirty="0" smtClean="0"/>
              <a:t>2 project themes to get started</a:t>
            </a:r>
          </a:p>
          <a:p>
            <a:r>
              <a:rPr lang="en-US" baseline="0" dirty="0" smtClean="0"/>
              <a:t>Design-thinking activity</a:t>
            </a:r>
          </a:p>
          <a:p>
            <a:r>
              <a:rPr lang="en-US" baseline="0" dirty="0" smtClean="0"/>
              <a:t>Both Windows and iOS</a:t>
            </a:r>
          </a:p>
          <a:p>
            <a:r>
              <a:rPr lang="en-US" baseline="0" dirty="0" smtClean="0"/>
              <a:t>Responsive web design</a:t>
            </a:r>
          </a:p>
          <a:p>
            <a:r>
              <a:rPr lang="en-US" baseline="0" dirty="0" smtClean="0"/>
              <a:t>Physical classes</a:t>
            </a:r>
          </a:p>
          <a:p>
            <a:r>
              <a:rPr lang="en-US" baseline="0" dirty="0" smtClean="0"/>
              <a:t>Business mentoring </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88132B1C-8A12-F647-812F-7B62171DCB78}" type="slidenum">
              <a:rPr lang="en-US" smtClean="0"/>
              <a:t>75</a:t>
            </a:fld>
            <a:endParaRPr lang="en-US"/>
          </a:p>
        </p:txBody>
      </p:sp>
    </p:spTree>
    <p:extLst>
      <p:ext uri="{BB962C8B-B14F-4D97-AF65-F5344CB8AC3E}">
        <p14:creationId xmlns:p14="http://schemas.microsoft.com/office/powerpoint/2010/main" val="13361891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8132B1C-8A12-F647-812F-7B62171DCB78}" type="slidenum">
              <a:rPr lang="en-US" smtClean="0"/>
              <a:t>99</a:t>
            </a:fld>
            <a:endParaRPr lang="en-US"/>
          </a:p>
        </p:txBody>
      </p:sp>
    </p:spTree>
    <p:extLst>
      <p:ext uri="{BB962C8B-B14F-4D97-AF65-F5344CB8AC3E}">
        <p14:creationId xmlns:p14="http://schemas.microsoft.com/office/powerpoint/2010/main" val="13983135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Exercise </a:t>
            </a:r>
            <a:r>
              <a:rPr lang="en-US" dirty="0" smtClean="0"/>
              <a:t>is to create a new object type</a:t>
            </a:r>
          </a:p>
          <a:p>
            <a:r>
              <a:rPr lang="en-US" dirty="0" smtClean="0"/>
              <a:t>Create</a:t>
            </a:r>
            <a:r>
              <a:rPr lang="en-US" baseline="0" dirty="0" smtClean="0"/>
              <a:t> 5 objects of this type</a:t>
            </a:r>
          </a:p>
          <a:p>
            <a:r>
              <a:rPr lang="en-US" baseline="0" dirty="0" smtClean="0"/>
              <a:t>Then look at the objects prototype on the console</a:t>
            </a:r>
          </a:p>
          <a:p>
            <a:r>
              <a:rPr lang="en-US" baseline="0" dirty="0" smtClean="0"/>
              <a:t>Create a new object that depends from the other prototype</a:t>
            </a:r>
          </a:p>
          <a:p>
            <a:r>
              <a:rPr lang="en-US" baseline="0" dirty="0" smtClean="0"/>
              <a:t>Add a new function to the first prototype</a:t>
            </a:r>
          </a:p>
          <a:p>
            <a:r>
              <a:rPr lang="en-US" baseline="0" dirty="0" smtClean="0"/>
              <a:t>Use the function with one of the objects of the second prototype</a:t>
            </a:r>
            <a:endParaRPr lang="en-US" dirty="0"/>
          </a:p>
        </p:txBody>
      </p:sp>
      <p:sp>
        <p:nvSpPr>
          <p:cNvPr id="4" name="Slide Number Placeholder 3"/>
          <p:cNvSpPr>
            <a:spLocks noGrp="1"/>
          </p:cNvSpPr>
          <p:nvPr>
            <p:ph type="sldNum" sz="quarter" idx="10"/>
          </p:nvPr>
        </p:nvSpPr>
        <p:spPr/>
        <p:txBody>
          <a:bodyPr/>
          <a:lstStyle/>
          <a:p>
            <a:fld id="{88132B1C-8A12-F647-812F-7B62171DCB78}" type="slidenum">
              <a:rPr lang="en-US" smtClean="0"/>
              <a:t>120</a:t>
            </a:fld>
            <a:endParaRPr lang="en-US"/>
          </a:p>
        </p:txBody>
      </p:sp>
    </p:spTree>
    <p:extLst>
      <p:ext uri="{BB962C8B-B14F-4D97-AF65-F5344CB8AC3E}">
        <p14:creationId xmlns:p14="http://schemas.microsoft.com/office/powerpoint/2010/main" val="14344335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Map </a:t>
            </a:r>
          </a:p>
          <a:p>
            <a:r>
              <a:rPr lang="en-US" smtClean="0"/>
              <a:t>blocks</a:t>
            </a:r>
            <a:endParaRPr lang="en-US" dirty="0"/>
          </a:p>
        </p:txBody>
      </p:sp>
      <p:sp>
        <p:nvSpPr>
          <p:cNvPr id="4" name="Slide Number Placeholder 3"/>
          <p:cNvSpPr>
            <a:spLocks noGrp="1"/>
          </p:cNvSpPr>
          <p:nvPr>
            <p:ph type="sldNum" sz="quarter" idx="10"/>
          </p:nvPr>
        </p:nvSpPr>
        <p:spPr/>
        <p:txBody>
          <a:bodyPr/>
          <a:lstStyle/>
          <a:p>
            <a:fld id="{88132B1C-8A12-F647-812F-7B62171DCB78}" type="slidenum">
              <a:rPr lang="en-US" smtClean="0"/>
              <a:t>122</a:t>
            </a:fld>
            <a:endParaRPr lang="en-US"/>
          </a:p>
        </p:txBody>
      </p:sp>
    </p:spTree>
    <p:extLst>
      <p:ext uri="{BB962C8B-B14F-4D97-AF65-F5344CB8AC3E}">
        <p14:creationId xmlns:p14="http://schemas.microsoft.com/office/powerpoint/2010/main" val="303872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8132B1C-8A12-F647-812F-7B62171DCB78}" type="slidenum">
              <a:rPr lang="en-US" smtClean="0"/>
              <a:t>131</a:t>
            </a:fld>
            <a:endParaRPr lang="en-US"/>
          </a:p>
        </p:txBody>
      </p:sp>
    </p:spTree>
    <p:extLst>
      <p:ext uri="{BB962C8B-B14F-4D97-AF65-F5344CB8AC3E}">
        <p14:creationId xmlns:p14="http://schemas.microsoft.com/office/powerpoint/2010/main" val="13604784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8132B1C-8A12-F647-812F-7B62171DCB78}" type="slidenum">
              <a:rPr lang="en-US" smtClean="0"/>
              <a:t>173</a:t>
            </a:fld>
            <a:endParaRPr lang="en-US"/>
          </a:p>
        </p:txBody>
      </p:sp>
    </p:spTree>
    <p:extLst>
      <p:ext uri="{BB962C8B-B14F-4D97-AF65-F5344CB8AC3E}">
        <p14:creationId xmlns:p14="http://schemas.microsoft.com/office/powerpoint/2010/main" val="1203067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Open</a:t>
            </a:r>
            <a:r>
              <a:rPr lang="en-US" baseline="0" dirty="0" smtClean="0"/>
              <a:t> group to solve any kind of questions (slack)</a:t>
            </a:r>
          </a:p>
          <a:p>
            <a:r>
              <a:rPr lang="en-US" baseline="0" dirty="0" smtClean="0"/>
              <a:t>Meteor and JavaScript digital books</a:t>
            </a:r>
          </a:p>
          <a:p>
            <a:r>
              <a:rPr lang="en-US" baseline="0" dirty="0" smtClean="0"/>
              <a:t>2 project themes to get started</a:t>
            </a:r>
          </a:p>
          <a:p>
            <a:r>
              <a:rPr lang="en-US" baseline="0" dirty="0" smtClean="0"/>
              <a:t>Design-thinking activity</a:t>
            </a:r>
          </a:p>
          <a:p>
            <a:r>
              <a:rPr lang="en-US" baseline="0" smtClean="0"/>
              <a:t>Both Windows and </a:t>
            </a:r>
            <a:r>
              <a:rPr lang="en-US" baseline="0" dirty="0" smtClean="0"/>
              <a:t>iOS</a:t>
            </a:r>
          </a:p>
          <a:p>
            <a:r>
              <a:rPr lang="en-US" baseline="0" dirty="0" smtClean="0"/>
              <a:t>Responsive web design</a:t>
            </a:r>
          </a:p>
          <a:p>
            <a:r>
              <a:rPr lang="en-US" baseline="0" dirty="0" smtClean="0"/>
              <a:t>Physical classes</a:t>
            </a:r>
          </a:p>
          <a:p>
            <a:r>
              <a:rPr lang="en-US" baseline="0" dirty="0" smtClean="0"/>
              <a:t>Business mentoring </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88132B1C-8A12-F647-812F-7B62171DCB78}" type="slidenum">
              <a:rPr lang="en-US" smtClean="0"/>
              <a:t>76</a:t>
            </a:fld>
            <a:endParaRPr lang="en-US"/>
          </a:p>
        </p:txBody>
      </p:sp>
    </p:spTree>
    <p:extLst>
      <p:ext uri="{BB962C8B-B14F-4D97-AF65-F5344CB8AC3E}">
        <p14:creationId xmlns:p14="http://schemas.microsoft.com/office/powerpoint/2010/main" val="16147182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a:t>
            </a:r>
            <a:r>
              <a:rPr lang="en-US" dirty="0" err="1" smtClean="0"/>
              <a:t>www.discovermeteor.com</a:t>
            </a:r>
            <a:r>
              <a:rPr lang="en-US" dirty="0" smtClean="0"/>
              <a:t>/blog/</a:t>
            </a:r>
            <a:r>
              <a:rPr lang="en-US" dirty="0" err="1" smtClean="0"/>
              <a:t>javascript</a:t>
            </a:r>
            <a:r>
              <a:rPr lang="en-US" dirty="0" smtClean="0"/>
              <a:t>-for-meteor/</a:t>
            </a:r>
            <a:endParaRPr lang="en-US" dirty="0"/>
          </a:p>
        </p:txBody>
      </p:sp>
      <p:sp>
        <p:nvSpPr>
          <p:cNvPr id="4" name="Slide Number Placeholder 3"/>
          <p:cNvSpPr>
            <a:spLocks noGrp="1"/>
          </p:cNvSpPr>
          <p:nvPr>
            <p:ph type="sldNum" sz="quarter" idx="10"/>
          </p:nvPr>
        </p:nvSpPr>
        <p:spPr/>
        <p:txBody>
          <a:bodyPr/>
          <a:lstStyle/>
          <a:p>
            <a:fld id="{88132B1C-8A12-F647-812F-7B62171DCB78}" type="slidenum">
              <a:rPr lang="en-US" smtClean="0"/>
              <a:t>81</a:t>
            </a:fld>
            <a:endParaRPr lang="en-US"/>
          </a:p>
        </p:txBody>
      </p:sp>
    </p:spTree>
    <p:extLst>
      <p:ext uri="{BB962C8B-B14F-4D97-AF65-F5344CB8AC3E}">
        <p14:creationId xmlns:p14="http://schemas.microsoft.com/office/powerpoint/2010/main" val="7959590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8132B1C-8A12-F647-812F-7B62171DCB78}" type="slidenum">
              <a:rPr lang="en-US" smtClean="0"/>
              <a:t>83</a:t>
            </a:fld>
            <a:endParaRPr lang="en-US"/>
          </a:p>
        </p:txBody>
      </p:sp>
    </p:spTree>
    <p:extLst>
      <p:ext uri="{BB962C8B-B14F-4D97-AF65-F5344CB8AC3E}">
        <p14:creationId xmlns:p14="http://schemas.microsoft.com/office/powerpoint/2010/main" val="8347678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88132B1C-8A12-F647-812F-7B62171DCB78}" type="slidenum">
              <a:rPr lang="en-US" smtClean="0"/>
              <a:t>84</a:t>
            </a:fld>
            <a:endParaRPr lang="en-US"/>
          </a:p>
        </p:txBody>
      </p:sp>
    </p:spTree>
    <p:extLst>
      <p:ext uri="{BB962C8B-B14F-4D97-AF65-F5344CB8AC3E}">
        <p14:creationId xmlns:p14="http://schemas.microsoft.com/office/powerpoint/2010/main" val="604056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can use functions as,</a:t>
            </a:r>
            <a:r>
              <a:rPr lang="en-US" baseline="0" dirty="0" smtClean="0"/>
              <a:t> control flow and even create function inside functions</a:t>
            </a:r>
            <a:endParaRPr lang="en-US" dirty="0"/>
          </a:p>
        </p:txBody>
      </p:sp>
      <p:sp>
        <p:nvSpPr>
          <p:cNvPr id="4" name="Slide Number Placeholder 3"/>
          <p:cNvSpPr>
            <a:spLocks noGrp="1"/>
          </p:cNvSpPr>
          <p:nvPr>
            <p:ph type="sldNum" sz="quarter" idx="10"/>
          </p:nvPr>
        </p:nvSpPr>
        <p:spPr/>
        <p:txBody>
          <a:bodyPr/>
          <a:lstStyle/>
          <a:p>
            <a:fld id="{88132B1C-8A12-F647-812F-7B62171DCB78}" type="slidenum">
              <a:rPr lang="en-US" smtClean="0"/>
              <a:t>93</a:t>
            </a:fld>
            <a:endParaRPr lang="en-US"/>
          </a:p>
        </p:txBody>
      </p:sp>
    </p:spTree>
    <p:extLst>
      <p:ext uri="{BB962C8B-B14F-4D97-AF65-F5344CB8AC3E}">
        <p14:creationId xmlns:p14="http://schemas.microsoft.com/office/powerpoint/2010/main" val="19755468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More </a:t>
            </a:r>
            <a:r>
              <a:rPr lang="en-US" dirty="0" err="1" smtClean="0"/>
              <a:t>elegante</a:t>
            </a:r>
            <a:r>
              <a:rPr lang="en-US" dirty="0" smtClean="0"/>
              <a:t> , sometime easy to find solutions but is slower</a:t>
            </a:r>
            <a:endParaRPr lang="en-US" dirty="0"/>
          </a:p>
        </p:txBody>
      </p:sp>
      <p:sp>
        <p:nvSpPr>
          <p:cNvPr id="4" name="Slide Number Placeholder 3"/>
          <p:cNvSpPr>
            <a:spLocks noGrp="1"/>
          </p:cNvSpPr>
          <p:nvPr>
            <p:ph type="sldNum" sz="quarter" idx="10"/>
          </p:nvPr>
        </p:nvSpPr>
        <p:spPr/>
        <p:txBody>
          <a:bodyPr/>
          <a:lstStyle/>
          <a:p>
            <a:fld id="{88132B1C-8A12-F647-812F-7B62171DCB78}" type="slidenum">
              <a:rPr lang="en-US" smtClean="0"/>
              <a:t>95</a:t>
            </a:fld>
            <a:endParaRPr lang="en-US"/>
          </a:p>
        </p:txBody>
      </p:sp>
    </p:spTree>
    <p:extLst>
      <p:ext uri="{BB962C8B-B14F-4D97-AF65-F5344CB8AC3E}">
        <p14:creationId xmlns:p14="http://schemas.microsoft.com/office/powerpoint/2010/main" val="3544748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8132B1C-8A12-F647-812F-7B62171DCB78}" type="slidenum">
              <a:rPr lang="en-US" smtClean="0"/>
              <a:t>97</a:t>
            </a:fld>
            <a:endParaRPr lang="en-US"/>
          </a:p>
        </p:txBody>
      </p:sp>
    </p:spTree>
    <p:extLst>
      <p:ext uri="{BB962C8B-B14F-4D97-AF65-F5344CB8AC3E}">
        <p14:creationId xmlns:p14="http://schemas.microsoft.com/office/powerpoint/2010/main" val="11503871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Exercise looking an array</a:t>
            </a:r>
            <a:endParaRPr lang="en-US" dirty="0"/>
          </a:p>
        </p:txBody>
      </p:sp>
      <p:sp>
        <p:nvSpPr>
          <p:cNvPr id="4" name="Slide Number Placeholder 3"/>
          <p:cNvSpPr>
            <a:spLocks noGrp="1"/>
          </p:cNvSpPr>
          <p:nvPr>
            <p:ph type="sldNum" sz="quarter" idx="10"/>
          </p:nvPr>
        </p:nvSpPr>
        <p:spPr/>
        <p:txBody>
          <a:bodyPr/>
          <a:lstStyle/>
          <a:p>
            <a:fld id="{88132B1C-8A12-F647-812F-7B62171DCB78}" type="slidenum">
              <a:rPr lang="en-US" smtClean="0"/>
              <a:t>98</a:t>
            </a:fld>
            <a:endParaRPr lang="en-US"/>
          </a:p>
        </p:txBody>
      </p:sp>
    </p:spTree>
    <p:extLst>
      <p:ext uri="{BB962C8B-B14F-4D97-AF65-F5344CB8AC3E}">
        <p14:creationId xmlns:p14="http://schemas.microsoft.com/office/powerpoint/2010/main" val="17189800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es-ES" smtClean="0"/>
              <a:t>Haga clic para modificar el estilo de título del patrón</a:t>
            </a:r>
            <a:endParaRPr lang="en-GB"/>
          </a:p>
        </p:txBody>
      </p:sp>
      <p:sp>
        <p:nvSpPr>
          <p:cNvPr id="3" name="Subtítu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smtClean="0"/>
              <a:t>Haga clic para modificar el estilo de subtítulo del patrón</a:t>
            </a:r>
            <a:endParaRPr lang="en-GB"/>
          </a:p>
        </p:txBody>
      </p:sp>
      <p:sp>
        <p:nvSpPr>
          <p:cNvPr id="4" name="Marcador de fecha 3"/>
          <p:cNvSpPr>
            <a:spLocks noGrp="1"/>
          </p:cNvSpPr>
          <p:nvPr>
            <p:ph type="dt" sz="half" idx="10"/>
          </p:nvPr>
        </p:nvSpPr>
        <p:spPr/>
        <p:txBody>
          <a:bodyPr/>
          <a:lstStyle/>
          <a:p>
            <a:fld id="{940CF575-8649-40B3-B711-6DF41320DDED}" type="datetimeFigureOut">
              <a:rPr lang="en-GB" smtClean="0"/>
              <a:t>04/08/2015</a:t>
            </a:fld>
            <a:endParaRPr lang="en-GB"/>
          </a:p>
        </p:txBody>
      </p:sp>
      <p:sp>
        <p:nvSpPr>
          <p:cNvPr id="5" name="Marcador de pie de página 4"/>
          <p:cNvSpPr>
            <a:spLocks noGrp="1"/>
          </p:cNvSpPr>
          <p:nvPr>
            <p:ph type="ftr" sz="quarter" idx="11"/>
          </p:nvPr>
        </p:nvSpPr>
        <p:spPr/>
        <p:txBody>
          <a:bodyPr/>
          <a:lstStyle/>
          <a:p>
            <a:endParaRPr lang="en-GB"/>
          </a:p>
        </p:txBody>
      </p:sp>
      <p:sp>
        <p:nvSpPr>
          <p:cNvPr id="6" name="Marcador de número de diapositiva 5"/>
          <p:cNvSpPr>
            <a:spLocks noGrp="1"/>
          </p:cNvSpPr>
          <p:nvPr>
            <p:ph type="sldNum" sz="quarter" idx="12"/>
          </p:nvPr>
        </p:nvSpPr>
        <p:spPr/>
        <p:txBody>
          <a:bodyPr/>
          <a:lstStyle/>
          <a:p>
            <a:fld id="{F928CE45-22B1-4CDB-B329-385471839B44}" type="slidenum">
              <a:rPr lang="en-GB" smtClean="0"/>
              <a:t>‹#›</a:t>
            </a:fld>
            <a:endParaRPr lang="en-GB"/>
          </a:p>
        </p:txBody>
      </p:sp>
    </p:spTree>
    <p:extLst>
      <p:ext uri="{BB962C8B-B14F-4D97-AF65-F5344CB8AC3E}">
        <p14:creationId xmlns:p14="http://schemas.microsoft.com/office/powerpoint/2010/main" val="3788987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n-GB"/>
          </a:p>
        </p:txBody>
      </p:sp>
      <p:sp>
        <p:nvSpPr>
          <p:cNvPr id="3" name="Marcador de texto vertical 2"/>
          <p:cNvSpPr>
            <a:spLocks noGrp="1"/>
          </p:cNvSpPr>
          <p:nvPr>
            <p:ph type="body" orient="vert" idx="1"/>
          </p:nvPr>
        </p:nvSpPr>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GB"/>
          </a:p>
        </p:txBody>
      </p:sp>
      <p:sp>
        <p:nvSpPr>
          <p:cNvPr id="4" name="Marcador de fecha 3"/>
          <p:cNvSpPr>
            <a:spLocks noGrp="1"/>
          </p:cNvSpPr>
          <p:nvPr>
            <p:ph type="dt" sz="half" idx="10"/>
          </p:nvPr>
        </p:nvSpPr>
        <p:spPr/>
        <p:txBody>
          <a:bodyPr/>
          <a:lstStyle/>
          <a:p>
            <a:fld id="{940CF575-8649-40B3-B711-6DF41320DDED}" type="datetimeFigureOut">
              <a:rPr lang="en-GB" smtClean="0"/>
              <a:t>04/08/2015</a:t>
            </a:fld>
            <a:endParaRPr lang="en-GB"/>
          </a:p>
        </p:txBody>
      </p:sp>
      <p:sp>
        <p:nvSpPr>
          <p:cNvPr id="5" name="Marcador de pie de página 4"/>
          <p:cNvSpPr>
            <a:spLocks noGrp="1"/>
          </p:cNvSpPr>
          <p:nvPr>
            <p:ph type="ftr" sz="quarter" idx="11"/>
          </p:nvPr>
        </p:nvSpPr>
        <p:spPr/>
        <p:txBody>
          <a:bodyPr/>
          <a:lstStyle/>
          <a:p>
            <a:endParaRPr lang="en-GB"/>
          </a:p>
        </p:txBody>
      </p:sp>
      <p:sp>
        <p:nvSpPr>
          <p:cNvPr id="6" name="Marcador de número de diapositiva 5"/>
          <p:cNvSpPr>
            <a:spLocks noGrp="1"/>
          </p:cNvSpPr>
          <p:nvPr>
            <p:ph type="sldNum" sz="quarter" idx="12"/>
          </p:nvPr>
        </p:nvSpPr>
        <p:spPr/>
        <p:txBody>
          <a:bodyPr/>
          <a:lstStyle/>
          <a:p>
            <a:fld id="{F928CE45-22B1-4CDB-B329-385471839B44}" type="slidenum">
              <a:rPr lang="en-GB" smtClean="0"/>
              <a:t>‹#›</a:t>
            </a:fld>
            <a:endParaRPr lang="en-GB"/>
          </a:p>
        </p:txBody>
      </p:sp>
    </p:spTree>
    <p:extLst>
      <p:ext uri="{BB962C8B-B14F-4D97-AF65-F5344CB8AC3E}">
        <p14:creationId xmlns:p14="http://schemas.microsoft.com/office/powerpoint/2010/main" val="28287949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es-ES" smtClean="0"/>
              <a:t>Haga clic para modificar el estilo de título del patrón</a:t>
            </a:r>
            <a:endParaRPr lang="en-GB"/>
          </a:p>
        </p:txBody>
      </p:sp>
      <p:sp>
        <p:nvSpPr>
          <p:cNvPr id="3" name="Marcador de texto vertical 2"/>
          <p:cNvSpPr>
            <a:spLocks noGrp="1"/>
          </p:cNvSpPr>
          <p:nvPr>
            <p:ph type="body" orient="vert" idx="1"/>
          </p:nvPr>
        </p:nvSpPr>
        <p:spPr>
          <a:xfrm>
            <a:off x="838200" y="365125"/>
            <a:ext cx="7734300" cy="5811838"/>
          </a:xfrm>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GB"/>
          </a:p>
        </p:txBody>
      </p:sp>
      <p:sp>
        <p:nvSpPr>
          <p:cNvPr id="4" name="Marcador de fecha 3"/>
          <p:cNvSpPr>
            <a:spLocks noGrp="1"/>
          </p:cNvSpPr>
          <p:nvPr>
            <p:ph type="dt" sz="half" idx="10"/>
          </p:nvPr>
        </p:nvSpPr>
        <p:spPr/>
        <p:txBody>
          <a:bodyPr/>
          <a:lstStyle/>
          <a:p>
            <a:fld id="{940CF575-8649-40B3-B711-6DF41320DDED}" type="datetimeFigureOut">
              <a:rPr lang="en-GB" smtClean="0"/>
              <a:t>04/08/2015</a:t>
            </a:fld>
            <a:endParaRPr lang="en-GB"/>
          </a:p>
        </p:txBody>
      </p:sp>
      <p:sp>
        <p:nvSpPr>
          <p:cNvPr id="5" name="Marcador de pie de página 4"/>
          <p:cNvSpPr>
            <a:spLocks noGrp="1"/>
          </p:cNvSpPr>
          <p:nvPr>
            <p:ph type="ftr" sz="quarter" idx="11"/>
          </p:nvPr>
        </p:nvSpPr>
        <p:spPr/>
        <p:txBody>
          <a:bodyPr/>
          <a:lstStyle/>
          <a:p>
            <a:endParaRPr lang="en-GB"/>
          </a:p>
        </p:txBody>
      </p:sp>
      <p:sp>
        <p:nvSpPr>
          <p:cNvPr id="6" name="Marcador de número de diapositiva 5"/>
          <p:cNvSpPr>
            <a:spLocks noGrp="1"/>
          </p:cNvSpPr>
          <p:nvPr>
            <p:ph type="sldNum" sz="quarter" idx="12"/>
          </p:nvPr>
        </p:nvSpPr>
        <p:spPr/>
        <p:txBody>
          <a:bodyPr/>
          <a:lstStyle/>
          <a:p>
            <a:fld id="{F928CE45-22B1-4CDB-B329-385471839B44}" type="slidenum">
              <a:rPr lang="en-GB" smtClean="0"/>
              <a:t>‹#›</a:t>
            </a:fld>
            <a:endParaRPr lang="en-GB"/>
          </a:p>
        </p:txBody>
      </p:sp>
    </p:spTree>
    <p:extLst>
      <p:ext uri="{BB962C8B-B14F-4D97-AF65-F5344CB8AC3E}">
        <p14:creationId xmlns:p14="http://schemas.microsoft.com/office/powerpoint/2010/main" val="42227077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n-GB"/>
          </a:p>
        </p:txBody>
      </p:sp>
      <p:sp>
        <p:nvSpPr>
          <p:cNvPr id="3" name="Marcador de contenido 2"/>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GB"/>
          </a:p>
        </p:txBody>
      </p:sp>
      <p:sp>
        <p:nvSpPr>
          <p:cNvPr id="4" name="Marcador de fecha 3"/>
          <p:cNvSpPr>
            <a:spLocks noGrp="1"/>
          </p:cNvSpPr>
          <p:nvPr>
            <p:ph type="dt" sz="half" idx="10"/>
          </p:nvPr>
        </p:nvSpPr>
        <p:spPr/>
        <p:txBody>
          <a:bodyPr/>
          <a:lstStyle/>
          <a:p>
            <a:fld id="{940CF575-8649-40B3-B711-6DF41320DDED}" type="datetimeFigureOut">
              <a:rPr lang="en-GB" smtClean="0"/>
              <a:t>04/08/2015</a:t>
            </a:fld>
            <a:endParaRPr lang="en-GB"/>
          </a:p>
        </p:txBody>
      </p:sp>
      <p:sp>
        <p:nvSpPr>
          <p:cNvPr id="5" name="Marcador de pie de página 4"/>
          <p:cNvSpPr>
            <a:spLocks noGrp="1"/>
          </p:cNvSpPr>
          <p:nvPr>
            <p:ph type="ftr" sz="quarter" idx="11"/>
          </p:nvPr>
        </p:nvSpPr>
        <p:spPr/>
        <p:txBody>
          <a:bodyPr/>
          <a:lstStyle/>
          <a:p>
            <a:endParaRPr lang="en-GB"/>
          </a:p>
        </p:txBody>
      </p:sp>
      <p:sp>
        <p:nvSpPr>
          <p:cNvPr id="6" name="Marcador de número de diapositiva 5"/>
          <p:cNvSpPr>
            <a:spLocks noGrp="1"/>
          </p:cNvSpPr>
          <p:nvPr>
            <p:ph type="sldNum" sz="quarter" idx="12"/>
          </p:nvPr>
        </p:nvSpPr>
        <p:spPr/>
        <p:txBody>
          <a:bodyPr/>
          <a:lstStyle/>
          <a:p>
            <a:fld id="{F928CE45-22B1-4CDB-B329-385471839B44}" type="slidenum">
              <a:rPr lang="en-GB" smtClean="0"/>
              <a:t>‹#›</a:t>
            </a:fld>
            <a:endParaRPr lang="en-GB"/>
          </a:p>
        </p:txBody>
      </p:sp>
    </p:spTree>
    <p:extLst>
      <p:ext uri="{BB962C8B-B14F-4D97-AF65-F5344CB8AC3E}">
        <p14:creationId xmlns:p14="http://schemas.microsoft.com/office/powerpoint/2010/main" val="17356980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p:spPr>
        <p:txBody>
          <a:bodyPr anchor="b"/>
          <a:lstStyle>
            <a:lvl1pPr>
              <a:defRPr sz="6000"/>
            </a:lvl1pPr>
          </a:lstStyle>
          <a:p>
            <a:r>
              <a:rPr lang="es-ES" smtClean="0"/>
              <a:t>Haga clic para modificar el estilo de título del patrón</a:t>
            </a:r>
            <a:endParaRPr lang="en-GB"/>
          </a:p>
        </p:txBody>
      </p:sp>
      <p:sp>
        <p:nvSpPr>
          <p:cNvPr id="3" name="Marcador de tex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smtClean="0"/>
              <a:t>Haga clic para modificar el estilo de texto del patrón</a:t>
            </a:r>
          </a:p>
        </p:txBody>
      </p:sp>
      <p:sp>
        <p:nvSpPr>
          <p:cNvPr id="4" name="Marcador de fecha 3"/>
          <p:cNvSpPr>
            <a:spLocks noGrp="1"/>
          </p:cNvSpPr>
          <p:nvPr>
            <p:ph type="dt" sz="half" idx="10"/>
          </p:nvPr>
        </p:nvSpPr>
        <p:spPr/>
        <p:txBody>
          <a:bodyPr/>
          <a:lstStyle/>
          <a:p>
            <a:fld id="{940CF575-8649-40B3-B711-6DF41320DDED}" type="datetimeFigureOut">
              <a:rPr lang="en-GB" smtClean="0"/>
              <a:t>04/08/2015</a:t>
            </a:fld>
            <a:endParaRPr lang="en-GB"/>
          </a:p>
        </p:txBody>
      </p:sp>
      <p:sp>
        <p:nvSpPr>
          <p:cNvPr id="5" name="Marcador de pie de página 4"/>
          <p:cNvSpPr>
            <a:spLocks noGrp="1"/>
          </p:cNvSpPr>
          <p:nvPr>
            <p:ph type="ftr" sz="quarter" idx="11"/>
          </p:nvPr>
        </p:nvSpPr>
        <p:spPr/>
        <p:txBody>
          <a:bodyPr/>
          <a:lstStyle/>
          <a:p>
            <a:endParaRPr lang="en-GB"/>
          </a:p>
        </p:txBody>
      </p:sp>
      <p:sp>
        <p:nvSpPr>
          <p:cNvPr id="6" name="Marcador de número de diapositiva 5"/>
          <p:cNvSpPr>
            <a:spLocks noGrp="1"/>
          </p:cNvSpPr>
          <p:nvPr>
            <p:ph type="sldNum" sz="quarter" idx="12"/>
          </p:nvPr>
        </p:nvSpPr>
        <p:spPr/>
        <p:txBody>
          <a:bodyPr/>
          <a:lstStyle/>
          <a:p>
            <a:fld id="{F928CE45-22B1-4CDB-B329-385471839B44}" type="slidenum">
              <a:rPr lang="en-GB" smtClean="0"/>
              <a:t>‹#›</a:t>
            </a:fld>
            <a:endParaRPr lang="en-GB"/>
          </a:p>
        </p:txBody>
      </p:sp>
    </p:spTree>
    <p:extLst>
      <p:ext uri="{BB962C8B-B14F-4D97-AF65-F5344CB8AC3E}">
        <p14:creationId xmlns:p14="http://schemas.microsoft.com/office/powerpoint/2010/main" val="15814981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n-GB"/>
          </a:p>
        </p:txBody>
      </p:sp>
      <p:sp>
        <p:nvSpPr>
          <p:cNvPr id="3" name="Marcador de contenido 2"/>
          <p:cNvSpPr>
            <a:spLocks noGrp="1"/>
          </p:cNvSpPr>
          <p:nvPr>
            <p:ph sz="half" idx="1"/>
          </p:nvPr>
        </p:nvSpPr>
        <p:spPr>
          <a:xfrm>
            <a:off x="838200" y="1825625"/>
            <a:ext cx="5181600" cy="4351338"/>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GB"/>
          </a:p>
        </p:txBody>
      </p:sp>
      <p:sp>
        <p:nvSpPr>
          <p:cNvPr id="4" name="Marcador de contenido 3"/>
          <p:cNvSpPr>
            <a:spLocks noGrp="1"/>
          </p:cNvSpPr>
          <p:nvPr>
            <p:ph sz="half" idx="2"/>
          </p:nvPr>
        </p:nvSpPr>
        <p:spPr>
          <a:xfrm>
            <a:off x="6172200" y="1825625"/>
            <a:ext cx="5181600" cy="4351338"/>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GB"/>
          </a:p>
        </p:txBody>
      </p:sp>
      <p:sp>
        <p:nvSpPr>
          <p:cNvPr id="5" name="Marcador de fecha 4"/>
          <p:cNvSpPr>
            <a:spLocks noGrp="1"/>
          </p:cNvSpPr>
          <p:nvPr>
            <p:ph type="dt" sz="half" idx="10"/>
          </p:nvPr>
        </p:nvSpPr>
        <p:spPr/>
        <p:txBody>
          <a:bodyPr/>
          <a:lstStyle/>
          <a:p>
            <a:fld id="{940CF575-8649-40B3-B711-6DF41320DDED}" type="datetimeFigureOut">
              <a:rPr lang="en-GB" smtClean="0"/>
              <a:t>04/08/2015</a:t>
            </a:fld>
            <a:endParaRPr lang="en-GB"/>
          </a:p>
        </p:txBody>
      </p:sp>
      <p:sp>
        <p:nvSpPr>
          <p:cNvPr id="6" name="Marcador de pie de página 5"/>
          <p:cNvSpPr>
            <a:spLocks noGrp="1"/>
          </p:cNvSpPr>
          <p:nvPr>
            <p:ph type="ftr" sz="quarter" idx="11"/>
          </p:nvPr>
        </p:nvSpPr>
        <p:spPr/>
        <p:txBody>
          <a:bodyPr/>
          <a:lstStyle/>
          <a:p>
            <a:endParaRPr lang="en-GB"/>
          </a:p>
        </p:txBody>
      </p:sp>
      <p:sp>
        <p:nvSpPr>
          <p:cNvPr id="7" name="Marcador de número de diapositiva 6"/>
          <p:cNvSpPr>
            <a:spLocks noGrp="1"/>
          </p:cNvSpPr>
          <p:nvPr>
            <p:ph type="sldNum" sz="quarter" idx="12"/>
          </p:nvPr>
        </p:nvSpPr>
        <p:spPr/>
        <p:txBody>
          <a:bodyPr/>
          <a:lstStyle/>
          <a:p>
            <a:fld id="{F928CE45-22B1-4CDB-B329-385471839B44}" type="slidenum">
              <a:rPr lang="en-GB" smtClean="0"/>
              <a:t>‹#›</a:t>
            </a:fld>
            <a:endParaRPr lang="en-GB"/>
          </a:p>
        </p:txBody>
      </p:sp>
    </p:spTree>
    <p:extLst>
      <p:ext uri="{BB962C8B-B14F-4D97-AF65-F5344CB8AC3E}">
        <p14:creationId xmlns:p14="http://schemas.microsoft.com/office/powerpoint/2010/main" val="39733657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es-ES" smtClean="0"/>
              <a:t>Haga clic para modificar el estilo de título del patrón</a:t>
            </a:r>
            <a:endParaRPr lang="en-GB"/>
          </a:p>
        </p:txBody>
      </p:sp>
      <p:sp>
        <p:nvSpPr>
          <p:cNvPr id="3" name="Marcador de tex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Marcador de contenido 3"/>
          <p:cNvSpPr>
            <a:spLocks noGrp="1"/>
          </p:cNvSpPr>
          <p:nvPr>
            <p:ph sz="half" idx="2"/>
          </p:nvPr>
        </p:nvSpPr>
        <p:spPr>
          <a:xfrm>
            <a:off x="839788" y="2505075"/>
            <a:ext cx="5157787" cy="3684588"/>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GB"/>
          </a:p>
        </p:txBody>
      </p:sp>
      <p:sp>
        <p:nvSpPr>
          <p:cNvPr id="5" name="Marcador de tex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Marcador de contenido 5"/>
          <p:cNvSpPr>
            <a:spLocks noGrp="1"/>
          </p:cNvSpPr>
          <p:nvPr>
            <p:ph sz="quarter" idx="4"/>
          </p:nvPr>
        </p:nvSpPr>
        <p:spPr>
          <a:xfrm>
            <a:off x="6172200" y="2505075"/>
            <a:ext cx="5183188" cy="3684588"/>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GB"/>
          </a:p>
        </p:txBody>
      </p:sp>
      <p:sp>
        <p:nvSpPr>
          <p:cNvPr id="7" name="Marcador de fecha 6"/>
          <p:cNvSpPr>
            <a:spLocks noGrp="1"/>
          </p:cNvSpPr>
          <p:nvPr>
            <p:ph type="dt" sz="half" idx="10"/>
          </p:nvPr>
        </p:nvSpPr>
        <p:spPr/>
        <p:txBody>
          <a:bodyPr/>
          <a:lstStyle/>
          <a:p>
            <a:fld id="{940CF575-8649-40B3-B711-6DF41320DDED}" type="datetimeFigureOut">
              <a:rPr lang="en-GB" smtClean="0"/>
              <a:t>04/08/2015</a:t>
            </a:fld>
            <a:endParaRPr lang="en-GB"/>
          </a:p>
        </p:txBody>
      </p:sp>
      <p:sp>
        <p:nvSpPr>
          <p:cNvPr id="8" name="Marcador de pie de página 7"/>
          <p:cNvSpPr>
            <a:spLocks noGrp="1"/>
          </p:cNvSpPr>
          <p:nvPr>
            <p:ph type="ftr" sz="quarter" idx="11"/>
          </p:nvPr>
        </p:nvSpPr>
        <p:spPr/>
        <p:txBody>
          <a:bodyPr/>
          <a:lstStyle/>
          <a:p>
            <a:endParaRPr lang="en-GB"/>
          </a:p>
        </p:txBody>
      </p:sp>
      <p:sp>
        <p:nvSpPr>
          <p:cNvPr id="9" name="Marcador de número de diapositiva 8"/>
          <p:cNvSpPr>
            <a:spLocks noGrp="1"/>
          </p:cNvSpPr>
          <p:nvPr>
            <p:ph type="sldNum" sz="quarter" idx="12"/>
          </p:nvPr>
        </p:nvSpPr>
        <p:spPr/>
        <p:txBody>
          <a:bodyPr/>
          <a:lstStyle/>
          <a:p>
            <a:fld id="{F928CE45-22B1-4CDB-B329-385471839B44}" type="slidenum">
              <a:rPr lang="en-GB" smtClean="0"/>
              <a:t>‹#›</a:t>
            </a:fld>
            <a:endParaRPr lang="en-GB"/>
          </a:p>
        </p:txBody>
      </p:sp>
    </p:spTree>
    <p:extLst>
      <p:ext uri="{BB962C8B-B14F-4D97-AF65-F5344CB8AC3E}">
        <p14:creationId xmlns:p14="http://schemas.microsoft.com/office/powerpoint/2010/main" val="12968897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n-GB"/>
          </a:p>
        </p:txBody>
      </p:sp>
      <p:sp>
        <p:nvSpPr>
          <p:cNvPr id="3" name="Marcador de fecha 2"/>
          <p:cNvSpPr>
            <a:spLocks noGrp="1"/>
          </p:cNvSpPr>
          <p:nvPr>
            <p:ph type="dt" sz="half" idx="10"/>
          </p:nvPr>
        </p:nvSpPr>
        <p:spPr/>
        <p:txBody>
          <a:bodyPr/>
          <a:lstStyle/>
          <a:p>
            <a:fld id="{940CF575-8649-40B3-B711-6DF41320DDED}" type="datetimeFigureOut">
              <a:rPr lang="en-GB" smtClean="0"/>
              <a:t>04/08/2015</a:t>
            </a:fld>
            <a:endParaRPr lang="en-GB"/>
          </a:p>
        </p:txBody>
      </p:sp>
      <p:sp>
        <p:nvSpPr>
          <p:cNvPr id="4" name="Marcador de pie de página 3"/>
          <p:cNvSpPr>
            <a:spLocks noGrp="1"/>
          </p:cNvSpPr>
          <p:nvPr>
            <p:ph type="ftr" sz="quarter" idx="11"/>
          </p:nvPr>
        </p:nvSpPr>
        <p:spPr/>
        <p:txBody>
          <a:bodyPr/>
          <a:lstStyle/>
          <a:p>
            <a:endParaRPr lang="en-GB"/>
          </a:p>
        </p:txBody>
      </p:sp>
      <p:sp>
        <p:nvSpPr>
          <p:cNvPr id="5" name="Marcador de número de diapositiva 4"/>
          <p:cNvSpPr>
            <a:spLocks noGrp="1"/>
          </p:cNvSpPr>
          <p:nvPr>
            <p:ph type="sldNum" sz="quarter" idx="12"/>
          </p:nvPr>
        </p:nvSpPr>
        <p:spPr/>
        <p:txBody>
          <a:bodyPr/>
          <a:lstStyle/>
          <a:p>
            <a:fld id="{F928CE45-22B1-4CDB-B329-385471839B44}" type="slidenum">
              <a:rPr lang="en-GB" smtClean="0"/>
              <a:t>‹#›</a:t>
            </a:fld>
            <a:endParaRPr lang="en-GB"/>
          </a:p>
        </p:txBody>
      </p:sp>
    </p:spTree>
    <p:extLst>
      <p:ext uri="{BB962C8B-B14F-4D97-AF65-F5344CB8AC3E}">
        <p14:creationId xmlns:p14="http://schemas.microsoft.com/office/powerpoint/2010/main" val="25179557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940CF575-8649-40B3-B711-6DF41320DDED}" type="datetimeFigureOut">
              <a:rPr lang="en-GB" smtClean="0"/>
              <a:t>04/08/2015</a:t>
            </a:fld>
            <a:endParaRPr lang="en-GB"/>
          </a:p>
        </p:txBody>
      </p:sp>
      <p:sp>
        <p:nvSpPr>
          <p:cNvPr id="3" name="Marcador de pie de página 2"/>
          <p:cNvSpPr>
            <a:spLocks noGrp="1"/>
          </p:cNvSpPr>
          <p:nvPr>
            <p:ph type="ftr" sz="quarter" idx="11"/>
          </p:nvPr>
        </p:nvSpPr>
        <p:spPr/>
        <p:txBody>
          <a:bodyPr/>
          <a:lstStyle/>
          <a:p>
            <a:endParaRPr lang="en-GB"/>
          </a:p>
        </p:txBody>
      </p:sp>
      <p:sp>
        <p:nvSpPr>
          <p:cNvPr id="4" name="Marcador de número de diapositiva 3"/>
          <p:cNvSpPr>
            <a:spLocks noGrp="1"/>
          </p:cNvSpPr>
          <p:nvPr>
            <p:ph type="sldNum" sz="quarter" idx="12"/>
          </p:nvPr>
        </p:nvSpPr>
        <p:spPr/>
        <p:txBody>
          <a:bodyPr/>
          <a:lstStyle/>
          <a:p>
            <a:fld id="{F928CE45-22B1-4CDB-B329-385471839B44}" type="slidenum">
              <a:rPr lang="en-GB" smtClean="0"/>
              <a:t>‹#›</a:t>
            </a:fld>
            <a:endParaRPr lang="en-GB"/>
          </a:p>
        </p:txBody>
      </p:sp>
    </p:spTree>
    <p:extLst>
      <p:ext uri="{BB962C8B-B14F-4D97-AF65-F5344CB8AC3E}">
        <p14:creationId xmlns:p14="http://schemas.microsoft.com/office/powerpoint/2010/main" val="8299055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smtClean="0"/>
              <a:t>Haga clic para modificar el estilo de título del patrón</a:t>
            </a:r>
            <a:endParaRPr lang="en-GB"/>
          </a:p>
        </p:txBody>
      </p:sp>
      <p:sp>
        <p:nvSpPr>
          <p:cNvPr id="3" name="Marcador de conteni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GB"/>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Haga clic para modificar el estilo de texto del patrón</a:t>
            </a:r>
          </a:p>
        </p:txBody>
      </p:sp>
      <p:sp>
        <p:nvSpPr>
          <p:cNvPr id="5" name="Marcador de fecha 4"/>
          <p:cNvSpPr>
            <a:spLocks noGrp="1"/>
          </p:cNvSpPr>
          <p:nvPr>
            <p:ph type="dt" sz="half" idx="10"/>
          </p:nvPr>
        </p:nvSpPr>
        <p:spPr/>
        <p:txBody>
          <a:bodyPr/>
          <a:lstStyle/>
          <a:p>
            <a:fld id="{940CF575-8649-40B3-B711-6DF41320DDED}" type="datetimeFigureOut">
              <a:rPr lang="en-GB" smtClean="0"/>
              <a:t>04/08/2015</a:t>
            </a:fld>
            <a:endParaRPr lang="en-GB"/>
          </a:p>
        </p:txBody>
      </p:sp>
      <p:sp>
        <p:nvSpPr>
          <p:cNvPr id="6" name="Marcador de pie de página 5"/>
          <p:cNvSpPr>
            <a:spLocks noGrp="1"/>
          </p:cNvSpPr>
          <p:nvPr>
            <p:ph type="ftr" sz="quarter" idx="11"/>
          </p:nvPr>
        </p:nvSpPr>
        <p:spPr/>
        <p:txBody>
          <a:bodyPr/>
          <a:lstStyle/>
          <a:p>
            <a:endParaRPr lang="en-GB"/>
          </a:p>
        </p:txBody>
      </p:sp>
      <p:sp>
        <p:nvSpPr>
          <p:cNvPr id="7" name="Marcador de número de diapositiva 6"/>
          <p:cNvSpPr>
            <a:spLocks noGrp="1"/>
          </p:cNvSpPr>
          <p:nvPr>
            <p:ph type="sldNum" sz="quarter" idx="12"/>
          </p:nvPr>
        </p:nvSpPr>
        <p:spPr/>
        <p:txBody>
          <a:bodyPr/>
          <a:lstStyle/>
          <a:p>
            <a:fld id="{F928CE45-22B1-4CDB-B329-385471839B44}" type="slidenum">
              <a:rPr lang="en-GB" smtClean="0"/>
              <a:t>‹#›</a:t>
            </a:fld>
            <a:endParaRPr lang="en-GB"/>
          </a:p>
        </p:txBody>
      </p:sp>
    </p:spTree>
    <p:extLst>
      <p:ext uri="{BB962C8B-B14F-4D97-AF65-F5344CB8AC3E}">
        <p14:creationId xmlns:p14="http://schemas.microsoft.com/office/powerpoint/2010/main" val="16244433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smtClean="0"/>
              <a:t>Haga clic para modificar el estilo de título del patrón</a:t>
            </a:r>
            <a:endParaRPr lang="en-GB"/>
          </a:p>
        </p:txBody>
      </p:sp>
      <p:sp>
        <p:nvSpPr>
          <p:cNvPr id="3" name="Marcador de posición de imagen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Haga clic para modificar el estilo de texto del patrón</a:t>
            </a:r>
          </a:p>
        </p:txBody>
      </p:sp>
      <p:sp>
        <p:nvSpPr>
          <p:cNvPr id="5" name="Marcador de fecha 4"/>
          <p:cNvSpPr>
            <a:spLocks noGrp="1"/>
          </p:cNvSpPr>
          <p:nvPr>
            <p:ph type="dt" sz="half" idx="10"/>
          </p:nvPr>
        </p:nvSpPr>
        <p:spPr/>
        <p:txBody>
          <a:bodyPr/>
          <a:lstStyle/>
          <a:p>
            <a:fld id="{940CF575-8649-40B3-B711-6DF41320DDED}" type="datetimeFigureOut">
              <a:rPr lang="en-GB" smtClean="0"/>
              <a:t>04/08/2015</a:t>
            </a:fld>
            <a:endParaRPr lang="en-GB"/>
          </a:p>
        </p:txBody>
      </p:sp>
      <p:sp>
        <p:nvSpPr>
          <p:cNvPr id="6" name="Marcador de pie de página 5"/>
          <p:cNvSpPr>
            <a:spLocks noGrp="1"/>
          </p:cNvSpPr>
          <p:nvPr>
            <p:ph type="ftr" sz="quarter" idx="11"/>
          </p:nvPr>
        </p:nvSpPr>
        <p:spPr/>
        <p:txBody>
          <a:bodyPr/>
          <a:lstStyle/>
          <a:p>
            <a:endParaRPr lang="en-GB"/>
          </a:p>
        </p:txBody>
      </p:sp>
      <p:sp>
        <p:nvSpPr>
          <p:cNvPr id="7" name="Marcador de número de diapositiva 6"/>
          <p:cNvSpPr>
            <a:spLocks noGrp="1"/>
          </p:cNvSpPr>
          <p:nvPr>
            <p:ph type="sldNum" sz="quarter" idx="12"/>
          </p:nvPr>
        </p:nvSpPr>
        <p:spPr/>
        <p:txBody>
          <a:bodyPr/>
          <a:lstStyle/>
          <a:p>
            <a:fld id="{F928CE45-22B1-4CDB-B329-385471839B44}" type="slidenum">
              <a:rPr lang="en-GB" smtClean="0"/>
              <a:t>‹#›</a:t>
            </a:fld>
            <a:endParaRPr lang="en-GB"/>
          </a:p>
        </p:txBody>
      </p:sp>
    </p:spTree>
    <p:extLst>
      <p:ext uri="{BB962C8B-B14F-4D97-AF65-F5344CB8AC3E}">
        <p14:creationId xmlns:p14="http://schemas.microsoft.com/office/powerpoint/2010/main" val="4047337267"/>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smtClean="0"/>
              <a:t>Haga clic para modificar el estilo de título del patrón</a:t>
            </a:r>
            <a:endParaRPr lang="en-GB"/>
          </a:p>
        </p:txBody>
      </p:sp>
      <p:sp>
        <p:nvSpPr>
          <p:cNvPr id="3"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GB"/>
          </a:p>
        </p:txBody>
      </p:sp>
      <p:sp>
        <p:nvSpPr>
          <p:cNvPr id="4" name="Marcador de fech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40CF575-8649-40B3-B711-6DF41320DDED}" type="datetimeFigureOut">
              <a:rPr lang="en-GB" smtClean="0"/>
              <a:t>04/08/2015</a:t>
            </a:fld>
            <a:endParaRPr lang="en-GB"/>
          </a:p>
        </p:txBody>
      </p:sp>
      <p:sp>
        <p:nvSpPr>
          <p:cNvPr id="5" name="Marcador de pie de pá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Marcador de número de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928CE45-22B1-4CDB-B329-385471839B44}" type="slidenum">
              <a:rPr lang="en-GB" smtClean="0"/>
              <a:t>‹#›</a:t>
            </a:fld>
            <a:endParaRPr lang="en-GB"/>
          </a:p>
        </p:txBody>
      </p:sp>
    </p:spTree>
    <p:extLst>
      <p:ext uri="{BB962C8B-B14F-4D97-AF65-F5344CB8AC3E}">
        <p14:creationId xmlns:p14="http://schemas.microsoft.com/office/powerpoint/2010/main" val="149738861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image" Target="../media/image8.png"/><Relationship Id="rId20" Type="http://schemas.openxmlformats.org/officeDocument/2006/relationships/image" Target="../media/image19.png"/><Relationship Id="rId21" Type="http://schemas.openxmlformats.org/officeDocument/2006/relationships/image" Target="../media/image20.png"/><Relationship Id="rId10" Type="http://schemas.openxmlformats.org/officeDocument/2006/relationships/image" Target="../media/image9.jpeg"/><Relationship Id="rId11" Type="http://schemas.openxmlformats.org/officeDocument/2006/relationships/image" Target="../media/image10.png"/><Relationship Id="rId12" Type="http://schemas.openxmlformats.org/officeDocument/2006/relationships/image" Target="../media/image11.jpeg"/><Relationship Id="rId13" Type="http://schemas.openxmlformats.org/officeDocument/2006/relationships/image" Target="../media/image12.png"/><Relationship Id="rId14" Type="http://schemas.openxmlformats.org/officeDocument/2006/relationships/image" Target="../media/image13.jpeg"/><Relationship Id="rId15" Type="http://schemas.openxmlformats.org/officeDocument/2006/relationships/image" Target="../media/image14.gif"/><Relationship Id="rId16" Type="http://schemas.openxmlformats.org/officeDocument/2006/relationships/image" Target="../media/image15.png"/><Relationship Id="rId17" Type="http://schemas.openxmlformats.org/officeDocument/2006/relationships/image" Target="../media/image16.png"/><Relationship Id="rId18" Type="http://schemas.openxmlformats.org/officeDocument/2006/relationships/image" Target="../media/image17.jpeg"/><Relationship Id="rId19" Type="http://schemas.openxmlformats.org/officeDocument/2006/relationships/image" Target="../media/image18.png"/><Relationship Id="rId1" Type="http://schemas.openxmlformats.org/officeDocument/2006/relationships/slideLayout" Target="../slideLayouts/slideLayout2.xml"/><Relationship Id="rId2" Type="http://schemas.openxmlformats.org/officeDocument/2006/relationships/image" Target="../media/image1.gif"/><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5.png"/><Relationship Id="rId7" Type="http://schemas.openxmlformats.org/officeDocument/2006/relationships/image" Target="../media/image6.png"/><Relationship Id="rId8" Type="http://schemas.openxmlformats.org/officeDocument/2006/relationships/image" Target="../media/image7.png"/></Relationships>
</file>

<file path=ppt/slides/_rels/slide10.xml.rels><?xml version="1.0" encoding="UTF-8" standalone="yes"?>
<Relationships xmlns="http://schemas.openxmlformats.org/package/2006/relationships"><Relationship Id="rId11" Type="http://schemas.openxmlformats.org/officeDocument/2006/relationships/hyperlink" Target="http://www.w3schools.com/tags/tag_tr.asp" TargetMode="External"/><Relationship Id="rId12" Type="http://schemas.openxmlformats.org/officeDocument/2006/relationships/hyperlink" Target="http://www.w3schools.com/tags/tag_td.asp" TargetMode="External"/><Relationship Id="rId13" Type="http://schemas.openxmlformats.org/officeDocument/2006/relationships/hyperlink" Target="http://www.w3schools.com/tags/tag_caption.asp" TargetMode="External"/><Relationship Id="rId14" Type="http://schemas.openxmlformats.org/officeDocument/2006/relationships/hyperlink" Target="http://www.w3schools.com/tags/tag_colgroup.asp" TargetMode="External"/><Relationship Id="rId15" Type="http://schemas.openxmlformats.org/officeDocument/2006/relationships/hyperlink" Target="http://www.w3schools.com/tags/tag_col.asp" TargetMode="External"/><Relationship Id="rId16" Type="http://schemas.openxmlformats.org/officeDocument/2006/relationships/hyperlink" Target="http://www.w3schools.com/tags/tag_thead.asp" TargetMode="External"/><Relationship Id="rId17" Type="http://schemas.openxmlformats.org/officeDocument/2006/relationships/hyperlink" Target="http://www.w3schools.com/tags/tag_tbody.asp" TargetMode="External"/><Relationship Id="rId18" Type="http://schemas.openxmlformats.org/officeDocument/2006/relationships/hyperlink" Target="http://www.w3schools.com/tags/tag_tfoot.asp" TargetMode="External"/><Relationship Id="rId1" Type="http://schemas.openxmlformats.org/officeDocument/2006/relationships/slideLayout" Target="../slideLayouts/slideLayout2.xml"/><Relationship Id="rId2" Type="http://schemas.openxmlformats.org/officeDocument/2006/relationships/image" Target="../media/image2.png"/><Relationship Id="rId3" Type="http://schemas.openxmlformats.org/officeDocument/2006/relationships/hyperlink" Target="http://www.w3schools.com/tags/tag_ul.asp" TargetMode="External"/><Relationship Id="rId4" Type="http://schemas.openxmlformats.org/officeDocument/2006/relationships/hyperlink" Target="http://www.w3schools.com/tags/tag_ol.asp" TargetMode="External"/><Relationship Id="rId5" Type="http://schemas.openxmlformats.org/officeDocument/2006/relationships/hyperlink" Target="http://www.w3schools.com/tags/tag_li.asp" TargetMode="External"/><Relationship Id="rId6" Type="http://schemas.openxmlformats.org/officeDocument/2006/relationships/hyperlink" Target="http://www.w3schools.com/tags/tag_dl.asp" TargetMode="External"/><Relationship Id="rId7" Type="http://schemas.openxmlformats.org/officeDocument/2006/relationships/hyperlink" Target="http://www.w3schools.com/tags/tag_dt.asp" TargetMode="External"/><Relationship Id="rId8" Type="http://schemas.openxmlformats.org/officeDocument/2006/relationships/hyperlink" Target="http://www.w3schools.com/tags/tag_dd.asp" TargetMode="External"/><Relationship Id="rId9" Type="http://schemas.openxmlformats.org/officeDocument/2006/relationships/hyperlink" Target="http://www.w3schools.com/tags/tag_table.asp" TargetMode="External"/><Relationship Id="rId10" Type="http://schemas.openxmlformats.org/officeDocument/2006/relationships/hyperlink" Target="http://www.w3schools.com/tags/tag_th.asp" TargetMode="Externa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4.tiff"/><Relationship Id="rId3" Type="http://schemas.openxmlformats.org/officeDocument/2006/relationships/image" Target="../media/image3.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103.xml.rels><?xml version="1.0" encoding="UTF-8" standalone="yes"?>
<Relationships xmlns="http://schemas.openxmlformats.org/package/2006/relationships"><Relationship Id="rId3" Type="http://schemas.openxmlformats.org/officeDocument/2006/relationships/image" Target="../media/image96.tiff"/><Relationship Id="rId4"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image" Target="../media/image95.tiff"/></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7.tiff"/><Relationship Id="rId3" Type="http://schemas.openxmlformats.org/officeDocument/2006/relationships/image" Target="../media/image3.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8.png"/><Relationship Id="rId3" Type="http://schemas.openxmlformats.org/officeDocument/2006/relationships/image" Target="../media/image3.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9.png"/><Relationship Id="rId3" Type="http://schemas.openxmlformats.org/officeDocument/2006/relationships/image" Target="../media/image3.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0.png"/><Relationship Id="rId3" Type="http://schemas.openxmlformats.org/officeDocument/2006/relationships/image" Target="../media/image3.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1.png"/><Relationship Id="rId3" Type="http://schemas.openxmlformats.org/officeDocument/2006/relationships/image" Target="../media/image3.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110.xml.rels><?xml version="1.0" encoding="UTF-8" standalone="yes"?>
<Relationships xmlns="http://schemas.openxmlformats.org/package/2006/relationships"><Relationship Id="rId3" Type="http://schemas.openxmlformats.org/officeDocument/2006/relationships/image" Target="../media/image103.tiff"/><Relationship Id="rId4" Type="http://schemas.openxmlformats.org/officeDocument/2006/relationships/image" Target="../media/image104.png"/><Relationship Id="rId5"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image" Target="../media/image102.tiff"/></Relationships>
</file>

<file path=ppt/slides/_rels/slide111.xml.rels><?xml version="1.0" encoding="UTF-8" standalone="yes"?>
<Relationships xmlns="http://schemas.openxmlformats.org/package/2006/relationships"><Relationship Id="rId3" Type="http://schemas.openxmlformats.org/officeDocument/2006/relationships/image" Target="../media/image104.png"/><Relationship Id="rId4"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image" Target="../media/image103.tiff"/></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5.png"/><Relationship Id="rId3" Type="http://schemas.openxmlformats.org/officeDocument/2006/relationships/image" Target="../media/image3.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6.png"/><Relationship Id="rId3" Type="http://schemas.openxmlformats.org/officeDocument/2006/relationships/image" Target="../media/image3.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7.png"/><Relationship Id="rId3" Type="http://schemas.openxmlformats.org/officeDocument/2006/relationships/image" Target="../media/image3.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8.tiff"/><Relationship Id="rId3"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png"/><Relationship Id="rId1" Type="http://schemas.openxmlformats.org/officeDocument/2006/relationships/slideLayout" Target="../slideLayouts/slideLayout2.xml"/><Relationship Id="rId2" Type="http://schemas.openxmlformats.org/officeDocument/2006/relationships/image" Target="../media/image30.png"/></Relationships>
</file>

<file path=ppt/slides/_rels/slide120.xml.rels><?xml version="1.0" encoding="UTF-8" standalone="yes"?>
<Relationships xmlns="http://schemas.openxmlformats.org/package/2006/relationships"><Relationship Id="rId3" Type="http://schemas.openxmlformats.org/officeDocument/2006/relationships/image" Target="../media/image109.png"/><Relationship Id="rId4" Type="http://schemas.openxmlformats.org/officeDocument/2006/relationships/image" Target="../media/image110.png"/><Relationship Id="rId5" Type="http://schemas.openxmlformats.org/officeDocument/2006/relationships/image" Target="../media/image111.png"/><Relationship Id="rId6" Type="http://schemas.openxmlformats.org/officeDocument/2006/relationships/image" Target="../media/image112.png"/><Relationship Id="rId7"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1.xml.rels><?xml version="1.0" encoding="UTF-8" standalone="yes"?>
<Relationships xmlns="http://schemas.openxmlformats.org/package/2006/relationships"><Relationship Id="rId3" Type="http://schemas.openxmlformats.org/officeDocument/2006/relationships/image" Target="../media/image114.png"/><Relationship Id="rId4" Type="http://schemas.openxmlformats.org/officeDocument/2006/relationships/image" Target="../media/image115.png"/><Relationship Id="rId5"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image" Target="../media/image113.png"/></Relationships>
</file>

<file path=ppt/slides/_rels/slide122.xml.rels><?xml version="1.0" encoding="UTF-8" standalone="yes"?>
<Relationships xmlns="http://schemas.openxmlformats.org/package/2006/relationships"><Relationship Id="rId3" Type="http://schemas.openxmlformats.org/officeDocument/2006/relationships/image" Target="../media/image116.png"/><Relationship Id="rId4" Type="http://schemas.openxmlformats.org/officeDocument/2006/relationships/image" Target="../media/image110.png"/><Relationship Id="rId5"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23.xml.rels><?xml version="1.0" encoding="UTF-8" standalone="yes"?>
<Relationships xmlns="http://schemas.openxmlformats.org/package/2006/relationships"><Relationship Id="rId3" Type="http://schemas.openxmlformats.org/officeDocument/2006/relationships/image" Target="../media/image118.png"/><Relationship Id="rId4"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image" Target="../media/image117.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9.png"/><Relationship Id="rId3" Type="http://schemas.openxmlformats.org/officeDocument/2006/relationships/image" Target="../media/image3.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126.xml.rels><?xml version="1.0" encoding="UTF-8" standalone="yes"?>
<Relationships xmlns="http://schemas.openxmlformats.org/package/2006/relationships"><Relationship Id="rId3" Type="http://schemas.openxmlformats.org/officeDocument/2006/relationships/image" Target="../media/image120.png"/><Relationship Id="rId4" Type="http://schemas.openxmlformats.org/officeDocument/2006/relationships/image" Target="../media/image121.png"/><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 Id="rId3" Type="http://schemas.openxmlformats.org/officeDocument/2006/relationships/image" Target="../media/image122.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 Id="rId3" Type="http://schemas.openxmlformats.org/officeDocument/2006/relationships/image" Target="../media/image12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w3schools.com/html/html_responsive.asp" TargetMode="External"/><Relationship Id="rId3" Type="http://schemas.openxmlformats.org/officeDocument/2006/relationships/image" Target="../media/image2.png"/></Relationships>
</file>

<file path=ppt/slides/_rels/slide130.xml.rels><?xml version="1.0" encoding="UTF-8" standalone="yes"?>
<Relationships xmlns="http://schemas.openxmlformats.org/package/2006/relationships"><Relationship Id="rId3" Type="http://schemas.openxmlformats.org/officeDocument/2006/relationships/image" Target="../media/image124.png"/><Relationship Id="rId4" Type="http://schemas.openxmlformats.org/officeDocument/2006/relationships/image" Target="../media/image125.png"/><Relationship Id="rId5" Type="http://schemas.openxmlformats.org/officeDocument/2006/relationships/image" Target="../media/image126.png"/><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131.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127.png"/><Relationship Id="rId5" Type="http://schemas.openxmlformats.org/officeDocument/2006/relationships/image" Target="../media/image128.png"/><Relationship Id="rId6" Type="http://schemas.openxmlformats.org/officeDocument/2006/relationships/image" Target="../media/image129.pn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0.png"/></Relationships>
</file>

<file path=ppt/slides/_rels/slide133.xml.rels><?xml version="1.0" encoding="UTF-8" standalone="yes"?>
<Relationships xmlns="http://schemas.openxmlformats.org/package/2006/relationships"><Relationship Id="rId3" Type="http://schemas.openxmlformats.org/officeDocument/2006/relationships/image" Target="../media/image131.png"/><Relationship Id="rId4" Type="http://schemas.openxmlformats.org/officeDocument/2006/relationships/image" Target="../media/image132.png"/><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134.xml.rels><?xml version="1.0" encoding="UTF-8" standalone="yes"?>
<Relationships xmlns="http://schemas.openxmlformats.org/package/2006/relationships"><Relationship Id="rId3" Type="http://schemas.openxmlformats.org/officeDocument/2006/relationships/image" Target="../media/image133.png"/><Relationship Id="rId4" Type="http://schemas.openxmlformats.org/officeDocument/2006/relationships/image" Target="../media/image134.png"/><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135.xml.rels><?xml version="1.0" encoding="UTF-8" standalone="yes"?>
<Relationships xmlns="http://schemas.openxmlformats.org/package/2006/relationships"><Relationship Id="rId3" Type="http://schemas.openxmlformats.org/officeDocument/2006/relationships/image" Target="../media/image135.png"/><Relationship Id="rId4" Type="http://schemas.openxmlformats.org/officeDocument/2006/relationships/image" Target="../media/image136.png"/><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136.xml.rels><?xml version="1.0" encoding="UTF-8" standalone="yes"?>
<Relationships xmlns="http://schemas.openxmlformats.org/package/2006/relationships"><Relationship Id="rId3" Type="http://schemas.openxmlformats.org/officeDocument/2006/relationships/image" Target="../media/image138.png"/><Relationship Id="rId4" Type="http://schemas.openxmlformats.org/officeDocument/2006/relationships/image" Target="../media/image139.png"/><Relationship Id="rId5" Type="http://schemas.openxmlformats.org/officeDocument/2006/relationships/image" Target="../media/image140.tiff"/><Relationship Id="rId1" Type="http://schemas.openxmlformats.org/officeDocument/2006/relationships/slideLayout" Target="../slideLayouts/slideLayout2.xml"/><Relationship Id="rId2" Type="http://schemas.openxmlformats.org/officeDocument/2006/relationships/image" Target="../media/image137.png"/></Relationships>
</file>

<file path=ppt/slides/_rels/slide137.xml.rels><?xml version="1.0" encoding="UTF-8" standalone="yes"?>
<Relationships xmlns="http://schemas.openxmlformats.org/package/2006/relationships"><Relationship Id="rId3" Type="http://schemas.openxmlformats.org/officeDocument/2006/relationships/image" Target="../media/image141.png"/><Relationship Id="rId4" Type="http://schemas.openxmlformats.org/officeDocument/2006/relationships/image" Target="../media/image142.png"/><Relationship Id="rId5" Type="http://schemas.openxmlformats.org/officeDocument/2006/relationships/image" Target="../media/image143.png"/><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 Id="rId3" Type="http://schemas.openxmlformats.org/officeDocument/2006/relationships/image" Target="../media/image144.pn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 Id="rId3" Type="http://schemas.openxmlformats.org/officeDocument/2006/relationships/image" Target="../media/image145.pn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 Id="rId3" Type="http://schemas.openxmlformats.org/officeDocument/2006/relationships/image" Target="../media/image146.png"/></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 Id="rId3" Type="http://schemas.openxmlformats.org/officeDocument/2006/relationships/image" Target="../media/image2.png"/></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 Id="rId3" Type="http://schemas.openxmlformats.org/officeDocument/2006/relationships/image" Target="../media/image2.png"/></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 Id="rId3" Type="http://schemas.openxmlformats.org/officeDocument/2006/relationships/image" Target="../media/image147.png"/></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 Id="rId3" Type="http://schemas.openxmlformats.org/officeDocument/2006/relationships/image" Target="../media/image14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 Id="rId3" Type="http://schemas.openxmlformats.org/officeDocument/2006/relationships/image" Target="../media/image149.png"/></Relationships>
</file>

<file path=ppt/slides/_rels/slide152.xml.rels><?xml version="1.0" encoding="UTF-8" standalone="yes"?>
<Relationships xmlns="http://schemas.openxmlformats.org/package/2006/relationships"><Relationship Id="rId3" Type="http://schemas.openxmlformats.org/officeDocument/2006/relationships/image" Target="../media/image150.png"/><Relationship Id="rId4" Type="http://schemas.openxmlformats.org/officeDocument/2006/relationships/image" Target="../media/image151.png"/><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153.xml.rels><?xml version="1.0" encoding="UTF-8" standalone="yes"?>
<Relationships xmlns="http://schemas.openxmlformats.org/package/2006/relationships"><Relationship Id="rId3" Type="http://schemas.openxmlformats.org/officeDocument/2006/relationships/image" Target="../media/image152.png"/><Relationship Id="rId4" Type="http://schemas.openxmlformats.org/officeDocument/2006/relationships/image" Target="../media/image153.png"/><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156.xml.rels><?xml version="1.0" encoding="UTF-8" standalone="yes"?>
<Relationships xmlns="http://schemas.openxmlformats.org/package/2006/relationships"><Relationship Id="rId3" Type="http://schemas.openxmlformats.org/officeDocument/2006/relationships/image" Target="../media/image154.png"/><Relationship Id="rId4" Type="http://schemas.openxmlformats.org/officeDocument/2006/relationships/image" Target="../media/image155.png"/><Relationship Id="rId5" Type="http://schemas.openxmlformats.org/officeDocument/2006/relationships/image" Target="../media/image156.png"/><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157.xml.rels><?xml version="1.0" encoding="UTF-8" standalone="yes"?>
<Relationships xmlns="http://schemas.openxmlformats.org/package/2006/relationships"><Relationship Id="rId3" Type="http://schemas.openxmlformats.org/officeDocument/2006/relationships/image" Target="../media/image157.png"/><Relationship Id="rId4" Type="http://schemas.openxmlformats.org/officeDocument/2006/relationships/image" Target="../media/image158.png"/><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 Id="rId3" Type="http://schemas.openxmlformats.org/officeDocument/2006/relationships/image" Target="../media/image159.png"/></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 Id="rId3" Type="http://schemas.openxmlformats.org/officeDocument/2006/relationships/image" Target="../media/image16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1.png"/><Relationship Id="rId3" Type="http://schemas.openxmlformats.org/officeDocument/2006/relationships/image" Target="../media/image3.png"/></Relationships>
</file>

<file path=ppt/slides/_rels/slide161.xml.rels><?xml version="1.0" encoding="UTF-8" standalone="yes"?>
<Relationships xmlns="http://schemas.openxmlformats.org/package/2006/relationships"><Relationship Id="rId3" Type="http://schemas.openxmlformats.org/officeDocument/2006/relationships/image" Target="../media/image1.gif"/><Relationship Id="rId4" Type="http://schemas.openxmlformats.org/officeDocument/2006/relationships/image" Target="../media/image162.png"/><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 Id="rId3" Type="http://schemas.openxmlformats.org/officeDocument/2006/relationships/image" Target="../media/image1.gif"/></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 Id="rId3" Type="http://schemas.openxmlformats.org/officeDocument/2006/relationships/image" Target="../media/image163.png"/></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4.png"/><Relationship Id="rId3" Type="http://schemas.openxmlformats.org/officeDocument/2006/relationships/image" Target="../media/image3.png"/></Relationships>
</file>

<file path=ppt/slides/_rels/slide165.xml.rels><?xml version="1.0" encoding="UTF-8" standalone="yes"?>
<Relationships xmlns="http://schemas.openxmlformats.org/package/2006/relationships"><Relationship Id="rId3" Type="http://schemas.openxmlformats.org/officeDocument/2006/relationships/image" Target="../media/image165.png"/><Relationship Id="rId4" Type="http://schemas.openxmlformats.org/officeDocument/2006/relationships/image" Target="../media/image166.png"/><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 Id="rId3" Type="http://schemas.openxmlformats.org/officeDocument/2006/relationships/image" Target="../media/image167.png"/></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 Id="rId3" Type="http://schemas.openxmlformats.org/officeDocument/2006/relationships/image" Target="../media/image168.png"/></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 Id="rId3" Type="http://schemas.openxmlformats.org/officeDocument/2006/relationships/image" Target="../media/image169.png"/></Relationships>
</file>

<file path=ppt/slides/_rels/slide17.xml.rels><?xml version="1.0" encoding="UTF-8" standalone="yes"?>
<Relationships xmlns="http://schemas.openxmlformats.org/package/2006/relationships"><Relationship Id="rId11" Type="http://schemas.openxmlformats.org/officeDocument/2006/relationships/hyperlink" Target="http://www.w3schools.com/tags/tag_button.asp" TargetMode="External"/><Relationship Id="rId12" Type="http://schemas.openxmlformats.org/officeDocument/2006/relationships/hyperlink" Target="http://www.w3schools.com/tags/tag_datalist.asp" TargetMode="External"/><Relationship Id="rId13" Type="http://schemas.openxmlformats.org/officeDocument/2006/relationships/hyperlink" Target="http://www.w3schools.com/tags/tag_keygen.asp" TargetMode="External"/><Relationship Id="rId14" Type="http://schemas.openxmlformats.org/officeDocument/2006/relationships/hyperlink" Target="http://www.w3schools.com/tags/tag_output.asp" TargetMode="External"/><Relationship Id="rId15" Type="http://schemas.openxmlformats.org/officeDocument/2006/relationships/image" Target="../media/image2.png"/><Relationship Id="rId1" Type="http://schemas.openxmlformats.org/officeDocument/2006/relationships/slideLayout" Target="../slideLayouts/slideLayout2.xml"/><Relationship Id="rId2" Type="http://schemas.openxmlformats.org/officeDocument/2006/relationships/hyperlink" Target="http://www.w3schools.com/tags/tag_form.asp" TargetMode="External"/><Relationship Id="rId3" Type="http://schemas.openxmlformats.org/officeDocument/2006/relationships/hyperlink" Target="http://www.w3schools.com/tags/tag_input.asp" TargetMode="External"/><Relationship Id="rId4" Type="http://schemas.openxmlformats.org/officeDocument/2006/relationships/hyperlink" Target="http://www.w3schools.com/tags/tag_textarea.asp" TargetMode="External"/><Relationship Id="rId5" Type="http://schemas.openxmlformats.org/officeDocument/2006/relationships/hyperlink" Target="http://www.w3schools.com/tags/tag_label.asp" TargetMode="External"/><Relationship Id="rId6" Type="http://schemas.openxmlformats.org/officeDocument/2006/relationships/hyperlink" Target="http://www.w3schools.com/tags/tag_fieldset.asp" TargetMode="External"/><Relationship Id="rId7" Type="http://schemas.openxmlformats.org/officeDocument/2006/relationships/hyperlink" Target="http://www.w3schools.com/tags/tag_legend.asp" TargetMode="External"/><Relationship Id="rId8" Type="http://schemas.openxmlformats.org/officeDocument/2006/relationships/hyperlink" Target="http://www.w3schools.com/tags/tag_select.asp" TargetMode="External"/><Relationship Id="rId9" Type="http://schemas.openxmlformats.org/officeDocument/2006/relationships/hyperlink" Target="http://www.w3schools.com/tags/tag_optgroup.asp" TargetMode="External"/><Relationship Id="rId10" Type="http://schemas.openxmlformats.org/officeDocument/2006/relationships/hyperlink" Target="http://www.w3schools.com/tags/tag_option.asp" TargetMode="Externa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 Id="rId3" Type="http://schemas.openxmlformats.org/officeDocument/2006/relationships/image" Target="../media/image170.png"/></Relationships>
</file>

<file path=ppt/slides/_rels/slide171.xml.rels><?xml version="1.0" encoding="UTF-8" standalone="yes"?>
<Relationships xmlns="http://schemas.openxmlformats.org/package/2006/relationships"><Relationship Id="rId3" Type="http://schemas.openxmlformats.org/officeDocument/2006/relationships/image" Target="../media/image171.png"/><Relationship Id="rId4" Type="http://schemas.openxmlformats.org/officeDocument/2006/relationships/image" Target="../media/image172.png"/><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172.xml.rels><?xml version="1.0" encoding="UTF-8" standalone="yes"?>
<Relationships xmlns="http://schemas.openxmlformats.org/package/2006/relationships"><Relationship Id="rId3" Type="http://schemas.openxmlformats.org/officeDocument/2006/relationships/image" Target="../media/image173.png"/><Relationship Id="rId4" Type="http://schemas.openxmlformats.org/officeDocument/2006/relationships/image" Target="../media/image174.png"/><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173.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175.png"/><Relationship Id="rId5" Type="http://schemas.openxmlformats.org/officeDocument/2006/relationships/image" Target="../media/image176.pn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74.xml.rels><?xml version="1.0" encoding="UTF-8" standalone="yes"?>
<Relationships xmlns="http://schemas.openxmlformats.org/package/2006/relationships"><Relationship Id="rId3" Type="http://schemas.openxmlformats.org/officeDocument/2006/relationships/image" Target="../media/image178.png"/><Relationship Id="rId4" Type="http://schemas.openxmlformats.org/officeDocument/2006/relationships/image" Target="../media/image3.png"/><Relationship Id="rId1" Type="http://schemas.openxmlformats.org/officeDocument/2006/relationships/slideLayout" Target="../slideLayouts/slideLayout1.xml"/><Relationship Id="rId2" Type="http://schemas.openxmlformats.org/officeDocument/2006/relationships/image" Target="../media/image177.png"/></Relationships>
</file>

<file path=ppt/slides/_rels/slide175.xml.rels><?xml version="1.0" encoding="UTF-8" standalone="yes"?>
<Relationships xmlns="http://schemas.openxmlformats.org/package/2006/relationships"><Relationship Id="rId3" Type="http://schemas.openxmlformats.org/officeDocument/2006/relationships/image" Target="../media/image180.png"/><Relationship Id="rId4"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image" Target="../media/image179.png"/></Relationships>
</file>

<file path=ppt/slides/_rels/slide176.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182.png"/><Relationship Id="rId1" Type="http://schemas.openxmlformats.org/officeDocument/2006/relationships/slideLayout" Target="../slideLayouts/slideLayout2.xml"/><Relationship Id="rId2" Type="http://schemas.openxmlformats.org/officeDocument/2006/relationships/image" Target="../media/image181.png"/></Relationships>
</file>

<file path=ppt/slides/_rels/slide177.xml.rels><?xml version="1.0" encoding="UTF-8" standalone="yes"?>
<Relationships xmlns="http://schemas.openxmlformats.org/package/2006/relationships"><Relationship Id="rId3" Type="http://schemas.openxmlformats.org/officeDocument/2006/relationships/image" Target="../media/image183.png"/><Relationship Id="rId4" Type="http://schemas.openxmlformats.org/officeDocument/2006/relationships/image" Target="../media/image184.png"/><Relationship Id="rId5" Type="http://schemas.openxmlformats.org/officeDocument/2006/relationships/image" Target="../media/image185.png"/><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 Id="rId3" Type="http://schemas.openxmlformats.org/officeDocument/2006/relationships/image" Target="../media/image186.png"/></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 Id="rId3" Type="http://schemas.openxmlformats.org/officeDocument/2006/relationships/image" Target="../media/image18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 Id="rId3" Type="http://schemas.openxmlformats.org/officeDocument/2006/relationships/image" Target="../media/image188.png"/></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 Id="rId3" Type="http://schemas.openxmlformats.org/officeDocument/2006/relationships/image" Target="../media/image189.png"/></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 Id="rId3" Type="http://schemas.openxmlformats.org/officeDocument/2006/relationships/image" Target="../media/image190.png"/></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185.xml.rels><?xml version="1.0" encoding="UTF-8" standalone="yes"?>
<Relationships xmlns="http://schemas.openxmlformats.org/package/2006/relationships"><Relationship Id="rId3" Type="http://schemas.openxmlformats.org/officeDocument/2006/relationships/image" Target="../media/image191.png"/><Relationship Id="rId4" Type="http://schemas.openxmlformats.org/officeDocument/2006/relationships/image" Target="../media/image192.png"/><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186.xml.rels><?xml version="1.0" encoding="UTF-8" standalone="yes"?>
<Relationships xmlns="http://schemas.openxmlformats.org/package/2006/relationships"><Relationship Id="rId3" Type="http://schemas.openxmlformats.org/officeDocument/2006/relationships/image" Target="../media/image193.png"/><Relationship Id="rId4" Type="http://schemas.openxmlformats.org/officeDocument/2006/relationships/image" Target="../media/image194.png"/><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 Id="rId3" Type="http://schemas.openxmlformats.org/officeDocument/2006/relationships/image" Target="../media/image195.png"/></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ithub.com/afarkas/html5shiv" TargetMode="External"/><Relationship Id="rId3" Type="http://schemas.openxmlformats.org/officeDocument/2006/relationships/hyperlink" Target="http://html5boilerplate.com/" TargetMode="Externa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196.xml.rels><?xml version="1.0" encoding="UTF-8" standalone="yes"?>
<Relationships xmlns="http://schemas.openxmlformats.org/package/2006/relationships"><Relationship Id="rId3" Type="http://schemas.openxmlformats.org/officeDocument/2006/relationships/image" Target="../media/image197.png"/><Relationship Id="rId4"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image" Target="../media/image196.png"/></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3" Type="http://schemas.openxmlformats.org/officeDocument/2006/relationships/image" Target="../media/image198.png"/><Relationship Id="rId4" Type="http://schemas.openxmlformats.org/officeDocument/2006/relationships/image" Target="../media/image199.png"/><Relationship Id="rId5" Type="http://schemas.openxmlformats.org/officeDocument/2006/relationships/image" Target="../media/image200.png"/><Relationship Id="rId6" Type="http://schemas.openxmlformats.org/officeDocument/2006/relationships/image" Target="../media/image201.png"/><Relationship Id="rId7" Type="http://schemas.openxmlformats.org/officeDocument/2006/relationships/image" Target="../media/image86.png"/><Relationship Id="rId8" Type="http://schemas.openxmlformats.org/officeDocument/2006/relationships/image" Target="../media/image85.png"/><Relationship Id="rId9" Type="http://schemas.openxmlformats.org/officeDocument/2006/relationships/image" Target="../media/image202.png"/><Relationship Id="rId10" Type="http://schemas.openxmlformats.org/officeDocument/2006/relationships/image" Target="../media/image203.png"/><Relationship Id="rId11" Type="http://schemas.openxmlformats.org/officeDocument/2006/relationships/image" Target="../media/image93.png"/><Relationship Id="rId1" Type="http://schemas.openxmlformats.org/officeDocument/2006/relationships/slideLayout" Target="../slideLayouts/slideLayout2.xml"/><Relationship Id="rId2" Type="http://schemas.openxmlformats.org/officeDocument/2006/relationships/image" Target="../media/image83.png"/></Relationships>
</file>

<file path=ppt/slides/_rels/slide199.xml.rels><?xml version="1.0" encoding="UTF-8" standalone="yes"?>
<Relationships xmlns="http://schemas.openxmlformats.org/package/2006/relationships"><Relationship Id="rId3" Type="http://schemas.openxmlformats.org/officeDocument/2006/relationships/image" Target="../media/image205.png"/><Relationship Id="rId4" Type="http://schemas.openxmlformats.org/officeDocument/2006/relationships/image" Target="../media/image206.png"/><Relationship Id="rId5" Type="http://schemas.openxmlformats.org/officeDocument/2006/relationships/image" Target="../media/image207.png"/><Relationship Id="rId6" Type="http://schemas.openxmlformats.org/officeDocument/2006/relationships/image" Target="../media/image208.png"/><Relationship Id="rId1" Type="http://schemas.openxmlformats.org/officeDocument/2006/relationships/slideLayout" Target="../slideLayouts/slideLayout2.xml"/><Relationship Id="rId2" Type="http://schemas.openxmlformats.org/officeDocument/2006/relationships/image" Target="../media/image20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jpeg"/><Relationship Id="rId3" Type="http://schemas.openxmlformats.org/officeDocument/2006/relationships/image" Target="../media/image2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8.png"/></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7.png"/></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javascript.info/tutorial/oop" TargetMode="Externa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9.png"/></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gi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gif"/><Relationship Id="rId3" Type="http://schemas.openxmlformats.org/officeDocument/2006/relationships/image" Target="../media/image27.png"/></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gif"/><Relationship Id="rId5" Type="http://schemas.openxmlformats.org/officeDocument/2006/relationships/image" Target="../media/image26.png"/><Relationship Id="rId1" Type="http://schemas.openxmlformats.org/officeDocument/2006/relationships/slideLayout" Target="../slideLayouts/slideLayout2.xml"/><Relationship Id="rId2" Type="http://schemas.openxmlformats.org/officeDocument/2006/relationships/image" Target="../media/image1.g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 Id="rId3" Type="http://schemas.openxmlformats.org/officeDocument/2006/relationships/image" Target="../media/image23.png"/></Relationships>
</file>

<file path=ppt/slides/_rels/slide30.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26.png"/><Relationship Id="rId5" Type="http://schemas.openxmlformats.org/officeDocument/2006/relationships/hyperlink" Target="http://www.w3schools.com/cssref/sel_firstchild.asp" TargetMode="External"/><Relationship Id="rId1" Type="http://schemas.openxmlformats.org/officeDocument/2006/relationships/slideLayout" Target="../slideLayouts/slideLayout2.xml"/><Relationship Id="rId2" Type="http://schemas.openxmlformats.org/officeDocument/2006/relationships/image" Target="../media/image1.gif"/></Relationships>
</file>

<file path=ppt/slides/_rels/slide31.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26.png"/><Relationship Id="rId5" Type="http://schemas.openxmlformats.org/officeDocument/2006/relationships/hyperlink" Target="http://www.w3schools.com/css/css_text.asp" TargetMode="External"/><Relationship Id="rId1" Type="http://schemas.openxmlformats.org/officeDocument/2006/relationships/slideLayout" Target="../slideLayouts/slideLayout2.xml"/><Relationship Id="rId2" Type="http://schemas.openxmlformats.org/officeDocument/2006/relationships/image" Target="../media/image1.gif"/></Relationships>
</file>

<file path=ppt/slides/_rels/slide32.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26.png"/><Relationship Id="rId1" Type="http://schemas.openxmlformats.org/officeDocument/2006/relationships/slideLayout" Target="../slideLayouts/slideLayout2.xml"/><Relationship Id="rId2" Type="http://schemas.openxmlformats.org/officeDocument/2006/relationships/image" Target="../media/image1.gif"/></Relationships>
</file>

<file path=ppt/slides/_rels/slide33.xml.rels><?xml version="1.0" encoding="UTF-8" standalone="yes"?>
<Relationships xmlns="http://schemas.openxmlformats.org/package/2006/relationships"><Relationship Id="rId3" Type="http://schemas.openxmlformats.org/officeDocument/2006/relationships/image" Target="../media/image1.gif"/><Relationship Id="rId4"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image" Target="../media/image31.png"/></Relationships>
</file>

<file path=ppt/slides/_rels/slide34.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hyperlink" Target="http://www.w3schools.com/cssref/pr_outline.asp" TargetMode="External"/><Relationship Id="rId5" Type="http://schemas.openxmlformats.org/officeDocument/2006/relationships/hyperlink" Target="http://www.w3schools.com/cssref/pr_outline-color.asp" TargetMode="External"/><Relationship Id="rId6" Type="http://schemas.openxmlformats.org/officeDocument/2006/relationships/hyperlink" Target="http://www.w3schools.com/cssref/pr_outline-style.asp" TargetMode="External"/><Relationship Id="rId7" Type="http://schemas.openxmlformats.org/officeDocument/2006/relationships/hyperlink" Target="http://www.w3schools.com/cssref/pr_outline-width.asp" TargetMode="External"/><Relationship Id="rId1" Type="http://schemas.openxmlformats.org/officeDocument/2006/relationships/slideLayout" Target="../slideLayouts/slideLayout2.xml"/><Relationship Id="rId2" Type="http://schemas.openxmlformats.org/officeDocument/2006/relationships/image" Target="../media/image1.gif"/></Relationships>
</file>

<file path=ppt/slides/_rels/slide35.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32.png"/><Relationship Id="rId1" Type="http://schemas.openxmlformats.org/officeDocument/2006/relationships/slideLayout" Target="../slideLayouts/slideLayout2.xml"/><Relationship Id="rId2" Type="http://schemas.openxmlformats.org/officeDocument/2006/relationships/image" Target="../media/image1.gif"/></Relationships>
</file>

<file path=ppt/slides/_rels/slide36.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hyperlink" Target="http://www.w3schools.com/cssref/pr_dim_height.asp" TargetMode="External"/><Relationship Id="rId5" Type="http://schemas.openxmlformats.org/officeDocument/2006/relationships/hyperlink" Target="http://www.w3schools.com/cssref/pr_dim_max-height.asp" TargetMode="External"/><Relationship Id="rId6" Type="http://schemas.openxmlformats.org/officeDocument/2006/relationships/hyperlink" Target="http://www.w3schools.com/cssref/pr_dim_width.asp" TargetMode="External"/><Relationship Id="rId7" Type="http://schemas.openxmlformats.org/officeDocument/2006/relationships/image" Target="../media/image32.png"/><Relationship Id="rId1" Type="http://schemas.openxmlformats.org/officeDocument/2006/relationships/slideLayout" Target="../slideLayouts/slideLayout2.xml"/><Relationship Id="rId2" Type="http://schemas.openxmlformats.org/officeDocument/2006/relationships/image" Target="../media/image1.gi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gif"/><Relationship Id="rId3" Type="http://schemas.openxmlformats.org/officeDocument/2006/relationships/image" Target="../media/image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gif"/><Relationship Id="rId3" Type="http://schemas.openxmlformats.org/officeDocument/2006/relationships/image" Target="../media/image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gif"/><Relationship Id="rId3"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2.png"/><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jpeg"/><Relationship Id="rId3" Type="http://schemas.openxmlformats.org/officeDocument/2006/relationships/image" Target="../media/image34.gi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7.png"/><Relationship Id="rId5" Type="http://schemas.openxmlformats.org/officeDocument/2006/relationships/image" Target="../media/image38.png"/><Relationship Id="rId1" Type="http://schemas.openxmlformats.org/officeDocument/2006/relationships/slideLayout" Target="../slideLayouts/slideLayout2.xml"/><Relationship Id="rId2" Type="http://schemas.openxmlformats.org/officeDocument/2006/relationships/image" Target="../media/image35.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0.png"/><Relationship Id="rId3" Type="http://schemas.openxmlformats.org/officeDocument/2006/relationships/image" Target="../media/image41.png"/></Relationships>
</file>

<file path=ppt/slides/_rels/slide46.xml.rels><?xml version="1.0" encoding="UTF-8" standalone="yes"?>
<Relationships xmlns="http://schemas.openxmlformats.org/package/2006/relationships"><Relationship Id="rId3" Type="http://schemas.openxmlformats.org/officeDocument/2006/relationships/image" Target="../media/image43.png"/><Relationship Id="rId4" Type="http://schemas.openxmlformats.org/officeDocument/2006/relationships/image" Target="../media/image44.png"/><Relationship Id="rId1" Type="http://schemas.openxmlformats.org/officeDocument/2006/relationships/slideLayout" Target="../slideLayouts/slideLayout2.xml"/><Relationship Id="rId2" Type="http://schemas.openxmlformats.org/officeDocument/2006/relationships/image" Target="../media/image42.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gif"/><Relationship Id="rId5" Type="http://schemas.openxmlformats.org/officeDocument/2006/relationships/image" Target="../media/image26.png"/><Relationship Id="rId1" Type="http://schemas.openxmlformats.org/officeDocument/2006/relationships/slideLayout" Target="../slideLayouts/slideLayout2.xml"/><Relationship Id="rId2" Type="http://schemas.openxmlformats.org/officeDocument/2006/relationships/image" Target="../media/image1.gif"/></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png"/><Relationship Id="rId3" Type="http://schemas.openxmlformats.org/officeDocument/2006/relationships/image" Target="../media/image46.png"/></Relationships>
</file>

<file path=ppt/slides/_rels/slide58.xml.rels><?xml version="1.0" encoding="UTF-8" standalone="yes"?>
<Relationships xmlns="http://schemas.openxmlformats.org/package/2006/relationships"><Relationship Id="rId3" Type="http://schemas.openxmlformats.org/officeDocument/2006/relationships/image" Target="../media/image48.png"/><Relationship Id="rId4" Type="http://schemas.openxmlformats.org/officeDocument/2006/relationships/image" Target="../media/image49.png"/><Relationship Id="rId5" Type="http://schemas.openxmlformats.org/officeDocument/2006/relationships/image" Target="../media/image50.png"/><Relationship Id="rId6" Type="http://schemas.openxmlformats.org/officeDocument/2006/relationships/image" Target="../media/image51.png"/><Relationship Id="rId7" Type="http://schemas.openxmlformats.org/officeDocument/2006/relationships/image" Target="../media/image52.png"/><Relationship Id="rId1" Type="http://schemas.openxmlformats.org/officeDocument/2006/relationships/slideLayout" Target="../slideLayouts/slideLayout2.xml"/><Relationship Id="rId2" Type="http://schemas.openxmlformats.org/officeDocument/2006/relationships/image" Target="../media/image47.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3.png"/><Relationship Id="rId3" Type="http://schemas.openxmlformats.org/officeDocument/2006/relationships/image" Target="../media/image5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gif"/><Relationship Id="rId3" Type="http://schemas.openxmlformats.org/officeDocument/2006/relationships/image" Target="../media/image27.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5.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6.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7.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8.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60.png"/><Relationship Id="rId4" Type="http://schemas.openxmlformats.org/officeDocument/2006/relationships/image" Target="../media/image61.png"/><Relationship Id="rId1" Type="http://schemas.openxmlformats.org/officeDocument/2006/relationships/slideLayout" Target="../slideLayouts/slideLayout2.xml"/><Relationship Id="rId2" Type="http://schemas.openxmlformats.org/officeDocument/2006/relationships/image" Target="../media/image59.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3.png"/><Relationship Id="rId3" Type="http://schemas.openxmlformats.org/officeDocument/2006/relationships/image" Target="../media/image64.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5.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hyperlink" Target="http://www.w3schools.com/tags/tag_script.asp" TargetMode="External"/><Relationship Id="rId5" Type="http://schemas.openxmlformats.org/officeDocument/2006/relationships/hyperlink" Target="http://www.w3schools.com/tags/tag_noscript.asp" TargetMode="External"/><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6.tiff"/><Relationship Id="rId3" Type="http://schemas.openxmlformats.org/officeDocument/2006/relationships/image" Target="../media/image67.tiff"/></Relationships>
</file>

<file path=ppt/slides/_rels/slide71.xml.rels><?xml version="1.0" encoding="UTF-8" standalone="yes"?>
<Relationships xmlns="http://schemas.openxmlformats.org/package/2006/relationships"><Relationship Id="rId3" Type="http://schemas.openxmlformats.org/officeDocument/2006/relationships/image" Target="../media/image69.tiff"/><Relationship Id="rId4" Type="http://schemas.openxmlformats.org/officeDocument/2006/relationships/image" Target="../media/image70.tiff"/><Relationship Id="rId5" Type="http://schemas.openxmlformats.org/officeDocument/2006/relationships/image" Target="../media/image71.tiff"/><Relationship Id="rId6" Type="http://schemas.openxmlformats.org/officeDocument/2006/relationships/image" Target="../media/image72.tiff"/><Relationship Id="rId1" Type="http://schemas.openxmlformats.org/officeDocument/2006/relationships/slideLayout" Target="../slideLayouts/slideLayout7.xml"/><Relationship Id="rId2" Type="http://schemas.openxmlformats.org/officeDocument/2006/relationships/image" Target="../media/image68.tiff"/></Relationships>
</file>

<file path=ppt/slides/_rels/slide72.xml.rels><?xml version="1.0" encoding="UTF-8" standalone="yes"?>
<Relationships xmlns="http://schemas.openxmlformats.org/package/2006/relationships"><Relationship Id="rId3" Type="http://schemas.openxmlformats.org/officeDocument/2006/relationships/image" Target="../media/image74.tiff"/><Relationship Id="rId4" Type="http://schemas.openxmlformats.org/officeDocument/2006/relationships/image" Target="../media/image75.tiff"/><Relationship Id="rId1" Type="http://schemas.openxmlformats.org/officeDocument/2006/relationships/slideLayout" Target="../slideLayouts/slideLayout7.xml"/><Relationship Id="rId2" Type="http://schemas.openxmlformats.org/officeDocument/2006/relationships/image" Target="../media/image73.tiff"/></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 Id="rId3" Type="http://schemas.openxmlformats.org/officeDocument/2006/relationships/image" Target="../media/image76.tiff"/></Relationships>
</file>

<file path=ppt/slides/_rels/slide76.xml.rels><?xml version="1.0" encoding="UTF-8" standalone="yes"?>
<Relationships xmlns="http://schemas.openxmlformats.org/package/2006/relationships"><Relationship Id="rId3" Type="http://schemas.openxmlformats.org/officeDocument/2006/relationships/image" Target="../media/image68.tiff"/><Relationship Id="rId4" Type="http://schemas.openxmlformats.org/officeDocument/2006/relationships/image" Target="../media/image69.tiff"/><Relationship Id="rId5" Type="http://schemas.openxmlformats.org/officeDocument/2006/relationships/image" Target="../media/image70.tiff"/><Relationship Id="rId6" Type="http://schemas.openxmlformats.org/officeDocument/2006/relationships/image" Target="../media/image71.tiff"/><Relationship Id="rId7" Type="http://schemas.openxmlformats.org/officeDocument/2006/relationships/image" Target="../media/image72.tiff"/><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8.xml.rels><?xml version="1.0" encoding="UTF-8" standalone="yes"?>
<Relationships xmlns="http://schemas.openxmlformats.org/package/2006/relationships"><Relationship Id="rId11" Type="http://schemas.openxmlformats.org/officeDocument/2006/relationships/hyperlink" Target="http://www.w3schools.com/tags/tag_del.asp" TargetMode="External"/><Relationship Id="rId12" Type="http://schemas.openxmlformats.org/officeDocument/2006/relationships/hyperlink" Target="http://www.w3schools.com/tags/tag_mark.asp" TargetMode="External"/><Relationship Id="rId13" Type="http://schemas.openxmlformats.org/officeDocument/2006/relationships/hyperlink" Target="http://www.w3schools.com/tags/tag_abbr.asp" TargetMode="External"/><Relationship Id="rId14" Type="http://schemas.openxmlformats.org/officeDocument/2006/relationships/hyperlink" Target="http://www.w3schools.com/tags/tag_address.asp" TargetMode="External"/><Relationship Id="rId15" Type="http://schemas.openxmlformats.org/officeDocument/2006/relationships/hyperlink" Target="http://www.w3schools.com/tags/tag_bdo.asp" TargetMode="External"/><Relationship Id="rId16" Type="http://schemas.openxmlformats.org/officeDocument/2006/relationships/hyperlink" Target="http://www.w3schools.com/tags/tag_blockquote.asp" TargetMode="External"/><Relationship Id="rId17" Type="http://schemas.openxmlformats.org/officeDocument/2006/relationships/hyperlink" Target="http://www.w3schools.com/tags/tag_dfn.asp" TargetMode="External"/><Relationship Id="rId18" Type="http://schemas.openxmlformats.org/officeDocument/2006/relationships/hyperlink" Target="http://www.w3schools.com/tags/tag_q.asp" TargetMode="External"/><Relationship Id="rId19" Type="http://schemas.openxmlformats.org/officeDocument/2006/relationships/hyperlink" Target="http://www.w3schools.com/tags/tag_cite.asp" TargetMode="External"/><Relationship Id="rId1" Type="http://schemas.openxmlformats.org/officeDocument/2006/relationships/slideLayout" Target="../slideLayouts/slideLayout2.xml"/><Relationship Id="rId2" Type="http://schemas.openxmlformats.org/officeDocument/2006/relationships/image" Target="../media/image2.png"/><Relationship Id="rId3" Type="http://schemas.openxmlformats.org/officeDocument/2006/relationships/hyperlink" Target="http://www.w3schools.com/tags/tag_b.asp" TargetMode="External"/><Relationship Id="rId4" Type="http://schemas.openxmlformats.org/officeDocument/2006/relationships/hyperlink" Target="http://www.w3schools.com/tags/tag_em.asp" TargetMode="External"/><Relationship Id="rId5" Type="http://schemas.openxmlformats.org/officeDocument/2006/relationships/hyperlink" Target="http://www.w3schools.com/tags/tag_i.asp" TargetMode="External"/><Relationship Id="rId6" Type="http://schemas.openxmlformats.org/officeDocument/2006/relationships/hyperlink" Target="http://www.w3schools.com/tags/tag_small.asp" TargetMode="External"/><Relationship Id="rId7" Type="http://schemas.openxmlformats.org/officeDocument/2006/relationships/hyperlink" Target="http://www.w3schools.com/tags/tag_strong.asp" TargetMode="External"/><Relationship Id="rId8" Type="http://schemas.openxmlformats.org/officeDocument/2006/relationships/hyperlink" Target="http://www.w3schools.com/tags/tag_sub.asp" TargetMode="External"/><Relationship Id="rId9" Type="http://schemas.openxmlformats.org/officeDocument/2006/relationships/hyperlink" Target="http://www.w3schools.com/tags/tag_sup.asp" TargetMode="External"/><Relationship Id="rId10" Type="http://schemas.openxmlformats.org/officeDocument/2006/relationships/hyperlink" Target="http://www.w3schools.com/tags/tag_ins.asp" TargetMode="Externa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82.xml.rels><?xml version="1.0" encoding="UTF-8" standalone="yes"?>
<Relationships xmlns="http://schemas.openxmlformats.org/package/2006/relationships"><Relationship Id="rId3" Type="http://schemas.openxmlformats.org/officeDocument/2006/relationships/image" Target="../media/image78.tiff"/><Relationship Id="rId4" Type="http://schemas.openxmlformats.org/officeDocument/2006/relationships/image" Target="../media/image79.tiff"/><Relationship Id="rId5"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image" Target="../media/image77.tiff"/></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0.tiff"/><Relationship Id="rId3" Type="http://schemas.openxmlformats.org/officeDocument/2006/relationships/image" Target="../media/image3.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88.xml.rels><?xml version="1.0" encoding="UTF-8" standalone="yes"?>
<Relationships xmlns="http://schemas.openxmlformats.org/package/2006/relationships"><Relationship Id="rId3" Type="http://schemas.openxmlformats.org/officeDocument/2006/relationships/image" Target="../media/image82.png"/><Relationship Id="rId4" Type="http://schemas.openxmlformats.org/officeDocument/2006/relationships/image" Target="../media/image83.png"/><Relationship Id="rId5"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image" Target="../media/image81.tiff"/></Relationships>
</file>

<file path=ppt/slides/_rels/slide89.xml.rels><?xml version="1.0" encoding="UTF-8" standalone="yes"?>
<Relationships xmlns="http://schemas.openxmlformats.org/package/2006/relationships"><Relationship Id="rId3" Type="http://schemas.openxmlformats.org/officeDocument/2006/relationships/image" Target="../media/image85.png"/><Relationship Id="rId4"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image" Target="../media/image84.tiff"/></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hyperlink" Target="http://www.w3schools.com/tags/tag_iframe.asp" TargetMode="External"/><Relationship Id="rId5" Type="http://schemas.openxmlformats.org/officeDocument/2006/relationships/hyperlink" Target="http://www.w3schools.com/tags/tag_base.asp" TargetMode="External"/><Relationship Id="rId1" Type="http://schemas.openxmlformats.org/officeDocument/2006/relationships/slideLayout" Target="../slideLayouts/slideLayout2.xml"/><Relationship Id="rId2" Type="http://schemas.openxmlformats.org/officeDocument/2006/relationships/image" Target="../media/image29.png"/></Relationships>
</file>

<file path=ppt/slides/_rels/slide90.xml.rels><?xml version="1.0" encoding="UTF-8" standalone="yes"?>
<Relationships xmlns="http://schemas.openxmlformats.org/package/2006/relationships"><Relationship Id="rId3" Type="http://schemas.openxmlformats.org/officeDocument/2006/relationships/image" Target="../media/image87.tiff"/><Relationship Id="rId4"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image" Target="../media/image86.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8.png"/><Relationship Id="rId3" Type="http://schemas.openxmlformats.org/officeDocument/2006/relationships/image" Target="../media/image3.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9.tiff"/><Relationship Id="rId3" Type="http://schemas.openxmlformats.org/officeDocument/2006/relationships/image" Target="../media/image3.png"/></Relationships>
</file>

<file path=ppt/slides/_rels/slide93.xml.rels><?xml version="1.0" encoding="UTF-8" standalone="yes"?>
<Relationships xmlns="http://schemas.openxmlformats.org/package/2006/relationships"><Relationship Id="rId3" Type="http://schemas.openxmlformats.org/officeDocument/2006/relationships/image" Target="../media/image90.tiff"/><Relationship Id="rId4"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1.tiff"/><Relationship Id="rId3" Type="http://schemas.openxmlformats.org/officeDocument/2006/relationships/image" Target="../media/image3.png"/></Relationships>
</file>

<file path=ppt/slides/_rels/slide95.xml.rels><?xml version="1.0" encoding="UTF-8" standalone="yes"?>
<Relationships xmlns="http://schemas.openxmlformats.org/package/2006/relationships"><Relationship Id="rId3" Type="http://schemas.openxmlformats.org/officeDocument/2006/relationships/image" Target="../media/image92.tiff"/><Relationship Id="rId4"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3.png"/></Relationships>
</file>

<file path=ppt/slides/_rels/slide98.xml.rels><?xml version="1.0" encoding="UTF-8" standalone="yes"?>
<Relationships xmlns="http://schemas.openxmlformats.org/package/2006/relationships"><Relationship Id="rId3" Type="http://schemas.openxmlformats.org/officeDocument/2006/relationships/image" Target="../media/image93.png"/><Relationship Id="rId4"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6" descr="http://3.bp.blogspot.com/-mLHQ73NubPg/U7hlEVVToOI/AAAAAAAABUM/AaR9sFczHak/s1600/CSS3-logo.gif"/>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2716" t="7465" r="22781" b="6937"/>
          <a:stretch/>
        </p:blipFill>
        <p:spPr bwMode="auto">
          <a:xfrm>
            <a:off x="1683333" y="2459283"/>
            <a:ext cx="680064" cy="91547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http://red-team-design.com/wp-content/uploads/2011/01/css3-html5-logo-initia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80676" y="2052014"/>
            <a:ext cx="1003873" cy="86500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8" descr="http://i.stack.imgur.com/Mmww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601828" y="2533545"/>
            <a:ext cx="766945" cy="76694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4" descr="http://www.devbattles.com/en/images/upload/1432411454.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356929" y="3300490"/>
            <a:ext cx="1256742" cy="62837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0" descr="http://bmdm.com/wp-content/uploads/bootstrap.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36208" y="3978397"/>
            <a:ext cx="2005547" cy="92563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2" descr="http://docs.meteor.com/logo.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947346" y="4990240"/>
            <a:ext cx="2194409" cy="519343"/>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Conector recto de flecha 10"/>
          <p:cNvCxnSpPr/>
          <p:nvPr/>
        </p:nvCxnSpPr>
        <p:spPr>
          <a:xfrm flipH="1">
            <a:off x="3117210" y="3869543"/>
            <a:ext cx="1" cy="16948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Cerrar llave 12"/>
          <p:cNvSpPr/>
          <p:nvPr/>
        </p:nvSpPr>
        <p:spPr>
          <a:xfrm>
            <a:off x="4853389" y="2084317"/>
            <a:ext cx="315686" cy="1987018"/>
          </a:xfrm>
          <a:prstGeom prst="rightBrace">
            <a:avLst>
              <a:gd name="adj1" fmla="val 153160"/>
              <a:gd name="adj2" fmla="val 48904"/>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4" name="CuadroTexto 13"/>
          <p:cNvSpPr txBox="1"/>
          <p:nvPr/>
        </p:nvSpPr>
        <p:spPr>
          <a:xfrm>
            <a:off x="5523095" y="2871388"/>
            <a:ext cx="1163712" cy="369332"/>
          </a:xfrm>
          <a:prstGeom prst="rect">
            <a:avLst/>
          </a:prstGeom>
          <a:noFill/>
        </p:spPr>
        <p:txBody>
          <a:bodyPr wrap="square" rtlCol="0">
            <a:spAutoFit/>
          </a:bodyPr>
          <a:lstStyle/>
          <a:p>
            <a:r>
              <a:rPr lang="en-GB" dirty="0" smtClean="0"/>
              <a:t>Front end</a:t>
            </a:r>
            <a:endParaRPr lang="en-GB" dirty="0"/>
          </a:p>
        </p:txBody>
      </p:sp>
      <p:pic>
        <p:nvPicPr>
          <p:cNvPr id="15" name="Picture 28" descr="http://4.bp.blogspot.com/-v9sfR-Tmcww/UuppSBoOlTI/AAAAAAAAABo/3Vtrw2iQlbM/s1600/w3schools.com_02.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341520" y="174997"/>
            <a:ext cx="1447735" cy="1085801"/>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32" descr="https://blog.ideematic.com/wp-content/uploads/2014/07/logo_codecademy.png"/>
          <p:cNvPicPr>
            <a:picLocks noChangeAspect="1" noChangeArrowheads="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77128" y="555506"/>
            <a:ext cx="1403118" cy="486012"/>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34" descr="https://i.ytimg.com/vi/ftu-2VdntxU/mqdefault_live.jp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751338" y="477767"/>
            <a:ext cx="1002224" cy="563751"/>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https://yt3.ggpht.com/-MogFBYbYHgM/AAAAAAAAAAI/AAAAAAAAAAA/8e-NkR3Q1LE/s900-c-k-no/photo.jp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4085762" y="496321"/>
            <a:ext cx="593270" cy="59327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s://scontent.xx.fbcdn.net/hphotos-xtf1/v/t1.0-9/1381689_10204182820123330_8767113235047668955_n.jpg?oh=b25682cab4a9cd1dade9abee65501afe&amp;oe=55FEC678"/>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l="21395" t="34113" r="22034" b="33143"/>
          <a:stretch/>
        </p:blipFill>
        <p:spPr bwMode="auto">
          <a:xfrm>
            <a:off x="5011232" y="454129"/>
            <a:ext cx="1407526" cy="611025"/>
          </a:xfrm>
          <a:prstGeom prst="rect">
            <a:avLst/>
          </a:prstGeom>
          <a:noFill/>
          <a:extLst>
            <a:ext uri="{909E8E84-426E-40DD-AFC4-6F175D3DCCD1}">
              <a14:hiddenFill xmlns:a14="http://schemas.microsoft.com/office/drawing/2010/main">
                <a:solidFill>
                  <a:srgbClr val="FFFFFF"/>
                </a:solidFill>
              </a14:hiddenFill>
            </a:ext>
          </a:extLst>
        </p:spPr>
      </p:pic>
      <p:sp>
        <p:nvSpPr>
          <p:cNvPr id="20" name="Cerrar llave 19"/>
          <p:cNvSpPr/>
          <p:nvPr/>
        </p:nvSpPr>
        <p:spPr>
          <a:xfrm rot="16200000">
            <a:off x="2886707" y="701079"/>
            <a:ext cx="315686" cy="1987018"/>
          </a:xfrm>
          <a:prstGeom prst="rightBrace">
            <a:avLst>
              <a:gd name="adj1" fmla="val 153160"/>
              <a:gd name="adj2" fmla="val 48904"/>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cxnSp>
        <p:nvCxnSpPr>
          <p:cNvPr id="22" name="Conector recto de flecha 21"/>
          <p:cNvCxnSpPr/>
          <p:nvPr/>
        </p:nvCxnSpPr>
        <p:spPr>
          <a:xfrm flipH="1">
            <a:off x="3117210" y="4881381"/>
            <a:ext cx="1" cy="16948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3" name="Picture 14" descr="http://3con14.pro/i2014/_data/recursos/sublime-text_logo.pn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041549" y="3743593"/>
            <a:ext cx="758525" cy="758525"/>
          </a:xfrm>
          <a:prstGeom prst="rect">
            <a:avLst/>
          </a:prstGeom>
          <a:noFill/>
          <a:extLst>
            <a:ext uri="{909E8E84-426E-40DD-AFC4-6F175D3DCCD1}">
              <a14:hiddenFill xmlns:a14="http://schemas.microsoft.com/office/drawing/2010/main">
                <a:solidFill>
                  <a:srgbClr val="FFFFFF"/>
                </a:solidFill>
              </a14:hiddenFill>
            </a:ext>
          </a:extLst>
        </p:spPr>
      </p:pic>
      <p:cxnSp>
        <p:nvCxnSpPr>
          <p:cNvPr id="25" name="Conector recto de flecha 24"/>
          <p:cNvCxnSpPr/>
          <p:nvPr/>
        </p:nvCxnSpPr>
        <p:spPr>
          <a:xfrm>
            <a:off x="5714995" y="4502118"/>
            <a:ext cx="87086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CuadroTexto 27"/>
          <p:cNvSpPr txBox="1"/>
          <p:nvPr/>
        </p:nvSpPr>
        <p:spPr>
          <a:xfrm>
            <a:off x="6964606" y="3190087"/>
            <a:ext cx="835468" cy="369332"/>
          </a:xfrm>
          <a:prstGeom prst="rect">
            <a:avLst/>
          </a:prstGeom>
          <a:noFill/>
        </p:spPr>
        <p:txBody>
          <a:bodyPr wrap="square" rtlCol="0">
            <a:spAutoFit/>
          </a:bodyPr>
          <a:lstStyle/>
          <a:p>
            <a:r>
              <a:rPr lang="en-GB" dirty="0" smtClean="0"/>
              <a:t>Editors</a:t>
            </a:r>
            <a:endParaRPr lang="en-GB" dirty="0"/>
          </a:p>
        </p:txBody>
      </p:sp>
      <p:pic>
        <p:nvPicPr>
          <p:cNvPr id="4102" name="Picture 6" descr="https://education.github.com/assets/pack/logo-atom-d08d695ef218849329028c1a2018c1cb.jpg"/>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6703211" y="4596195"/>
            <a:ext cx="1435200" cy="478400"/>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https://confluence.jetbrains.com/download/attachments/2/logo_jetbrains.gif?version=1&amp;modificationDate=1255699747000"/>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6933315" y="5278225"/>
            <a:ext cx="1205096" cy="462716"/>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12" descr="http://www.bugtreat.com/blog/wp-content/uploads/2012/07/WampServer-logo.png"/>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10226500" y="2130814"/>
            <a:ext cx="743257" cy="740574"/>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16" descr="https://swiftstack.com/wp-content/uploads/2015/02/cyberduck-logo200.png"/>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9955666" y="6044714"/>
            <a:ext cx="1609268" cy="523013"/>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20" descr="http://www.reseau-parentalite-cambresis.fr/reseau/img/tpl/logo_ovh.jpg"/>
          <p:cNvPicPr>
            <a:picLocks noChangeAspect="1" noChangeArrowheads="1"/>
          </p:cNvPicPr>
          <p:nvPr/>
        </p:nvPicPr>
        <p:blipFill rotWithShape="1">
          <a:blip r:embed="rId18">
            <a:extLst>
              <a:ext uri="{28A0092B-C50C-407E-A947-70E740481C1C}">
                <a14:useLocalDpi xmlns:a14="http://schemas.microsoft.com/office/drawing/2010/main" val="0"/>
              </a:ext>
            </a:extLst>
          </a:blip>
          <a:srcRect l="35089" r="35727"/>
          <a:stretch/>
        </p:blipFill>
        <p:spPr bwMode="auto">
          <a:xfrm>
            <a:off x="9955666" y="3743593"/>
            <a:ext cx="1284927" cy="1100725"/>
          </a:xfrm>
          <a:prstGeom prst="rect">
            <a:avLst/>
          </a:prstGeom>
          <a:noFill/>
          <a:extLst>
            <a:ext uri="{909E8E84-426E-40DD-AFC4-6F175D3DCCD1}">
              <a14:hiddenFill xmlns:a14="http://schemas.microsoft.com/office/drawing/2010/main">
                <a:solidFill>
                  <a:srgbClr val="FFFFFF"/>
                </a:solidFill>
              </a14:hiddenFill>
            </a:ext>
          </a:extLst>
        </p:spPr>
      </p:pic>
      <p:cxnSp>
        <p:nvCxnSpPr>
          <p:cNvPr id="35" name="Conector recto de flecha 34"/>
          <p:cNvCxnSpPr/>
          <p:nvPr/>
        </p:nvCxnSpPr>
        <p:spPr>
          <a:xfrm rot="5400000">
            <a:off x="10162698" y="5535732"/>
            <a:ext cx="87086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Conector recto de flecha 40"/>
          <p:cNvCxnSpPr/>
          <p:nvPr/>
        </p:nvCxnSpPr>
        <p:spPr>
          <a:xfrm rot="16200000">
            <a:off x="10434637" y="5535732"/>
            <a:ext cx="87086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CuadroTexto 41"/>
          <p:cNvSpPr txBox="1"/>
          <p:nvPr/>
        </p:nvSpPr>
        <p:spPr>
          <a:xfrm>
            <a:off x="10226500" y="6531996"/>
            <a:ext cx="1330084" cy="369332"/>
          </a:xfrm>
          <a:prstGeom prst="rect">
            <a:avLst/>
          </a:prstGeom>
          <a:noFill/>
        </p:spPr>
        <p:txBody>
          <a:bodyPr wrap="square" rtlCol="0">
            <a:spAutoFit/>
          </a:bodyPr>
          <a:lstStyle/>
          <a:p>
            <a:r>
              <a:rPr lang="en-GB" dirty="0" smtClean="0"/>
              <a:t>FTP server</a:t>
            </a:r>
            <a:endParaRPr lang="en-GB" dirty="0"/>
          </a:p>
        </p:txBody>
      </p:sp>
      <p:sp>
        <p:nvSpPr>
          <p:cNvPr id="43" name="CuadroTexto 42"/>
          <p:cNvSpPr txBox="1"/>
          <p:nvPr/>
        </p:nvSpPr>
        <p:spPr>
          <a:xfrm>
            <a:off x="9955666" y="3353556"/>
            <a:ext cx="1600918" cy="369332"/>
          </a:xfrm>
          <a:prstGeom prst="rect">
            <a:avLst/>
          </a:prstGeom>
          <a:noFill/>
        </p:spPr>
        <p:txBody>
          <a:bodyPr wrap="square" rtlCol="0">
            <a:spAutoFit/>
          </a:bodyPr>
          <a:lstStyle/>
          <a:p>
            <a:r>
              <a:rPr lang="en-GB" dirty="0" smtClean="0"/>
              <a:t>Server space</a:t>
            </a:r>
            <a:endParaRPr lang="en-GB" dirty="0"/>
          </a:p>
        </p:txBody>
      </p:sp>
      <p:sp>
        <p:nvSpPr>
          <p:cNvPr id="44" name="CuadroTexto 43"/>
          <p:cNvSpPr txBox="1"/>
          <p:nvPr/>
        </p:nvSpPr>
        <p:spPr>
          <a:xfrm>
            <a:off x="9955666" y="1714246"/>
            <a:ext cx="1600918" cy="369332"/>
          </a:xfrm>
          <a:prstGeom prst="rect">
            <a:avLst/>
          </a:prstGeom>
          <a:noFill/>
        </p:spPr>
        <p:txBody>
          <a:bodyPr wrap="square" rtlCol="0">
            <a:spAutoFit/>
          </a:bodyPr>
          <a:lstStyle/>
          <a:p>
            <a:r>
              <a:rPr lang="en-GB" dirty="0" smtClean="0"/>
              <a:t>Local server</a:t>
            </a:r>
            <a:endParaRPr lang="en-GB" dirty="0"/>
          </a:p>
        </p:txBody>
      </p:sp>
      <p:cxnSp>
        <p:nvCxnSpPr>
          <p:cNvPr id="45" name="Conector recto de flecha 44"/>
          <p:cNvCxnSpPr/>
          <p:nvPr/>
        </p:nvCxnSpPr>
        <p:spPr>
          <a:xfrm>
            <a:off x="8316680" y="4502118"/>
            <a:ext cx="870862" cy="74779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Conector recto de flecha 46"/>
          <p:cNvCxnSpPr/>
          <p:nvPr/>
        </p:nvCxnSpPr>
        <p:spPr>
          <a:xfrm flipV="1">
            <a:off x="8381994" y="3077826"/>
            <a:ext cx="870862" cy="119569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9" name="Picture 26" descr="https://www.fastly.com/img/customers/casestudy/github_logo.png"/>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10270042" y="285725"/>
            <a:ext cx="1574579" cy="336808"/>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http://shop.moccup.nl/wp-content/uploads/2014/08/themeforest-logo.png"/>
          <p:cNvPicPr>
            <a:picLocks noChangeAspect="1" noChangeArrowheads="1"/>
          </p:cNvPicPr>
          <p:nvPr/>
        </p:nvPicPr>
        <p:blipFill rotWithShape="1">
          <a:blip r:embed="rId20" cstate="print">
            <a:extLst>
              <a:ext uri="{28A0092B-C50C-407E-A947-70E740481C1C}">
                <a14:useLocalDpi xmlns:a14="http://schemas.microsoft.com/office/drawing/2010/main" val="0"/>
              </a:ext>
            </a:extLst>
          </a:blip>
          <a:srcRect t="36763" b="37522"/>
          <a:stretch/>
        </p:blipFill>
        <p:spPr bwMode="auto">
          <a:xfrm>
            <a:off x="9491077" y="819019"/>
            <a:ext cx="2530095" cy="520477"/>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http://demos.cyberchimps.com/responsivepro/wp-content/themes/responsivepro/core/images/featured-image.png"/>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460206" y="3854092"/>
            <a:ext cx="1290263" cy="879725"/>
          </a:xfrm>
          <a:prstGeom prst="rect">
            <a:avLst/>
          </a:prstGeom>
          <a:noFill/>
          <a:extLst>
            <a:ext uri="{909E8E84-426E-40DD-AFC4-6F175D3DCCD1}">
              <a14:hiddenFill xmlns:a14="http://schemas.microsoft.com/office/drawing/2010/main">
                <a:solidFill>
                  <a:srgbClr val="FFFFFF"/>
                </a:solidFill>
              </a14:hiddenFill>
            </a:ext>
          </a:extLst>
        </p:spPr>
      </p:pic>
      <p:cxnSp>
        <p:nvCxnSpPr>
          <p:cNvPr id="52" name="Conector recto de flecha 51"/>
          <p:cNvCxnSpPr/>
          <p:nvPr/>
        </p:nvCxnSpPr>
        <p:spPr>
          <a:xfrm flipH="1">
            <a:off x="1998324" y="4280857"/>
            <a:ext cx="621557"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6184981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ángulo 10"/>
          <p:cNvSpPr/>
          <p:nvPr/>
        </p:nvSpPr>
        <p:spPr>
          <a:xfrm>
            <a:off x="431810" y="4939981"/>
            <a:ext cx="3813046" cy="187112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ángulo 6"/>
          <p:cNvSpPr/>
          <p:nvPr/>
        </p:nvSpPr>
        <p:spPr>
          <a:xfrm>
            <a:off x="431810" y="662104"/>
            <a:ext cx="3813046" cy="358050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 name="Picture 2" descr="http://red-team-design.com/wp-content/uploads/2011/01/css3-html5-logo-initial.png"/>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1145777" y="102048"/>
            <a:ext cx="1003873" cy="865004"/>
          </a:xfrm>
          <a:prstGeom prst="rect">
            <a:avLst/>
          </a:prstGeom>
          <a:noFill/>
          <a:extLst>
            <a:ext uri="{909E8E84-426E-40DD-AFC4-6F175D3DCCD1}">
              <a14:hiddenFill xmlns:a14="http://schemas.microsoft.com/office/drawing/2010/main">
                <a:solidFill>
                  <a:srgbClr val="FFFFFF"/>
                </a:solidFill>
              </a14:hiddenFill>
            </a:ext>
          </a:extLst>
        </p:spPr>
      </p:pic>
      <p:sp>
        <p:nvSpPr>
          <p:cNvPr id="5" name="Rectángulo 4"/>
          <p:cNvSpPr/>
          <p:nvPr/>
        </p:nvSpPr>
        <p:spPr>
          <a:xfrm>
            <a:off x="706997" y="662104"/>
            <a:ext cx="3646714" cy="3416320"/>
          </a:xfrm>
          <a:prstGeom prst="rect">
            <a:avLst/>
          </a:prstGeom>
        </p:spPr>
        <p:txBody>
          <a:bodyPr wrap="square">
            <a:spAutoFit/>
          </a:bodyPr>
          <a:lstStyle/>
          <a:p>
            <a:r>
              <a:rPr lang="es-CO" b="0" i="0" dirty="0" smtClean="0">
                <a:solidFill>
                  <a:srgbClr val="0000FF"/>
                </a:solidFill>
                <a:effectLst/>
                <a:latin typeface="Consolas" panose="020B0609020204030204" pitchFamily="49" charset="0"/>
              </a:rPr>
              <a:t>&lt;</a:t>
            </a:r>
            <a:r>
              <a:rPr lang="es-CO" b="0" i="0" dirty="0" err="1" smtClean="0">
                <a:solidFill>
                  <a:srgbClr val="A52A2A"/>
                </a:solidFill>
                <a:effectLst/>
                <a:latin typeface="Consolas" panose="020B0609020204030204" pitchFamily="49" charset="0"/>
              </a:rPr>
              <a:t>table</a:t>
            </a:r>
            <a:r>
              <a:rPr lang="es-CO" b="0" i="0" dirty="0" smtClean="0">
                <a:solidFill>
                  <a:srgbClr val="000000"/>
                </a:solidFill>
                <a:effectLst/>
                <a:latin typeface="Consolas" panose="020B0609020204030204" pitchFamily="49" charset="0"/>
              </a:rPr>
              <a:t> </a:t>
            </a:r>
            <a:r>
              <a:rPr lang="es-CO" b="0" i="0" dirty="0" err="1" smtClean="0">
                <a:solidFill>
                  <a:srgbClr val="FF0000"/>
                </a:solidFill>
                <a:effectLst/>
                <a:latin typeface="Consolas" panose="020B0609020204030204" pitchFamily="49" charset="0"/>
              </a:rPr>
              <a:t>style</a:t>
            </a:r>
            <a:r>
              <a:rPr lang="es-CO" b="0" i="0" dirty="0" smtClean="0">
                <a:solidFill>
                  <a:srgbClr val="FF0000"/>
                </a:solidFill>
                <a:effectLst/>
                <a:latin typeface="Consolas" panose="020B0609020204030204" pitchFamily="49" charset="0"/>
              </a:rPr>
              <a:t>=</a:t>
            </a:r>
            <a:r>
              <a:rPr lang="es-CO" b="0" i="0" dirty="0" smtClean="0">
                <a:solidFill>
                  <a:srgbClr val="0000CD"/>
                </a:solidFill>
                <a:effectLst/>
                <a:latin typeface="Consolas" panose="020B0609020204030204" pitchFamily="49" charset="0"/>
              </a:rPr>
              <a:t>"width:100%"</a:t>
            </a:r>
            <a:r>
              <a:rPr lang="es-CO" b="0" i="0" dirty="0" smtClean="0">
                <a:solidFill>
                  <a:srgbClr val="0000FF"/>
                </a:solidFill>
                <a:effectLst/>
                <a:latin typeface="Consolas" panose="020B0609020204030204" pitchFamily="49" charset="0"/>
              </a:rPr>
              <a:t>&gt;</a:t>
            </a:r>
            <a:r>
              <a:rPr lang="es-CO" dirty="0" smtClean="0"/>
              <a:t/>
            </a:r>
            <a:br>
              <a:rPr lang="es-CO" dirty="0" smtClean="0"/>
            </a:br>
            <a:r>
              <a:rPr lang="es-CO" b="0" i="0" dirty="0" smtClean="0">
                <a:solidFill>
                  <a:srgbClr val="000000"/>
                </a:solidFill>
                <a:effectLst/>
                <a:latin typeface="Consolas" panose="020B0609020204030204" pitchFamily="49" charset="0"/>
              </a:rPr>
              <a:t>  </a:t>
            </a:r>
            <a:r>
              <a:rPr lang="es-CO" b="0" i="0" dirty="0" smtClean="0">
                <a:solidFill>
                  <a:srgbClr val="0000FF"/>
                </a:solidFill>
                <a:effectLst/>
                <a:latin typeface="Consolas" panose="020B0609020204030204" pitchFamily="49" charset="0"/>
              </a:rPr>
              <a:t>&lt;</a:t>
            </a:r>
            <a:r>
              <a:rPr lang="es-CO" b="0" i="0" dirty="0" err="1" smtClean="0">
                <a:solidFill>
                  <a:srgbClr val="A52A2A"/>
                </a:solidFill>
                <a:effectLst/>
                <a:latin typeface="Consolas" panose="020B0609020204030204" pitchFamily="49" charset="0"/>
              </a:rPr>
              <a:t>tr</a:t>
            </a:r>
            <a:r>
              <a:rPr lang="es-CO" b="0" i="0" dirty="0" smtClean="0">
                <a:solidFill>
                  <a:srgbClr val="0000FF"/>
                </a:solidFill>
                <a:effectLst/>
                <a:latin typeface="Consolas" panose="020B0609020204030204" pitchFamily="49" charset="0"/>
              </a:rPr>
              <a:t>&gt;</a:t>
            </a:r>
            <a:r>
              <a:rPr lang="es-CO" dirty="0" smtClean="0"/>
              <a:t/>
            </a:r>
            <a:br>
              <a:rPr lang="es-CO" dirty="0" smtClean="0"/>
            </a:br>
            <a:r>
              <a:rPr lang="es-CO" b="0" i="0" dirty="0" smtClean="0">
                <a:solidFill>
                  <a:srgbClr val="000000"/>
                </a:solidFill>
                <a:effectLst/>
                <a:latin typeface="Consolas" panose="020B0609020204030204" pitchFamily="49" charset="0"/>
              </a:rPr>
              <a:t>    </a:t>
            </a:r>
            <a:r>
              <a:rPr lang="es-CO" b="0" i="0" dirty="0" smtClean="0">
                <a:solidFill>
                  <a:srgbClr val="0000FF"/>
                </a:solidFill>
                <a:effectLst/>
                <a:latin typeface="Consolas" panose="020B0609020204030204" pitchFamily="49" charset="0"/>
              </a:rPr>
              <a:t>&lt;</a:t>
            </a:r>
            <a:r>
              <a:rPr lang="es-CO" b="0" i="0" dirty="0" err="1" smtClean="0">
                <a:solidFill>
                  <a:srgbClr val="A52A2A"/>
                </a:solidFill>
                <a:effectLst/>
                <a:latin typeface="Consolas" panose="020B0609020204030204" pitchFamily="49" charset="0"/>
              </a:rPr>
              <a:t>td</a:t>
            </a:r>
            <a:r>
              <a:rPr lang="es-CO" b="0" i="0" dirty="0" smtClean="0">
                <a:solidFill>
                  <a:srgbClr val="0000FF"/>
                </a:solidFill>
                <a:effectLst/>
                <a:latin typeface="Consolas" panose="020B0609020204030204" pitchFamily="49" charset="0"/>
              </a:rPr>
              <a:t>&gt;</a:t>
            </a:r>
            <a:r>
              <a:rPr lang="es-CO" b="0" i="0" dirty="0" err="1" smtClean="0">
                <a:solidFill>
                  <a:srgbClr val="000000"/>
                </a:solidFill>
                <a:effectLst/>
                <a:latin typeface="Consolas" panose="020B0609020204030204" pitchFamily="49" charset="0"/>
              </a:rPr>
              <a:t>Jill</a:t>
            </a:r>
            <a:r>
              <a:rPr lang="es-CO" b="0" i="0" dirty="0" smtClean="0">
                <a:solidFill>
                  <a:srgbClr val="0000FF"/>
                </a:solidFill>
                <a:effectLst/>
                <a:latin typeface="Consolas" panose="020B0609020204030204" pitchFamily="49" charset="0"/>
              </a:rPr>
              <a:t>&lt;</a:t>
            </a:r>
            <a:r>
              <a:rPr lang="es-CO" b="0" i="0" dirty="0" smtClean="0">
                <a:solidFill>
                  <a:srgbClr val="A52A2A"/>
                </a:solidFill>
                <a:effectLst/>
                <a:latin typeface="Consolas" panose="020B0609020204030204" pitchFamily="49" charset="0"/>
              </a:rPr>
              <a:t>/</a:t>
            </a:r>
            <a:r>
              <a:rPr lang="es-CO" b="0" i="0" dirty="0" err="1" smtClean="0">
                <a:solidFill>
                  <a:srgbClr val="A52A2A"/>
                </a:solidFill>
                <a:effectLst/>
                <a:latin typeface="Consolas" panose="020B0609020204030204" pitchFamily="49" charset="0"/>
              </a:rPr>
              <a:t>td</a:t>
            </a:r>
            <a:r>
              <a:rPr lang="es-CO" b="0" i="0" dirty="0" smtClean="0">
                <a:solidFill>
                  <a:srgbClr val="0000FF"/>
                </a:solidFill>
                <a:effectLst/>
                <a:latin typeface="Consolas" panose="020B0609020204030204" pitchFamily="49" charset="0"/>
              </a:rPr>
              <a:t>&gt;</a:t>
            </a:r>
            <a:r>
              <a:rPr lang="es-CO" dirty="0" smtClean="0"/>
              <a:t/>
            </a:r>
            <a:br>
              <a:rPr lang="es-CO" dirty="0" smtClean="0"/>
            </a:br>
            <a:r>
              <a:rPr lang="es-CO" b="0" i="0" dirty="0" smtClean="0">
                <a:solidFill>
                  <a:srgbClr val="000000"/>
                </a:solidFill>
                <a:effectLst/>
                <a:latin typeface="Consolas" panose="020B0609020204030204" pitchFamily="49" charset="0"/>
              </a:rPr>
              <a:t>    </a:t>
            </a:r>
            <a:r>
              <a:rPr lang="es-CO" b="0" i="0" dirty="0" smtClean="0">
                <a:solidFill>
                  <a:srgbClr val="0000FF"/>
                </a:solidFill>
                <a:effectLst/>
                <a:latin typeface="Consolas" panose="020B0609020204030204" pitchFamily="49" charset="0"/>
              </a:rPr>
              <a:t>&lt;</a:t>
            </a:r>
            <a:r>
              <a:rPr lang="es-CO" b="0" i="0" dirty="0" err="1" smtClean="0">
                <a:solidFill>
                  <a:srgbClr val="A52A2A"/>
                </a:solidFill>
                <a:effectLst/>
                <a:latin typeface="Consolas" panose="020B0609020204030204" pitchFamily="49" charset="0"/>
              </a:rPr>
              <a:t>td</a:t>
            </a:r>
            <a:r>
              <a:rPr lang="es-CO" b="0" i="0" dirty="0" smtClean="0">
                <a:solidFill>
                  <a:srgbClr val="0000FF"/>
                </a:solidFill>
                <a:effectLst/>
                <a:latin typeface="Consolas" panose="020B0609020204030204" pitchFamily="49" charset="0"/>
              </a:rPr>
              <a:t>&gt;</a:t>
            </a:r>
            <a:r>
              <a:rPr lang="es-CO" b="0" i="0" dirty="0" smtClean="0">
                <a:solidFill>
                  <a:srgbClr val="000000"/>
                </a:solidFill>
                <a:effectLst/>
                <a:latin typeface="Consolas" panose="020B0609020204030204" pitchFamily="49" charset="0"/>
              </a:rPr>
              <a:t>Smith</a:t>
            </a:r>
            <a:r>
              <a:rPr lang="es-CO" b="0" i="0" dirty="0" smtClean="0">
                <a:solidFill>
                  <a:srgbClr val="0000FF"/>
                </a:solidFill>
                <a:effectLst/>
                <a:latin typeface="Consolas" panose="020B0609020204030204" pitchFamily="49" charset="0"/>
              </a:rPr>
              <a:t>&lt;</a:t>
            </a:r>
            <a:r>
              <a:rPr lang="es-CO" b="0" i="0" dirty="0" smtClean="0">
                <a:solidFill>
                  <a:srgbClr val="A52A2A"/>
                </a:solidFill>
                <a:effectLst/>
                <a:latin typeface="Consolas" panose="020B0609020204030204" pitchFamily="49" charset="0"/>
              </a:rPr>
              <a:t>/</a:t>
            </a:r>
            <a:r>
              <a:rPr lang="es-CO" b="0" i="0" dirty="0" err="1" smtClean="0">
                <a:solidFill>
                  <a:srgbClr val="A52A2A"/>
                </a:solidFill>
                <a:effectLst/>
                <a:latin typeface="Consolas" panose="020B0609020204030204" pitchFamily="49" charset="0"/>
              </a:rPr>
              <a:t>td</a:t>
            </a:r>
            <a:r>
              <a:rPr lang="es-CO" b="0" i="0" dirty="0" smtClean="0">
                <a:solidFill>
                  <a:srgbClr val="0000FF"/>
                </a:solidFill>
                <a:effectLst/>
                <a:latin typeface="Consolas" panose="020B0609020204030204" pitchFamily="49" charset="0"/>
              </a:rPr>
              <a:t>&gt;</a:t>
            </a:r>
            <a:r>
              <a:rPr lang="es-CO" b="0" i="0" dirty="0" smtClean="0">
                <a:solidFill>
                  <a:srgbClr val="000000"/>
                </a:solidFill>
                <a:effectLst/>
                <a:latin typeface="Consolas" panose="020B0609020204030204" pitchFamily="49" charset="0"/>
              </a:rPr>
              <a:t> </a:t>
            </a:r>
            <a:r>
              <a:rPr lang="es-CO" dirty="0" smtClean="0"/>
              <a:t/>
            </a:r>
            <a:br>
              <a:rPr lang="es-CO" dirty="0" smtClean="0"/>
            </a:br>
            <a:r>
              <a:rPr lang="es-CO" b="0" i="0" dirty="0" smtClean="0">
                <a:solidFill>
                  <a:srgbClr val="000000"/>
                </a:solidFill>
                <a:effectLst/>
                <a:latin typeface="Consolas" panose="020B0609020204030204" pitchFamily="49" charset="0"/>
              </a:rPr>
              <a:t>    </a:t>
            </a:r>
            <a:r>
              <a:rPr lang="es-CO" b="0" i="0" dirty="0" smtClean="0">
                <a:solidFill>
                  <a:srgbClr val="0000FF"/>
                </a:solidFill>
                <a:effectLst/>
                <a:latin typeface="Consolas" panose="020B0609020204030204" pitchFamily="49" charset="0"/>
              </a:rPr>
              <a:t>&lt;</a:t>
            </a:r>
            <a:r>
              <a:rPr lang="es-CO" b="0" i="0" dirty="0" err="1" smtClean="0">
                <a:solidFill>
                  <a:srgbClr val="A52A2A"/>
                </a:solidFill>
                <a:effectLst/>
                <a:latin typeface="Consolas" panose="020B0609020204030204" pitchFamily="49" charset="0"/>
              </a:rPr>
              <a:t>td</a:t>
            </a:r>
            <a:r>
              <a:rPr lang="es-CO" b="0" i="0" dirty="0" smtClean="0">
                <a:solidFill>
                  <a:srgbClr val="0000FF"/>
                </a:solidFill>
                <a:effectLst/>
                <a:latin typeface="Consolas" panose="020B0609020204030204" pitchFamily="49" charset="0"/>
              </a:rPr>
              <a:t>&gt;</a:t>
            </a:r>
            <a:r>
              <a:rPr lang="es-CO" b="0" i="0" dirty="0" smtClean="0">
                <a:solidFill>
                  <a:srgbClr val="000000"/>
                </a:solidFill>
                <a:effectLst/>
                <a:latin typeface="Consolas" panose="020B0609020204030204" pitchFamily="49" charset="0"/>
              </a:rPr>
              <a:t>50</a:t>
            </a:r>
            <a:r>
              <a:rPr lang="es-CO" b="0" i="0" dirty="0" smtClean="0">
                <a:solidFill>
                  <a:srgbClr val="0000FF"/>
                </a:solidFill>
                <a:effectLst/>
                <a:latin typeface="Consolas" panose="020B0609020204030204" pitchFamily="49" charset="0"/>
              </a:rPr>
              <a:t>&lt;</a:t>
            </a:r>
            <a:r>
              <a:rPr lang="es-CO" b="0" i="0" dirty="0" smtClean="0">
                <a:solidFill>
                  <a:srgbClr val="A52A2A"/>
                </a:solidFill>
                <a:effectLst/>
                <a:latin typeface="Consolas" panose="020B0609020204030204" pitchFamily="49" charset="0"/>
              </a:rPr>
              <a:t>/</a:t>
            </a:r>
            <a:r>
              <a:rPr lang="es-CO" b="0" i="0" dirty="0" err="1" smtClean="0">
                <a:solidFill>
                  <a:srgbClr val="A52A2A"/>
                </a:solidFill>
                <a:effectLst/>
                <a:latin typeface="Consolas" panose="020B0609020204030204" pitchFamily="49" charset="0"/>
              </a:rPr>
              <a:t>td</a:t>
            </a:r>
            <a:r>
              <a:rPr lang="es-CO" b="0" i="0" dirty="0" smtClean="0">
                <a:solidFill>
                  <a:srgbClr val="0000FF"/>
                </a:solidFill>
                <a:effectLst/>
                <a:latin typeface="Consolas" panose="020B0609020204030204" pitchFamily="49" charset="0"/>
              </a:rPr>
              <a:t>&gt;</a:t>
            </a:r>
            <a:r>
              <a:rPr lang="es-CO" dirty="0" smtClean="0"/>
              <a:t/>
            </a:r>
            <a:br>
              <a:rPr lang="es-CO" dirty="0" smtClean="0"/>
            </a:br>
            <a:r>
              <a:rPr lang="es-CO" b="0" i="0" dirty="0" smtClean="0">
                <a:solidFill>
                  <a:srgbClr val="000000"/>
                </a:solidFill>
                <a:effectLst/>
                <a:latin typeface="Consolas" panose="020B0609020204030204" pitchFamily="49" charset="0"/>
              </a:rPr>
              <a:t>  </a:t>
            </a:r>
            <a:r>
              <a:rPr lang="es-CO" b="0" i="0" dirty="0" smtClean="0">
                <a:solidFill>
                  <a:srgbClr val="0000FF"/>
                </a:solidFill>
                <a:effectLst/>
                <a:latin typeface="Consolas" panose="020B0609020204030204" pitchFamily="49" charset="0"/>
              </a:rPr>
              <a:t>&lt;</a:t>
            </a:r>
            <a:r>
              <a:rPr lang="es-CO" b="0" i="0" dirty="0" smtClean="0">
                <a:solidFill>
                  <a:srgbClr val="A52A2A"/>
                </a:solidFill>
                <a:effectLst/>
                <a:latin typeface="Consolas" panose="020B0609020204030204" pitchFamily="49" charset="0"/>
              </a:rPr>
              <a:t>/</a:t>
            </a:r>
            <a:r>
              <a:rPr lang="es-CO" b="0" i="0" dirty="0" err="1" smtClean="0">
                <a:solidFill>
                  <a:srgbClr val="A52A2A"/>
                </a:solidFill>
                <a:effectLst/>
                <a:latin typeface="Consolas" panose="020B0609020204030204" pitchFamily="49" charset="0"/>
              </a:rPr>
              <a:t>tr</a:t>
            </a:r>
            <a:r>
              <a:rPr lang="es-CO" b="0" i="0" dirty="0" smtClean="0">
                <a:solidFill>
                  <a:srgbClr val="0000FF"/>
                </a:solidFill>
                <a:effectLst/>
                <a:latin typeface="Consolas" panose="020B0609020204030204" pitchFamily="49" charset="0"/>
              </a:rPr>
              <a:t>&gt;</a:t>
            </a:r>
            <a:r>
              <a:rPr lang="es-CO" dirty="0" smtClean="0"/>
              <a:t/>
            </a:r>
            <a:br>
              <a:rPr lang="es-CO" dirty="0" smtClean="0"/>
            </a:br>
            <a:r>
              <a:rPr lang="es-CO" b="0" i="0" dirty="0" smtClean="0">
                <a:solidFill>
                  <a:srgbClr val="000000"/>
                </a:solidFill>
                <a:effectLst/>
                <a:latin typeface="Consolas" panose="020B0609020204030204" pitchFamily="49" charset="0"/>
              </a:rPr>
              <a:t>  </a:t>
            </a:r>
            <a:r>
              <a:rPr lang="es-CO" b="0" i="0" dirty="0" smtClean="0">
                <a:solidFill>
                  <a:srgbClr val="0000FF"/>
                </a:solidFill>
                <a:effectLst/>
                <a:latin typeface="Consolas" panose="020B0609020204030204" pitchFamily="49" charset="0"/>
              </a:rPr>
              <a:t>&lt;</a:t>
            </a:r>
            <a:r>
              <a:rPr lang="es-CO" b="0" i="0" dirty="0" err="1" smtClean="0">
                <a:solidFill>
                  <a:srgbClr val="A52A2A"/>
                </a:solidFill>
                <a:effectLst/>
                <a:latin typeface="Consolas" panose="020B0609020204030204" pitchFamily="49" charset="0"/>
              </a:rPr>
              <a:t>tr</a:t>
            </a:r>
            <a:r>
              <a:rPr lang="es-CO" b="0" i="0" dirty="0" smtClean="0">
                <a:solidFill>
                  <a:srgbClr val="0000FF"/>
                </a:solidFill>
                <a:effectLst/>
                <a:latin typeface="Consolas" panose="020B0609020204030204" pitchFamily="49" charset="0"/>
              </a:rPr>
              <a:t>&gt;</a:t>
            </a:r>
            <a:r>
              <a:rPr lang="es-CO" dirty="0" smtClean="0"/>
              <a:t/>
            </a:r>
            <a:br>
              <a:rPr lang="es-CO" dirty="0" smtClean="0"/>
            </a:br>
            <a:r>
              <a:rPr lang="es-CO" b="0" i="0" dirty="0" smtClean="0">
                <a:solidFill>
                  <a:srgbClr val="000000"/>
                </a:solidFill>
                <a:effectLst/>
                <a:latin typeface="Consolas" panose="020B0609020204030204" pitchFamily="49" charset="0"/>
              </a:rPr>
              <a:t>    </a:t>
            </a:r>
            <a:r>
              <a:rPr lang="es-CO" b="0" i="0" dirty="0" smtClean="0">
                <a:solidFill>
                  <a:srgbClr val="0000FF"/>
                </a:solidFill>
                <a:effectLst/>
                <a:latin typeface="Consolas" panose="020B0609020204030204" pitchFamily="49" charset="0"/>
              </a:rPr>
              <a:t>&lt;</a:t>
            </a:r>
            <a:r>
              <a:rPr lang="es-CO" b="0" i="0" dirty="0" err="1" smtClean="0">
                <a:solidFill>
                  <a:srgbClr val="A52A2A"/>
                </a:solidFill>
                <a:effectLst/>
                <a:latin typeface="Consolas" panose="020B0609020204030204" pitchFamily="49" charset="0"/>
              </a:rPr>
              <a:t>td</a:t>
            </a:r>
            <a:r>
              <a:rPr lang="es-CO" b="0" i="0" dirty="0" smtClean="0">
                <a:solidFill>
                  <a:srgbClr val="0000FF"/>
                </a:solidFill>
                <a:effectLst/>
                <a:latin typeface="Consolas" panose="020B0609020204030204" pitchFamily="49" charset="0"/>
              </a:rPr>
              <a:t>&gt;</a:t>
            </a:r>
            <a:r>
              <a:rPr lang="es-CO" b="0" i="0" dirty="0" err="1" smtClean="0">
                <a:solidFill>
                  <a:srgbClr val="000000"/>
                </a:solidFill>
                <a:effectLst/>
                <a:latin typeface="Consolas" panose="020B0609020204030204" pitchFamily="49" charset="0"/>
              </a:rPr>
              <a:t>Eve</a:t>
            </a:r>
            <a:r>
              <a:rPr lang="es-CO" b="0" i="0" dirty="0" smtClean="0">
                <a:solidFill>
                  <a:srgbClr val="0000FF"/>
                </a:solidFill>
                <a:effectLst/>
                <a:latin typeface="Consolas" panose="020B0609020204030204" pitchFamily="49" charset="0"/>
              </a:rPr>
              <a:t>&lt;</a:t>
            </a:r>
            <a:r>
              <a:rPr lang="es-CO" b="0" i="0" dirty="0" smtClean="0">
                <a:solidFill>
                  <a:srgbClr val="A52A2A"/>
                </a:solidFill>
                <a:effectLst/>
                <a:latin typeface="Consolas" panose="020B0609020204030204" pitchFamily="49" charset="0"/>
              </a:rPr>
              <a:t>/</a:t>
            </a:r>
            <a:r>
              <a:rPr lang="es-CO" b="0" i="0" dirty="0" err="1" smtClean="0">
                <a:solidFill>
                  <a:srgbClr val="A52A2A"/>
                </a:solidFill>
                <a:effectLst/>
                <a:latin typeface="Consolas" panose="020B0609020204030204" pitchFamily="49" charset="0"/>
              </a:rPr>
              <a:t>td</a:t>
            </a:r>
            <a:r>
              <a:rPr lang="es-CO" b="0" i="0" dirty="0" smtClean="0">
                <a:solidFill>
                  <a:srgbClr val="0000FF"/>
                </a:solidFill>
                <a:effectLst/>
                <a:latin typeface="Consolas" panose="020B0609020204030204" pitchFamily="49" charset="0"/>
              </a:rPr>
              <a:t>&gt;</a:t>
            </a:r>
            <a:r>
              <a:rPr lang="es-CO" dirty="0" smtClean="0"/>
              <a:t/>
            </a:r>
            <a:br>
              <a:rPr lang="es-CO" dirty="0" smtClean="0"/>
            </a:br>
            <a:r>
              <a:rPr lang="es-CO" b="0" i="0" dirty="0" smtClean="0">
                <a:solidFill>
                  <a:srgbClr val="000000"/>
                </a:solidFill>
                <a:effectLst/>
                <a:latin typeface="Consolas" panose="020B0609020204030204" pitchFamily="49" charset="0"/>
              </a:rPr>
              <a:t>    </a:t>
            </a:r>
            <a:r>
              <a:rPr lang="es-CO" b="0" i="0" dirty="0" smtClean="0">
                <a:solidFill>
                  <a:srgbClr val="0000FF"/>
                </a:solidFill>
                <a:effectLst/>
                <a:latin typeface="Consolas" panose="020B0609020204030204" pitchFamily="49" charset="0"/>
              </a:rPr>
              <a:t>&lt;</a:t>
            </a:r>
            <a:r>
              <a:rPr lang="es-CO" b="0" i="0" dirty="0" err="1" smtClean="0">
                <a:solidFill>
                  <a:srgbClr val="A52A2A"/>
                </a:solidFill>
                <a:effectLst/>
                <a:latin typeface="Consolas" panose="020B0609020204030204" pitchFamily="49" charset="0"/>
              </a:rPr>
              <a:t>td</a:t>
            </a:r>
            <a:r>
              <a:rPr lang="es-CO" b="0" i="0" dirty="0" smtClean="0">
                <a:solidFill>
                  <a:srgbClr val="0000FF"/>
                </a:solidFill>
                <a:effectLst/>
                <a:latin typeface="Consolas" panose="020B0609020204030204" pitchFamily="49" charset="0"/>
              </a:rPr>
              <a:t>&gt;</a:t>
            </a:r>
            <a:r>
              <a:rPr lang="es-CO" b="0" i="0" dirty="0" smtClean="0">
                <a:solidFill>
                  <a:srgbClr val="000000"/>
                </a:solidFill>
                <a:effectLst/>
                <a:latin typeface="Consolas" panose="020B0609020204030204" pitchFamily="49" charset="0"/>
              </a:rPr>
              <a:t>Jackson</a:t>
            </a:r>
            <a:r>
              <a:rPr lang="es-CO" b="0" i="0" dirty="0" smtClean="0">
                <a:solidFill>
                  <a:srgbClr val="0000FF"/>
                </a:solidFill>
                <a:effectLst/>
                <a:latin typeface="Consolas" panose="020B0609020204030204" pitchFamily="49" charset="0"/>
              </a:rPr>
              <a:t>&lt;</a:t>
            </a:r>
            <a:r>
              <a:rPr lang="es-CO" b="0" i="0" dirty="0" smtClean="0">
                <a:solidFill>
                  <a:srgbClr val="A52A2A"/>
                </a:solidFill>
                <a:effectLst/>
                <a:latin typeface="Consolas" panose="020B0609020204030204" pitchFamily="49" charset="0"/>
              </a:rPr>
              <a:t>/</a:t>
            </a:r>
            <a:r>
              <a:rPr lang="es-CO" b="0" i="0" dirty="0" err="1" smtClean="0">
                <a:solidFill>
                  <a:srgbClr val="A52A2A"/>
                </a:solidFill>
                <a:effectLst/>
                <a:latin typeface="Consolas" panose="020B0609020204030204" pitchFamily="49" charset="0"/>
              </a:rPr>
              <a:t>td</a:t>
            </a:r>
            <a:r>
              <a:rPr lang="es-CO" b="0" i="0" dirty="0" smtClean="0">
                <a:solidFill>
                  <a:srgbClr val="0000FF"/>
                </a:solidFill>
                <a:effectLst/>
                <a:latin typeface="Consolas" panose="020B0609020204030204" pitchFamily="49" charset="0"/>
              </a:rPr>
              <a:t>&gt;</a:t>
            </a:r>
            <a:r>
              <a:rPr lang="es-CO" b="0" i="0" dirty="0" smtClean="0">
                <a:solidFill>
                  <a:srgbClr val="000000"/>
                </a:solidFill>
                <a:effectLst/>
                <a:latin typeface="Consolas" panose="020B0609020204030204" pitchFamily="49" charset="0"/>
              </a:rPr>
              <a:t> </a:t>
            </a:r>
            <a:r>
              <a:rPr lang="es-CO" dirty="0" smtClean="0"/>
              <a:t/>
            </a:r>
            <a:br>
              <a:rPr lang="es-CO" dirty="0" smtClean="0"/>
            </a:br>
            <a:r>
              <a:rPr lang="es-CO" b="0" i="0" dirty="0" smtClean="0">
                <a:solidFill>
                  <a:srgbClr val="000000"/>
                </a:solidFill>
                <a:effectLst/>
                <a:latin typeface="Consolas" panose="020B0609020204030204" pitchFamily="49" charset="0"/>
              </a:rPr>
              <a:t>    </a:t>
            </a:r>
            <a:r>
              <a:rPr lang="es-CO" b="0" i="0" dirty="0" smtClean="0">
                <a:solidFill>
                  <a:srgbClr val="0000FF"/>
                </a:solidFill>
                <a:effectLst/>
                <a:latin typeface="Consolas" panose="020B0609020204030204" pitchFamily="49" charset="0"/>
              </a:rPr>
              <a:t>&lt;</a:t>
            </a:r>
            <a:r>
              <a:rPr lang="es-CO" b="0" i="0" dirty="0" err="1" smtClean="0">
                <a:solidFill>
                  <a:srgbClr val="A52A2A"/>
                </a:solidFill>
                <a:effectLst/>
                <a:latin typeface="Consolas" panose="020B0609020204030204" pitchFamily="49" charset="0"/>
              </a:rPr>
              <a:t>td</a:t>
            </a:r>
            <a:r>
              <a:rPr lang="es-CO" b="0" i="0" dirty="0" smtClean="0">
                <a:solidFill>
                  <a:srgbClr val="0000FF"/>
                </a:solidFill>
                <a:effectLst/>
                <a:latin typeface="Consolas" panose="020B0609020204030204" pitchFamily="49" charset="0"/>
              </a:rPr>
              <a:t>&gt;</a:t>
            </a:r>
            <a:r>
              <a:rPr lang="es-CO" b="0" i="0" dirty="0" smtClean="0">
                <a:solidFill>
                  <a:srgbClr val="000000"/>
                </a:solidFill>
                <a:effectLst/>
                <a:latin typeface="Consolas" panose="020B0609020204030204" pitchFamily="49" charset="0"/>
              </a:rPr>
              <a:t>94</a:t>
            </a:r>
            <a:r>
              <a:rPr lang="es-CO" b="0" i="0" dirty="0" smtClean="0">
                <a:solidFill>
                  <a:srgbClr val="0000FF"/>
                </a:solidFill>
                <a:effectLst/>
                <a:latin typeface="Consolas" panose="020B0609020204030204" pitchFamily="49" charset="0"/>
              </a:rPr>
              <a:t>&lt;</a:t>
            </a:r>
            <a:r>
              <a:rPr lang="es-CO" b="0" i="0" dirty="0" smtClean="0">
                <a:solidFill>
                  <a:srgbClr val="A52A2A"/>
                </a:solidFill>
                <a:effectLst/>
                <a:latin typeface="Consolas" panose="020B0609020204030204" pitchFamily="49" charset="0"/>
              </a:rPr>
              <a:t>/</a:t>
            </a:r>
            <a:r>
              <a:rPr lang="es-CO" b="0" i="0" dirty="0" err="1" smtClean="0">
                <a:solidFill>
                  <a:srgbClr val="A52A2A"/>
                </a:solidFill>
                <a:effectLst/>
                <a:latin typeface="Consolas" panose="020B0609020204030204" pitchFamily="49" charset="0"/>
              </a:rPr>
              <a:t>td</a:t>
            </a:r>
            <a:r>
              <a:rPr lang="es-CO" b="0" i="0" dirty="0" smtClean="0">
                <a:solidFill>
                  <a:srgbClr val="0000FF"/>
                </a:solidFill>
                <a:effectLst/>
                <a:latin typeface="Consolas" panose="020B0609020204030204" pitchFamily="49" charset="0"/>
              </a:rPr>
              <a:t>&gt;</a:t>
            </a:r>
            <a:r>
              <a:rPr lang="es-CO" dirty="0" smtClean="0"/>
              <a:t/>
            </a:r>
            <a:br>
              <a:rPr lang="es-CO" dirty="0" smtClean="0"/>
            </a:br>
            <a:r>
              <a:rPr lang="es-CO" b="0" i="0" dirty="0" smtClean="0">
                <a:solidFill>
                  <a:srgbClr val="000000"/>
                </a:solidFill>
                <a:effectLst/>
                <a:latin typeface="Consolas" panose="020B0609020204030204" pitchFamily="49" charset="0"/>
              </a:rPr>
              <a:t>  </a:t>
            </a:r>
            <a:r>
              <a:rPr lang="es-CO" b="0" i="0" dirty="0" smtClean="0">
                <a:solidFill>
                  <a:srgbClr val="0000FF"/>
                </a:solidFill>
                <a:effectLst/>
                <a:latin typeface="Consolas" panose="020B0609020204030204" pitchFamily="49" charset="0"/>
              </a:rPr>
              <a:t>&lt;</a:t>
            </a:r>
            <a:r>
              <a:rPr lang="es-CO" b="0" i="0" dirty="0" smtClean="0">
                <a:solidFill>
                  <a:srgbClr val="A52A2A"/>
                </a:solidFill>
                <a:effectLst/>
                <a:latin typeface="Consolas" panose="020B0609020204030204" pitchFamily="49" charset="0"/>
              </a:rPr>
              <a:t>/</a:t>
            </a:r>
            <a:r>
              <a:rPr lang="es-CO" b="0" i="0" dirty="0" err="1" smtClean="0">
                <a:solidFill>
                  <a:srgbClr val="A52A2A"/>
                </a:solidFill>
                <a:effectLst/>
                <a:latin typeface="Consolas" panose="020B0609020204030204" pitchFamily="49" charset="0"/>
              </a:rPr>
              <a:t>tr</a:t>
            </a:r>
            <a:r>
              <a:rPr lang="es-CO" b="0" i="0" dirty="0" smtClean="0">
                <a:solidFill>
                  <a:srgbClr val="0000FF"/>
                </a:solidFill>
                <a:effectLst/>
                <a:latin typeface="Consolas" panose="020B0609020204030204" pitchFamily="49" charset="0"/>
              </a:rPr>
              <a:t>&gt;</a:t>
            </a:r>
            <a:r>
              <a:rPr lang="es-CO" dirty="0" smtClean="0"/>
              <a:t/>
            </a:r>
            <a:br>
              <a:rPr lang="es-CO" dirty="0" smtClean="0"/>
            </a:br>
            <a:r>
              <a:rPr lang="es-CO" b="0" i="0" dirty="0" smtClean="0">
                <a:solidFill>
                  <a:srgbClr val="0000FF"/>
                </a:solidFill>
                <a:effectLst/>
                <a:latin typeface="Consolas" panose="020B0609020204030204" pitchFamily="49" charset="0"/>
              </a:rPr>
              <a:t>&lt;</a:t>
            </a:r>
            <a:r>
              <a:rPr lang="es-CO" b="0" i="0" dirty="0" smtClean="0">
                <a:solidFill>
                  <a:srgbClr val="A52A2A"/>
                </a:solidFill>
                <a:effectLst/>
                <a:latin typeface="Consolas" panose="020B0609020204030204" pitchFamily="49" charset="0"/>
              </a:rPr>
              <a:t>/</a:t>
            </a:r>
            <a:r>
              <a:rPr lang="es-CO" b="0" i="0" dirty="0" err="1" smtClean="0">
                <a:solidFill>
                  <a:srgbClr val="A52A2A"/>
                </a:solidFill>
                <a:effectLst/>
                <a:latin typeface="Consolas" panose="020B0609020204030204" pitchFamily="49" charset="0"/>
              </a:rPr>
              <a:t>table</a:t>
            </a:r>
            <a:r>
              <a:rPr lang="es-CO" b="0" i="0" dirty="0" smtClean="0">
                <a:solidFill>
                  <a:srgbClr val="0000FF"/>
                </a:solidFill>
                <a:effectLst/>
                <a:latin typeface="Consolas" panose="020B0609020204030204" pitchFamily="49" charset="0"/>
              </a:rPr>
              <a:t>&gt;</a:t>
            </a:r>
            <a:endParaRPr lang="en-GB" dirty="0"/>
          </a:p>
        </p:txBody>
      </p:sp>
      <p:sp>
        <p:nvSpPr>
          <p:cNvPr id="6" name="Rectángulo 5"/>
          <p:cNvSpPr/>
          <p:nvPr/>
        </p:nvSpPr>
        <p:spPr>
          <a:xfrm>
            <a:off x="431810" y="4299531"/>
            <a:ext cx="4686604" cy="523220"/>
          </a:xfrm>
          <a:prstGeom prst="rect">
            <a:avLst/>
          </a:prstGeom>
        </p:spPr>
        <p:txBody>
          <a:bodyPr wrap="none">
            <a:spAutoFit/>
          </a:bodyPr>
          <a:lstStyle/>
          <a:p>
            <a:r>
              <a:rPr lang="en-US" sz="1400" b="1" i="0" dirty="0" smtClean="0">
                <a:solidFill>
                  <a:srgbClr val="333333"/>
                </a:solidFill>
                <a:effectLst/>
                <a:latin typeface="Gotham Light" pitchFamily="50" charset="0"/>
                <a:cs typeface="Gotham Light" pitchFamily="50" charset="0"/>
              </a:rPr>
              <a:t>&lt;</a:t>
            </a:r>
            <a:r>
              <a:rPr lang="en-US" sz="1400" b="1" i="0" dirty="0" err="1" smtClean="0">
                <a:solidFill>
                  <a:srgbClr val="333333"/>
                </a:solidFill>
                <a:effectLst/>
                <a:latin typeface="Gotham Light" pitchFamily="50" charset="0"/>
                <a:cs typeface="Gotham Light" pitchFamily="50" charset="0"/>
              </a:rPr>
              <a:t>th</a:t>
            </a:r>
            <a:r>
              <a:rPr lang="en-US" sz="1400" b="1" i="0" dirty="0" smtClean="0">
                <a:solidFill>
                  <a:srgbClr val="333333"/>
                </a:solidFill>
                <a:effectLst/>
                <a:latin typeface="Gotham Light" pitchFamily="50" charset="0"/>
                <a:cs typeface="Gotham Light" pitchFamily="50" charset="0"/>
              </a:rPr>
              <a:t>&gt;  </a:t>
            </a:r>
            <a:r>
              <a:rPr lang="en-US" sz="1400" i="0" dirty="0" smtClean="0">
                <a:solidFill>
                  <a:srgbClr val="333333"/>
                </a:solidFill>
                <a:effectLst/>
                <a:latin typeface="Gotham Light" pitchFamily="50" charset="0"/>
                <a:cs typeface="Gotham Light" pitchFamily="50" charset="0"/>
              </a:rPr>
              <a:t>can also use table head</a:t>
            </a:r>
          </a:p>
          <a:p>
            <a:r>
              <a:rPr lang="en-US" sz="1400" dirty="0" smtClean="0">
                <a:latin typeface="Gotham Light" pitchFamily="50" charset="0"/>
                <a:cs typeface="Gotham Light" pitchFamily="50" charset="0"/>
              </a:rPr>
              <a:t>&lt;caption&gt; can also put a caption , at the beginning</a:t>
            </a:r>
            <a:endParaRPr lang="en-US" sz="1400" dirty="0">
              <a:latin typeface="Gotham Light" pitchFamily="50" charset="0"/>
              <a:cs typeface="Gotham Light" pitchFamily="50" charset="0"/>
            </a:endParaRPr>
          </a:p>
        </p:txBody>
      </p:sp>
      <p:sp>
        <p:nvSpPr>
          <p:cNvPr id="9" name="Rectangle 1"/>
          <p:cNvSpPr>
            <a:spLocks noChangeArrowheads="1"/>
          </p:cNvSpPr>
          <p:nvPr/>
        </p:nvSpPr>
        <p:spPr bwMode="auto">
          <a:xfrm>
            <a:off x="5505174" y="928040"/>
            <a:ext cx="8809102"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CO" altLang="es-CO" sz="1050" b="0" i="0" u="none" strike="noStrike" cap="none" normalizeH="0" baseline="0" smtClean="0">
                <a:ln>
                  <a:noFill/>
                </a:ln>
                <a:solidFill>
                  <a:schemeClr val="tx1"/>
                </a:solidFill>
                <a:effectLst/>
                <a:latin typeface="Arial" panose="020B0604020202020204" pitchFamily="34" charset="0"/>
              </a:rPr>
              <a:t/>
            </a:r>
            <a:br>
              <a:rPr kumimoji="0" lang="es-CO" altLang="es-CO" sz="1050" b="0" i="0" u="none" strike="noStrike" cap="none" normalizeH="0" baseline="0" smtClean="0">
                <a:ln>
                  <a:noFill/>
                </a:ln>
                <a:solidFill>
                  <a:schemeClr val="tx1"/>
                </a:solidFill>
                <a:effectLst/>
                <a:latin typeface="Arial" panose="020B0604020202020204" pitchFamily="34" charset="0"/>
              </a:rPr>
            </a:br>
            <a:endParaRPr kumimoji="0" lang="es-CO" altLang="es-CO" sz="1050" b="0" i="0" u="none" strike="noStrike" cap="none" normalizeH="0" baseline="0" smtClean="0">
              <a:ln>
                <a:noFill/>
              </a:ln>
              <a:solidFill>
                <a:schemeClr val="tx1"/>
              </a:solidFill>
              <a:effectLst/>
              <a:latin typeface="Arial" panose="020B0604020202020204" pitchFamily="34" charset="0"/>
            </a:endParaRPr>
          </a:p>
        </p:txBody>
      </p:sp>
      <p:sp>
        <p:nvSpPr>
          <p:cNvPr id="10" name="Rectángulo 9"/>
          <p:cNvSpPr/>
          <p:nvPr/>
        </p:nvSpPr>
        <p:spPr>
          <a:xfrm>
            <a:off x="431810" y="4939981"/>
            <a:ext cx="6096000" cy="1754326"/>
          </a:xfrm>
          <a:prstGeom prst="rect">
            <a:avLst/>
          </a:prstGeom>
        </p:spPr>
        <p:txBody>
          <a:bodyPr>
            <a:spAutoFit/>
          </a:bodyPr>
          <a:lstStyle/>
          <a:p>
            <a:r>
              <a:rPr lang="es-CO" b="0" i="0" dirty="0" smtClean="0">
                <a:solidFill>
                  <a:srgbClr val="0000FF"/>
                </a:solidFill>
                <a:effectLst/>
                <a:latin typeface="Consolas" panose="020B0609020204030204" pitchFamily="49" charset="0"/>
              </a:rPr>
              <a:t>&lt;</a:t>
            </a:r>
            <a:r>
              <a:rPr lang="es-CO" b="0" i="0" dirty="0" smtClean="0">
                <a:solidFill>
                  <a:srgbClr val="A52A2A"/>
                </a:solidFill>
                <a:effectLst/>
                <a:latin typeface="Consolas" panose="020B0609020204030204" pitchFamily="49" charset="0"/>
              </a:rPr>
              <a:t>dl</a:t>
            </a:r>
            <a:r>
              <a:rPr lang="es-CO" b="0" i="0" dirty="0" smtClean="0">
                <a:solidFill>
                  <a:srgbClr val="0000FF"/>
                </a:solidFill>
                <a:effectLst/>
                <a:latin typeface="Consolas" panose="020B0609020204030204" pitchFamily="49" charset="0"/>
              </a:rPr>
              <a:t>&gt;</a:t>
            </a:r>
            <a:r>
              <a:rPr lang="es-CO" dirty="0" smtClean="0"/>
              <a:t/>
            </a:r>
            <a:br>
              <a:rPr lang="es-CO" dirty="0" smtClean="0"/>
            </a:br>
            <a:r>
              <a:rPr lang="es-CO" b="0" i="0" dirty="0" smtClean="0">
                <a:solidFill>
                  <a:srgbClr val="000000"/>
                </a:solidFill>
                <a:effectLst/>
                <a:latin typeface="Consolas" panose="020B0609020204030204" pitchFamily="49" charset="0"/>
              </a:rPr>
              <a:t>  </a:t>
            </a:r>
            <a:r>
              <a:rPr lang="es-CO" b="0" i="0" dirty="0" smtClean="0">
                <a:solidFill>
                  <a:srgbClr val="0000FF"/>
                </a:solidFill>
                <a:effectLst/>
                <a:latin typeface="Consolas" panose="020B0609020204030204" pitchFamily="49" charset="0"/>
              </a:rPr>
              <a:t>&lt;</a:t>
            </a:r>
            <a:r>
              <a:rPr lang="es-CO" b="0" i="0" dirty="0" err="1" smtClean="0">
                <a:solidFill>
                  <a:srgbClr val="A52A2A"/>
                </a:solidFill>
                <a:effectLst/>
                <a:latin typeface="Consolas" panose="020B0609020204030204" pitchFamily="49" charset="0"/>
              </a:rPr>
              <a:t>dt</a:t>
            </a:r>
            <a:r>
              <a:rPr lang="es-CO" b="0" i="0" dirty="0" smtClean="0">
                <a:solidFill>
                  <a:srgbClr val="0000FF"/>
                </a:solidFill>
                <a:effectLst/>
                <a:latin typeface="Consolas" panose="020B0609020204030204" pitchFamily="49" charset="0"/>
              </a:rPr>
              <a:t>&gt;</a:t>
            </a:r>
            <a:r>
              <a:rPr lang="es-CO" b="0" i="0" dirty="0" err="1" smtClean="0">
                <a:solidFill>
                  <a:srgbClr val="000000"/>
                </a:solidFill>
                <a:effectLst/>
                <a:latin typeface="Consolas" panose="020B0609020204030204" pitchFamily="49" charset="0"/>
              </a:rPr>
              <a:t>Coffee</a:t>
            </a:r>
            <a:r>
              <a:rPr lang="es-CO" b="0" i="0" dirty="0" smtClean="0">
                <a:solidFill>
                  <a:srgbClr val="0000FF"/>
                </a:solidFill>
                <a:effectLst/>
                <a:latin typeface="Consolas" panose="020B0609020204030204" pitchFamily="49" charset="0"/>
              </a:rPr>
              <a:t>&lt;</a:t>
            </a:r>
            <a:r>
              <a:rPr lang="es-CO" b="0" i="0" dirty="0" smtClean="0">
                <a:solidFill>
                  <a:srgbClr val="A52A2A"/>
                </a:solidFill>
                <a:effectLst/>
                <a:latin typeface="Consolas" panose="020B0609020204030204" pitchFamily="49" charset="0"/>
              </a:rPr>
              <a:t>/</a:t>
            </a:r>
            <a:r>
              <a:rPr lang="es-CO" b="0" i="0" dirty="0" err="1" smtClean="0">
                <a:solidFill>
                  <a:srgbClr val="A52A2A"/>
                </a:solidFill>
                <a:effectLst/>
                <a:latin typeface="Consolas" panose="020B0609020204030204" pitchFamily="49" charset="0"/>
              </a:rPr>
              <a:t>dt</a:t>
            </a:r>
            <a:r>
              <a:rPr lang="es-CO" b="0" i="0" dirty="0" smtClean="0">
                <a:solidFill>
                  <a:srgbClr val="0000FF"/>
                </a:solidFill>
                <a:effectLst/>
                <a:latin typeface="Consolas" panose="020B0609020204030204" pitchFamily="49" charset="0"/>
              </a:rPr>
              <a:t>&gt;</a:t>
            </a:r>
            <a:r>
              <a:rPr lang="es-CO" dirty="0" smtClean="0"/>
              <a:t/>
            </a:r>
            <a:br>
              <a:rPr lang="es-CO" dirty="0" smtClean="0"/>
            </a:br>
            <a:r>
              <a:rPr lang="es-CO" b="0" i="0" dirty="0" smtClean="0">
                <a:solidFill>
                  <a:srgbClr val="000000"/>
                </a:solidFill>
                <a:effectLst/>
                <a:latin typeface="Consolas" panose="020B0609020204030204" pitchFamily="49" charset="0"/>
              </a:rPr>
              <a:t>  </a:t>
            </a:r>
            <a:r>
              <a:rPr lang="es-CO" b="0" i="0" dirty="0" smtClean="0">
                <a:solidFill>
                  <a:srgbClr val="0000FF"/>
                </a:solidFill>
                <a:effectLst/>
                <a:latin typeface="Consolas" panose="020B0609020204030204" pitchFamily="49" charset="0"/>
              </a:rPr>
              <a:t>&lt;</a:t>
            </a:r>
            <a:r>
              <a:rPr lang="es-CO" b="0" i="0" dirty="0" err="1" smtClean="0">
                <a:solidFill>
                  <a:srgbClr val="A52A2A"/>
                </a:solidFill>
                <a:effectLst/>
                <a:latin typeface="Consolas" panose="020B0609020204030204" pitchFamily="49" charset="0"/>
              </a:rPr>
              <a:t>dd</a:t>
            </a:r>
            <a:r>
              <a:rPr lang="es-CO" b="0" i="0" dirty="0" smtClean="0">
                <a:solidFill>
                  <a:srgbClr val="0000FF"/>
                </a:solidFill>
                <a:effectLst/>
                <a:latin typeface="Consolas" panose="020B0609020204030204" pitchFamily="49" charset="0"/>
              </a:rPr>
              <a:t>&gt;</a:t>
            </a:r>
            <a:r>
              <a:rPr lang="es-CO" b="0" i="0" dirty="0" smtClean="0">
                <a:solidFill>
                  <a:srgbClr val="000000"/>
                </a:solidFill>
                <a:effectLst/>
                <a:latin typeface="Consolas" panose="020B0609020204030204" pitchFamily="49" charset="0"/>
              </a:rPr>
              <a:t>- </a:t>
            </a:r>
            <a:r>
              <a:rPr lang="es-CO" b="0" i="0" dirty="0" err="1" smtClean="0">
                <a:solidFill>
                  <a:srgbClr val="000000"/>
                </a:solidFill>
                <a:effectLst/>
                <a:latin typeface="Consolas" panose="020B0609020204030204" pitchFamily="49" charset="0"/>
              </a:rPr>
              <a:t>black</a:t>
            </a:r>
            <a:r>
              <a:rPr lang="es-CO" b="0" i="0" dirty="0" smtClean="0">
                <a:solidFill>
                  <a:srgbClr val="000000"/>
                </a:solidFill>
                <a:effectLst/>
                <a:latin typeface="Consolas" panose="020B0609020204030204" pitchFamily="49" charset="0"/>
              </a:rPr>
              <a:t> </a:t>
            </a:r>
            <a:r>
              <a:rPr lang="es-CO" b="0" i="0" dirty="0" err="1" smtClean="0">
                <a:solidFill>
                  <a:srgbClr val="000000"/>
                </a:solidFill>
                <a:effectLst/>
                <a:latin typeface="Consolas" panose="020B0609020204030204" pitchFamily="49" charset="0"/>
              </a:rPr>
              <a:t>hot</a:t>
            </a:r>
            <a:r>
              <a:rPr lang="es-CO" b="0" i="0" dirty="0" smtClean="0">
                <a:solidFill>
                  <a:srgbClr val="000000"/>
                </a:solidFill>
                <a:effectLst/>
                <a:latin typeface="Consolas" panose="020B0609020204030204" pitchFamily="49" charset="0"/>
              </a:rPr>
              <a:t> </a:t>
            </a:r>
            <a:r>
              <a:rPr lang="es-CO" b="0" i="0" dirty="0" err="1" smtClean="0">
                <a:solidFill>
                  <a:srgbClr val="000000"/>
                </a:solidFill>
                <a:effectLst/>
                <a:latin typeface="Consolas" panose="020B0609020204030204" pitchFamily="49" charset="0"/>
              </a:rPr>
              <a:t>drink</a:t>
            </a:r>
            <a:r>
              <a:rPr lang="es-CO" b="0" i="0" dirty="0" smtClean="0">
                <a:solidFill>
                  <a:srgbClr val="0000FF"/>
                </a:solidFill>
                <a:effectLst/>
                <a:latin typeface="Consolas" panose="020B0609020204030204" pitchFamily="49" charset="0"/>
              </a:rPr>
              <a:t>&lt;</a:t>
            </a:r>
            <a:r>
              <a:rPr lang="es-CO" b="0" i="0" dirty="0" smtClean="0">
                <a:solidFill>
                  <a:srgbClr val="A52A2A"/>
                </a:solidFill>
                <a:effectLst/>
                <a:latin typeface="Consolas" panose="020B0609020204030204" pitchFamily="49" charset="0"/>
              </a:rPr>
              <a:t>/</a:t>
            </a:r>
            <a:r>
              <a:rPr lang="es-CO" b="0" i="0" dirty="0" err="1" smtClean="0">
                <a:solidFill>
                  <a:srgbClr val="A52A2A"/>
                </a:solidFill>
                <a:effectLst/>
                <a:latin typeface="Consolas" panose="020B0609020204030204" pitchFamily="49" charset="0"/>
              </a:rPr>
              <a:t>dd</a:t>
            </a:r>
            <a:r>
              <a:rPr lang="es-CO" b="0" i="0" dirty="0" smtClean="0">
                <a:solidFill>
                  <a:srgbClr val="0000FF"/>
                </a:solidFill>
                <a:effectLst/>
                <a:latin typeface="Consolas" panose="020B0609020204030204" pitchFamily="49" charset="0"/>
              </a:rPr>
              <a:t>&gt;</a:t>
            </a:r>
            <a:r>
              <a:rPr lang="es-CO" dirty="0" smtClean="0"/>
              <a:t/>
            </a:r>
            <a:br>
              <a:rPr lang="es-CO" dirty="0" smtClean="0"/>
            </a:br>
            <a:r>
              <a:rPr lang="es-CO" b="0" i="0" dirty="0" smtClean="0">
                <a:solidFill>
                  <a:srgbClr val="000000"/>
                </a:solidFill>
                <a:effectLst/>
                <a:latin typeface="Consolas" panose="020B0609020204030204" pitchFamily="49" charset="0"/>
              </a:rPr>
              <a:t>  </a:t>
            </a:r>
            <a:r>
              <a:rPr lang="es-CO" b="0" i="0" dirty="0" smtClean="0">
                <a:solidFill>
                  <a:srgbClr val="0000FF"/>
                </a:solidFill>
                <a:effectLst/>
                <a:latin typeface="Consolas" panose="020B0609020204030204" pitchFamily="49" charset="0"/>
              </a:rPr>
              <a:t>&lt;</a:t>
            </a:r>
            <a:r>
              <a:rPr lang="es-CO" b="0" i="0" dirty="0" err="1" smtClean="0">
                <a:solidFill>
                  <a:srgbClr val="A52A2A"/>
                </a:solidFill>
                <a:effectLst/>
                <a:latin typeface="Consolas" panose="020B0609020204030204" pitchFamily="49" charset="0"/>
              </a:rPr>
              <a:t>dt</a:t>
            </a:r>
            <a:r>
              <a:rPr lang="es-CO" b="0" i="0" dirty="0" smtClean="0">
                <a:solidFill>
                  <a:srgbClr val="0000FF"/>
                </a:solidFill>
                <a:effectLst/>
                <a:latin typeface="Consolas" panose="020B0609020204030204" pitchFamily="49" charset="0"/>
              </a:rPr>
              <a:t>&gt;</a:t>
            </a:r>
            <a:r>
              <a:rPr lang="es-CO" b="0" i="0" dirty="0" err="1" smtClean="0">
                <a:solidFill>
                  <a:srgbClr val="000000"/>
                </a:solidFill>
                <a:effectLst/>
                <a:latin typeface="Consolas" panose="020B0609020204030204" pitchFamily="49" charset="0"/>
              </a:rPr>
              <a:t>Milk</a:t>
            </a:r>
            <a:r>
              <a:rPr lang="es-CO" b="0" i="0" dirty="0" smtClean="0">
                <a:solidFill>
                  <a:srgbClr val="0000FF"/>
                </a:solidFill>
                <a:effectLst/>
                <a:latin typeface="Consolas" panose="020B0609020204030204" pitchFamily="49" charset="0"/>
              </a:rPr>
              <a:t>&lt;</a:t>
            </a:r>
            <a:r>
              <a:rPr lang="es-CO" b="0" i="0" dirty="0" smtClean="0">
                <a:solidFill>
                  <a:srgbClr val="A52A2A"/>
                </a:solidFill>
                <a:effectLst/>
                <a:latin typeface="Consolas" panose="020B0609020204030204" pitchFamily="49" charset="0"/>
              </a:rPr>
              <a:t>/</a:t>
            </a:r>
            <a:r>
              <a:rPr lang="es-CO" b="0" i="0" dirty="0" err="1" smtClean="0">
                <a:solidFill>
                  <a:srgbClr val="A52A2A"/>
                </a:solidFill>
                <a:effectLst/>
                <a:latin typeface="Consolas" panose="020B0609020204030204" pitchFamily="49" charset="0"/>
              </a:rPr>
              <a:t>dt</a:t>
            </a:r>
            <a:r>
              <a:rPr lang="es-CO" b="0" i="0" dirty="0" smtClean="0">
                <a:solidFill>
                  <a:srgbClr val="0000FF"/>
                </a:solidFill>
                <a:effectLst/>
                <a:latin typeface="Consolas" panose="020B0609020204030204" pitchFamily="49" charset="0"/>
              </a:rPr>
              <a:t>&gt;</a:t>
            </a:r>
            <a:r>
              <a:rPr lang="es-CO" dirty="0" smtClean="0"/>
              <a:t/>
            </a:r>
            <a:br>
              <a:rPr lang="es-CO" dirty="0" smtClean="0"/>
            </a:br>
            <a:r>
              <a:rPr lang="es-CO" b="0" i="0" dirty="0" smtClean="0">
                <a:solidFill>
                  <a:srgbClr val="000000"/>
                </a:solidFill>
                <a:effectLst/>
                <a:latin typeface="Consolas" panose="020B0609020204030204" pitchFamily="49" charset="0"/>
              </a:rPr>
              <a:t>  </a:t>
            </a:r>
            <a:r>
              <a:rPr lang="es-CO" b="0" i="0" dirty="0" smtClean="0">
                <a:solidFill>
                  <a:srgbClr val="0000FF"/>
                </a:solidFill>
                <a:effectLst/>
                <a:latin typeface="Consolas" panose="020B0609020204030204" pitchFamily="49" charset="0"/>
              </a:rPr>
              <a:t>&lt;</a:t>
            </a:r>
            <a:r>
              <a:rPr lang="es-CO" b="0" i="0" dirty="0" err="1" smtClean="0">
                <a:solidFill>
                  <a:srgbClr val="A52A2A"/>
                </a:solidFill>
                <a:effectLst/>
                <a:latin typeface="Consolas" panose="020B0609020204030204" pitchFamily="49" charset="0"/>
              </a:rPr>
              <a:t>dd</a:t>
            </a:r>
            <a:r>
              <a:rPr lang="es-CO" b="0" i="0" dirty="0" smtClean="0">
                <a:solidFill>
                  <a:srgbClr val="0000FF"/>
                </a:solidFill>
                <a:effectLst/>
                <a:latin typeface="Consolas" panose="020B0609020204030204" pitchFamily="49" charset="0"/>
              </a:rPr>
              <a:t>&gt;</a:t>
            </a:r>
            <a:r>
              <a:rPr lang="es-CO" b="0" i="0" dirty="0" smtClean="0">
                <a:solidFill>
                  <a:srgbClr val="000000"/>
                </a:solidFill>
                <a:effectLst/>
                <a:latin typeface="Consolas" panose="020B0609020204030204" pitchFamily="49" charset="0"/>
              </a:rPr>
              <a:t>- </a:t>
            </a:r>
            <a:r>
              <a:rPr lang="es-CO" b="0" i="0" dirty="0" err="1" smtClean="0">
                <a:solidFill>
                  <a:srgbClr val="000000"/>
                </a:solidFill>
                <a:effectLst/>
                <a:latin typeface="Consolas" panose="020B0609020204030204" pitchFamily="49" charset="0"/>
              </a:rPr>
              <a:t>white</a:t>
            </a:r>
            <a:r>
              <a:rPr lang="es-CO" b="0" i="0" dirty="0" smtClean="0">
                <a:solidFill>
                  <a:srgbClr val="000000"/>
                </a:solidFill>
                <a:effectLst/>
                <a:latin typeface="Consolas" panose="020B0609020204030204" pitchFamily="49" charset="0"/>
              </a:rPr>
              <a:t> </a:t>
            </a:r>
            <a:r>
              <a:rPr lang="es-CO" b="0" i="0" dirty="0" err="1" smtClean="0">
                <a:solidFill>
                  <a:srgbClr val="000000"/>
                </a:solidFill>
                <a:effectLst/>
                <a:latin typeface="Consolas" panose="020B0609020204030204" pitchFamily="49" charset="0"/>
              </a:rPr>
              <a:t>cold</a:t>
            </a:r>
            <a:r>
              <a:rPr lang="es-CO" b="0" i="0" dirty="0" smtClean="0">
                <a:solidFill>
                  <a:srgbClr val="000000"/>
                </a:solidFill>
                <a:effectLst/>
                <a:latin typeface="Consolas" panose="020B0609020204030204" pitchFamily="49" charset="0"/>
              </a:rPr>
              <a:t> </a:t>
            </a:r>
            <a:r>
              <a:rPr lang="es-CO" b="0" i="0" dirty="0" err="1" smtClean="0">
                <a:solidFill>
                  <a:srgbClr val="000000"/>
                </a:solidFill>
                <a:effectLst/>
                <a:latin typeface="Consolas" panose="020B0609020204030204" pitchFamily="49" charset="0"/>
              </a:rPr>
              <a:t>drink</a:t>
            </a:r>
            <a:r>
              <a:rPr lang="es-CO" b="0" i="0" dirty="0" smtClean="0">
                <a:solidFill>
                  <a:srgbClr val="0000FF"/>
                </a:solidFill>
                <a:effectLst/>
                <a:latin typeface="Consolas" panose="020B0609020204030204" pitchFamily="49" charset="0"/>
              </a:rPr>
              <a:t>&lt;</a:t>
            </a:r>
            <a:r>
              <a:rPr lang="es-CO" b="0" i="0" dirty="0" smtClean="0">
                <a:solidFill>
                  <a:srgbClr val="A52A2A"/>
                </a:solidFill>
                <a:effectLst/>
                <a:latin typeface="Consolas" panose="020B0609020204030204" pitchFamily="49" charset="0"/>
              </a:rPr>
              <a:t>/</a:t>
            </a:r>
            <a:r>
              <a:rPr lang="es-CO" b="0" i="0" dirty="0" err="1" smtClean="0">
                <a:solidFill>
                  <a:srgbClr val="A52A2A"/>
                </a:solidFill>
                <a:effectLst/>
                <a:latin typeface="Consolas" panose="020B0609020204030204" pitchFamily="49" charset="0"/>
              </a:rPr>
              <a:t>dd</a:t>
            </a:r>
            <a:r>
              <a:rPr lang="es-CO" b="0" i="0" dirty="0" smtClean="0">
                <a:solidFill>
                  <a:srgbClr val="0000FF"/>
                </a:solidFill>
                <a:effectLst/>
                <a:latin typeface="Consolas" panose="020B0609020204030204" pitchFamily="49" charset="0"/>
              </a:rPr>
              <a:t>&gt;</a:t>
            </a:r>
            <a:r>
              <a:rPr lang="es-CO" dirty="0" smtClean="0"/>
              <a:t/>
            </a:r>
            <a:br>
              <a:rPr lang="es-CO" dirty="0" smtClean="0"/>
            </a:br>
            <a:r>
              <a:rPr lang="es-CO" b="0" i="0" dirty="0" smtClean="0">
                <a:solidFill>
                  <a:srgbClr val="0000FF"/>
                </a:solidFill>
                <a:effectLst/>
                <a:latin typeface="Consolas" panose="020B0609020204030204" pitchFamily="49" charset="0"/>
              </a:rPr>
              <a:t>&lt;</a:t>
            </a:r>
            <a:r>
              <a:rPr lang="es-CO" b="0" i="0" dirty="0" smtClean="0">
                <a:solidFill>
                  <a:srgbClr val="A52A2A"/>
                </a:solidFill>
                <a:effectLst/>
                <a:latin typeface="Consolas" panose="020B0609020204030204" pitchFamily="49" charset="0"/>
              </a:rPr>
              <a:t>/dl</a:t>
            </a:r>
            <a:r>
              <a:rPr lang="es-CO" b="0" i="0" dirty="0" smtClean="0">
                <a:solidFill>
                  <a:srgbClr val="0000FF"/>
                </a:solidFill>
                <a:effectLst/>
                <a:latin typeface="Consolas" panose="020B0609020204030204" pitchFamily="49" charset="0"/>
              </a:rPr>
              <a:t>&gt;</a:t>
            </a:r>
            <a:endParaRPr lang="en-GB" dirty="0"/>
          </a:p>
        </p:txBody>
      </p:sp>
      <p:graphicFrame>
        <p:nvGraphicFramePr>
          <p:cNvPr id="12" name="Tabla 11"/>
          <p:cNvGraphicFramePr>
            <a:graphicFrameLocks noGrp="1"/>
          </p:cNvGraphicFramePr>
          <p:nvPr>
            <p:extLst>
              <p:ext uri="{D42A27DB-BD31-4B8C-83A1-F6EECF244321}">
                <p14:modId xmlns:p14="http://schemas.microsoft.com/office/powerpoint/2010/main" val="4018519247"/>
              </p:ext>
            </p:extLst>
          </p:nvPr>
        </p:nvGraphicFramePr>
        <p:xfrm>
          <a:off x="5257915" y="4421654"/>
          <a:ext cx="5558768" cy="2346960"/>
        </p:xfrm>
        <a:graphic>
          <a:graphicData uri="http://schemas.openxmlformats.org/drawingml/2006/table">
            <a:tbl>
              <a:tblPr/>
              <a:tblGrid>
                <a:gridCol w="663383"/>
                <a:gridCol w="4895385"/>
              </a:tblGrid>
              <a:tr h="0">
                <a:tc>
                  <a:txBody>
                    <a:bodyPr/>
                    <a:lstStyle/>
                    <a:p>
                      <a:pPr algn="l" fontAlgn="t"/>
                      <a:r>
                        <a:rPr lang="es-CO" sz="1200" dirty="0" err="1">
                          <a:effectLst/>
                        </a:rPr>
                        <a:t>Tag</a:t>
                      </a:r>
                      <a:endParaRPr lang="es-CO" sz="1200" dirty="0">
                        <a:effectLst/>
                      </a:endParaRP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s-CO" sz="1200">
                          <a:effectLst/>
                        </a:rPr>
                        <a:t>Description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0">
                <a:tc>
                  <a:txBody>
                    <a:bodyPr/>
                    <a:lstStyle/>
                    <a:p>
                      <a:pPr fontAlgn="t"/>
                      <a:r>
                        <a:rPr lang="es-CO" sz="1200" u="sng">
                          <a:solidFill>
                            <a:srgbClr val="333333"/>
                          </a:solidFill>
                          <a:effectLst/>
                          <a:hlinkClick r:id="rId3"/>
                        </a:rPr>
                        <a:t>&lt;ul&gt;</a:t>
                      </a:r>
                      <a:endParaRPr lang="es-CO" sz="1200">
                        <a:effectLst/>
                      </a:endParaRP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c>
                  <a:txBody>
                    <a:bodyPr/>
                    <a:lstStyle/>
                    <a:p>
                      <a:pPr fontAlgn="t"/>
                      <a:r>
                        <a:rPr lang="es-CO" sz="1200">
                          <a:effectLst/>
                        </a:rPr>
                        <a:t>Defines an unordered list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r>
              <a:tr h="0">
                <a:tc>
                  <a:txBody>
                    <a:bodyPr/>
                    <a:lstStyle/>
                    <a:p>
                      <a:pPr fontAlgn="t"/>
                      <a:r>
                        <a:rPr lang="es-CO" sz="1200" u="sng">
                          <a:solidFill>
                            <a:srgbClr val="333333"/>
                          </a:solidFill>
                          <a:effectLst/>
                          <a:hlinkClick r:id="rId4"/>
                        </a:rPr>
                        <a:t>&lt;ol&gt;</a:t>
                      </a:r>
                      <a:endParaRPr lang="es-CO" sz="1200">
                        <a:effectLst/>
                      </a:endParaRP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fontAlgn="t"/>
                      <a:r>
                        <a:rPr lang="es-CO" sz="1200">
                          <a:effectLst/>
                        </a:rPr>
                        <a:t>Defines an ordered list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0">
                <a:tc>
                  <a:txBody>
                    <a:bodyPr/>
                    <a:lstStyle/>
                    <a:p>
                      <a:pPr fontAlgn="t"/>
                      <a:r>
                        <a:rPr lang="es-CO" sz="1200" u="sng">
                          <a:solidFill>
                            <a:srgbClr val="333333"/>
                          </a:solidFill>
                          <a:effectLst/>
                          <a:hlinkClick r:id="rId5"/>
                        </a:rPr>
                        <a:t>&lt;li&gt;</a:t>
                      </a:r>
                      <a:endParaRPr lang="es-CO" sz="1200">
                        <a:effectLst/>
                      </a:endParaRP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c>
                  <a:txBody>
                    <a:bodyPr/>
                    <a:lstStyle/>
                    <a:p>
                      <a:pPr fontAlgn="t"/>
                      <a:r>
                        <a:rPr lang="es-CO" sz="1200">
                          <a:effectLst/>
                        </a:rPr>
                        <a:t>Defines a list item</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r>
              <a:tr h="0">
                <a:tc>
                  <a:txBody>
                    <a:bodyPr/>
                    <a:lstStyle/>
                    <a:p>
                      <a:pPr fontAlgn="t"/>
                      <a:r>
                        <a:rPr lang="es-CO" sz="1200" u="sng">
                          <a:solidFill>
                            <a:srgbClr val="333333"/>
                          </a:solidFill>
                          <a:effectLst/>
                          <a:hlinkClick r:id="rId6"/>
                        </a:rPr>
                        <a:t>&lt;dl&gt;</a:t>
                      </a:r>
                      <a:endParaRPr lang="es-CO" sz="1200">
                        <a:effectLst/>
                      </a:endParaRP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fontAlgn="t"/>
                      <a:r>
                        <a:rPr lang="es-CO" sz="1200">
                          <a:effectLst/>
                        </a:rPr>
                        <a:t>Defines a description list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0">
                <a:tc>
                  <a:txBody>
                    <a:bodyPr/>
                    <a:lstStyle/>
                    <a:p>
                      <a:pPr fontAlgn="t"/>
                      <a:r>
                        <a:rPr lang="es-CO" sz="1200" u="sng">
                          <a:solidFill>
                            <a:srgbClr val="333333"/>
                          </a:solidFill>
                          <a:effectLst/>
                          <a:hlinkClick r:id="rId7"/>
                        </a:rPr>
                        <a:t>&lt;dt&gt;</a:t>
                      </a:r>
                      <a:endParaRPr lang="es-CO" sz="1200">
                        <a:effectLst/>
                      </a:endParaRP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c>
                  <a:txBody>
                    <a:bodyPr/>
                    <a:lstStyle/>
                    <a:p>
                      <a:pPr fontAlgn="t"/>
                      <a:r>
                        <a:rPr lang="en-US" sz="1200" dirty="0">
                          <a:effectLst/>
                        </a:rPr>
                        <a:t>Defines the term in a description list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r>
              <a:tr h="0">
                <a:tc>
                  <a:txBody>
                    <a:bodyPr/>
                    <a:lstStyle/>
                    <a:p>
                      <a:pPr fontAlgn="t"/>
                      <a:r>
                        <a:rPr lang="es-CO" sz="1200" u="sng">
                          <a:solidFill>
                            <a:srgbClr val="333333"/>
                          </a:solidFill>
                          <a:effectLst/>
                          <a:hlinkClick r:id="rId8"/>
                        </a:rPr>
                        <a:t>&lt;dd&gt;</a:t>
                      </a:r>
                      <a:endParaRPr lang="es-CO" sz="1200">
                        <a:effectLst/>
                      </a:endParaRP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fontAlgn="t"/>
                      <a:r>
                        <a:rPr lang="en-US" sz="1200" dirty="0">
                          <a:effectLst/>
                        </a:rPr>
                        <a:t>Defines the description in a description list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bl>
          </a:graphicData>
        </a:graphic>
      </p:graphicFrame>
      <p:sp>
        <p:nvSpPr>
          <p:cNvPr id="13" name="Rectangle 2"/>
          <p:cNvSpPr>
            <a:spLocks noChangeArrowheads="1"/>
          </p:cNvSpPr>
          <p:nvPr/>
        </p:nvSpPr>
        <p:spPr bwMode="auto">
          <a:xfrm>
            <a:off x="1109663" y="250825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CO" altLang="es-CO" sz="1800" b="0" i="0" u="none" strike="noStrike" cap="none" normalizeH="0" baseline="0" smtClean="0">
                <a:ln>
                  <a:noFill/>
                </a:ln>
                <a:solidFill>
                  <a:schemeClr val="tx1"/>
                </a:solidFill>
                <a:effectLst/>
                <a:latin typeface="Arial" panose="020B0604020202020204" pitchFamily="34" charset="0"/>
              </a:rPr>
              <a:t/>
            </a:r>
            <a:br>
              <a:rPr kumimoji="0" lang="es-CO" altLang="es-CO" sz="1800" b="0" i="0" u="none" strike="noStrike" cap="none" normalizeH="0" baseline="0" smtClean="0">
                <a:ln>
                  <a:noFill/>
                </a:ln>
                <a:solidFill>
                  <a:schemeClr val="tx1"/>
                </a:solidFill>
                <a:effectLst/>
                <a:latin typeface="Arial" panose="020B0604020202020204" pitchFamily="34" charset="0"/>
              </a:rPr>
            </a:br>
            <a:endParaRPr kumimoji="0" lang="es-CO" altLang="es-CO" sz="1800" b="0" i="0" u="none" strike="noStrike" cap="none" normalizeH="0" baseline="0" smtClean="0">
              <a:ln>
                <a:noFill/>
              </a:ln>
              <a:solidFill>
                <a:schemeClr val="tx1"/>
              </a:solidFill>
              <a:effectLst/>
              <a:latin typeface="Arial" panose="020B0604020202020204" pitchFamily="34" charset="0"/>
            </a:endParaRPr>
          </a:p>
        </p:txBody>
      </p:sp>
      <p:graphicFrame>
        <p:nvGraphicFramePr>
          <p:cNvPr id="8" name="Tabla 7"/>
          <p:cNvGraphicFramePr>
            <a:graphicFrameLocks noGrp="1"/>
          </p:cNvGraphicFramePr>
          <p:nvPr>
            <p:extLst>
              <p:ext uri="{D42A27DB-BD31-4B8C-83A1-F6EECF244321}">
                <p14:modId xmlns:p14="http://schemas.microsoft.com/office/powerpoint/2010/main" val="1200526363"/>
              </p:ext>
            </p:extLst>
          </p:nvPr>
        </p:nvGraphicFramePr>
        <p:xfrm>
          <a:off x="5259784" y="372109"/>
          <a:ext cx="5523445" cy="4351341"/>
        </p:xfrm>
        <a:graphic>
          <a:graphicData uri="http://schemas.openxmlformats.org/drawingml/2006/table">
            <a:tbl>
              <a:tblPr/>
              <a:tblGrid>
                <a:gridCol w="930204"/>
                <a:gridCol w="4593241"/>
              </a:tblGrid>
              <a:tr h="354179">
                <a:tc>
                  <a:txBody>
                    <a:bodyPr/>
                    <a:lstStyle/>
                    <a:p>
                      <a:pPr algn="l" fontAlgn="t"/>
                      <a:r>
                        <a:rPr lang="es-CO" sz="1100" dirty="0" err="1">
                          <a:effectLst/>
                        </a:rPr>
                        <a:t>Tag</a:t>
                      </a:r>
                      <a:endParaRPr lang="es-CO" sz="1100" dirty="0">
                        <a:effectLst/>
                      </a:endParaRPr>
                    </a:p>
                  </a:txBody>
                  <a:tcPr marL="63246" marR="63246" marT="63246" marB="63246">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s-CO" sz="1100">
                          <a:effectLst/>
                        </a:rPr>
                        <a:t>Description</a:t>
                      </a:r>
                    </a:p>
                  </a:txBody>
                  <a:tcPr marL="63246" marR="63246" marT="63246" marB="63246">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354179">
                <a:tc>
                  <a:txBody>
                    <a:bodyPr/>
                    <a:lstStyle/>
                    <a:p>
                      <a:pPr fontAlgn="t"/>
                      <a:r>
                        <a:rPr lang="es-CO" sz="1100" u="sng">
                          <a:solidFill>
                            <a:srgbClr val="333333"/>
                          </a:solidFill>
                          <a:effectLst/>
                          <a:hlinkClick r:id="rId9"/>
                        </a:rPr>
                        <a:t>&lt;table&gt;</a:t>
                      </a:r>
                      <a:endParaRPr lang="es-CO" sz="1100">
                        <a:effectLst/>
                      </a:endParaRPr>
                    </a:p>
                  </a:txBody>
                  <a:tcPr marL="63246" marR="63246" marT="63246" marB="63246">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c>
                  <a:txBody>
                    <a:bodyPr/>
                    <a:lstStyle/>
                    <a:p>
                      <a:pPr fontAlgn="t"/>
                      <a:r>
                        <a:rPr lang="es-CO" sz="1100">
                          <a:effectLst/>
                        </a:rPr>
                        <a:t>Defines a table</a:t>
                      </a:r>
                    </a:p>
                  </a:txBody>
                  <a:tcPr marL="63246" marR="63246" marT="63246" marB="63246">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r>
              <a:tr h="354179">
                <a:tc>
                  <a:txBody>
                    <a:bodyPr/>
                    <a:lstStyle/>
                    <a:p>
                      <a:pPr fontAlgn="t"/>
                      <a:r>
                        <a:rPr lang="es-CO" sz="1100" u="sng">
                          <a:solidFill>
                            <a:srgbClr val="333333"/>
                          </a:solidFill>
                          <a:effectLst/>
                          <a:hlinkClick r:id="rId10"/>
                        </a:rPr>
                        <a:t>&lt;th&gt;</a:t>
                      </a:r>
                      <a:endParaRPr lang="es-CO" sz="1100">
                        <a:effectLst/>
                      </a:endParaRPr>
                    </a:p>
                  </a:txBody>
                  <a:tcPr marL="63246" marR="63246" marT="63246" marB="63246">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fontAlgn="t"/>
                      <a:r>
                        <a:rPr lang="en-US" sz="1100">
                          <a:effectLst/>
                        </a:rPr>
                        <a:t>Defines a header cell in a table</a:t>
                      </a:r>
                    </a:p>
                  </a:txBody>
                  <a:tcPr marL="63246" marR="63246" marT="63246" marB="63246">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354179">
                <a:tc>
                  <a:txBody>
                    <a:bodyPr/>
                    <a:lstStyle/>
                    <a:p>
                      <a:pPr fontAlgn="t"/>
                      <a:r>
                        <a:rPr lang="es-CO" sz="1100" u="sng">
                          <a:solidFill>
                            <a:srgbClr val="333333"/>
                          </a:solidFill>
                          <a:effectLst/>
                          <a:hlinkClick r:id="rId11"/>
                        </a:rPr>
                        <a:t>&lt;tr&gt;</a:t>
                      </a:r>
                      <a:endParaRPr lang="es-CO" sz="1100">
                        <a:effectLst/>
                      </a:endParaRPr>
                    </a:p>
                  </a:txBody>
                  <a:tcPr marL="63246" marR="63246" marT="63246" marB="63246">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c>
                  <a:txBody>
                    <a:bodyPr/>
                    <a:lstStyle/>
                    <a:p>
                      <a:pPr fontAlgn="t"/>
                      <a:r>
                        <a:rPr lang="en-US" sz="1100">
                          <a:effectLst/>
                        </a:rPr>
                        <a:t>Defines a row in a table</a:t>
                      </a:r>
                    </a:p>
                  </a:txBody>
                  <a:tcPr marL="63246" marR="63246" marT="63246" marB="63246">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r>
              <a:tr h="354179">
                <a:tc>
                  <a:txBody>
                    <a:bodyPr/>
                    <a:lstStyle/>
                    <a:p>
                      <a:pPr fontAlgn="t"/>
                      <a:r>
                        <a:rPr lang="es-CO" sz="1100" u="sng">
                          <a:solidFill>
                            <a:srgbClr val="333333"/>
                          </a:solidFill>
                          <a:effectLst/>
                          <a:hlinkClick r:id="rId12"/>
                        </a:rPr>
                        <a:t>&lt;td&gt;</a:t>
                      </a:r>
                      <a:endParaRPr lang="es-CO" sz="1100">
                        <a:effectLst/>
                      </a:endParaRPr>
                    </a:p>
                  </a:txBody>
                  <a:tcPr marL="63246" marR="63246" marT="63246" marB="63246">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fontAlgn="t"/>
                      <a:r>
                        <a:rPr lang="en-US" sz="1100" dirty="0">
                          <a:effectLst/>
                        </a:rPr>
                        <a:t>Defines a cell in a table</a:t>
                      </a:r>
                    </a:p>
                  </a:txBody>
                  <a:tcPr marL="63246" marR="63246" marT="63246" marB="63246">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354179">
                <a:tc>
                  <a:txBody>
                    <a:bodyPr/>
                    <a:lstStyle/>
                    <a:p>
                      <a:pPr fontAlgn="t"/>
                      <a:r>
                        <a:rPr lang="es-CO" sz="1100" u="sng">
                          <a:solidFill>
                            <a:srgbClr val="333333"/>
                          </a:solidFill>
                          <a:effectLst/>
                          <a:hlinkClick r:id="rId13"/>
                        </a:rPr>
                        <a:t>&lt;caption&gt;</a:t>
                      </a:r>
                      <a:endParaRPr lang="es-CO" sz="1100">
                        <a:effectLst/>
                      </a:endParaRPr>
                    </a:p>
                  </a:txBody>
                  <a:tcPr marL="63246" marR="63246" marT="63246" marB="63246">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c>
                  <a:txBody>
                    <a:bodyPr/>
                    <a:lstStyle/>
                    <a:p>
                      <a:pPr fontAlgn="t"/>
                      <a:r>
                        <a:rPr lang="es-CO" sz="1100">
                          <a:effectLst/>
                        </a:rPr>
                        <a:t>Defines a table caption</a:t>
                      </a:r>
                    </a:p>
                  </a:txBody>
                  <a:tcPr marL="63246" marR="63246" marT="63246" marB="63246">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r>
              <a:tr h="581865">
                <a:tc>
                  <a:txBody>
                    <a:bodyPr/>
                    <a:lstStyle/>
                    <a:p>
                      <a:pPr fontAlgn="t"/>
                      <a:r>
                        <a:rPr lang="es-CO" sz="1100" u="sng">
                          <a:solidFill>
                            <a:srgbClr val="333333"/>
                          </a:solidFill>
                          <a:effectLst/>
                          <a:hlinkClick r:id="rId14"/>
                        </a:rPr>
                        <a:t>&lt;colgroup&gt;</a:t>
                      </a:r>
                      <a:endParaRPr lang="es-CO" sz="1100">
                        <a:effectLst/>
                      </a:endParaRPr>
                    </a:p>
                  </a:txBody>
                  <a:tcPr marL="63246" marR="63246" marT="63246" marB="63246">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fontAlgn="t"/>
                      <a:r>
                        <a:rPr lang="en-US" sz="1100" dirty="0">
                          <a:effectLst/>
                        </a:rPr>
                        <a:t>Specifies a group of one or more columns in a table for formatting</a:t>
                      </a:r>
                    </a:p>
                  </a:txBody>
                  <a:tcPr marL="63246" marR="63246" marT="63246" marB="63246">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581865">
                <a:tc>
                  <a:txBody>
                    <a:bodyPr/>
                    <a:lstStyle/>
                    <a:p>
                      <a:pPr fontAlgn="t"/>
                      <a:r>
                        <a:rPr lang="es-CO" sz="1100" u="sng">
                          <a:solidFill>
                            <a:srgbClr val="333333"/>
                          </a:solidFill>
                          <a:effectLst/>
                          <a:hlinkClick r:id="rId15"/>
                        </a:rPr>
                        <a:t>&lt;col&gt;</a:t>
                      </a:r>
                      <a:endParaRPr lang="es-CO" sz="1100">
                        <a:effectLst/>
                      </a:endParaRPr>
                    </a:p>
                  </a:txBody>
                  <a:tcPr marL="63246" marR="63246" marT="63246" marB="63246">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c>
                  <a:txBody>
                    <a:bodyPr/>
                    <a:lstStyle/>
                    <a:p>
                      <a:pPr fontAlgn="t"/>
                      <a:r>
                        <a:rPr lang="en-US" sz="1100">
                          <a:effectLst/>
                        </a:rPr>
                        <a:t>Specifies column properties for each column within a &lt;colgroup&gt; element</a:t>
                      </a:r>
                    </a:p>
                  </a:txBody>
                  <a:tcPr marL="63246" marR="63246" marT="63246" marB="63246">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r>
              <a:tr h="354179">
                <a:tc>
                  <a:txBody>
                    <a:bodyPr/>
                    <a:lstStyle/>
                    <a:p>
                      <a:pPr fontAlgn="t"/>
                      <a:r>
                        <a:rPr lang="es-CO" sz="1100" u="sng">
                          <a:solidFill>
                            <a:srgbClr val="333333"/>
                          </a:solidFill>
                          <a:effectLst/>
                          <a:hlinkClick r:id="rId16"/>
                        </a:rPr>
                        <a:t>&lt;thead&gt;</a:t>
                      </a:r>
                      <a:endParaRPr lang="es-CO" sz="1100">
                        <a:effectLst/>
                      </a:endParaRPr>
                    </a:p>
                  </a:txBody>
                  <a:tcPr marL="63246" marR="63246" marT="63246" marB="63246">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fontAlgn="t"/>
                      <a:r>
                        <a:rPr lang="en-US" sz="1100">
                          <a:effectLst/>
                        </a:rPr>
                        <a:t>Groups the header content in a table</a:t>
                      </a:r>
                    </a:p>
                  </a:txBody>
                  <a:tcPr marL="63246" marR="63246" marT="63246" marB="63246">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354179">
                <a:tc>
                  <a:txBody>
                    <a:bodyPr/>
                    <a:lstStyle/>
                    <a:p>
                      <a:pPr fontAlgn="t"/>
                      <a:r>
                        <a:rPr lang="es-CO" sz="1100" u="sng">
                          <a:solidFill>
                            <a:srgbClr val="333333"/>
                          </a:solidFill>
                          <a:effectLst/>
                          <a:hlinkClick r:id="rId17"/>
                        </a:rPr>
                        <a:t>&lt;tbody&gt;</a:t>
                      </a:r>
                      <a:endParaRPr lang="es-CO" sz="1100">
                        <a:effectLst/>
                      </a:endParaRPr>
                    </a:p>
                  </a:txBody>
                  <a:tcPr marL="63246" marR="63246" marT="63246" marB="63246">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c>
                  <a:txBody>
                    <a:bodyPr/>
                    <a:lstStyle/>
                    <a:p>
                      <a:pPr fontAlgn="t"/>
                      <a:r>
                        <a:rPr lang="en-US" sz="1100">
                          <a:effectLst/>
                        </a:rPr>
                        <a:t>Groups the body content in a table</a:t>
                      </a:r>
                    </a:p>
                  </a:txBody>
                  <a:tcPr marL="63246" marR="63246" marT="63246" marB="63246">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r>
              <a:tr h="354179">
                <a:tc>
                  <a:txBody>
                    <a:bodyPr/>
                    <a:lstStyle/>
                    <a:p>
                      <a:pPr fontAlgn="t"/>
                      <a:r>
                        <a:rPr lang="es-CO" sz="1100" u="sng">
                          <a:solidFill>
                            <a:srgbClr val="333333"/>
                          </a:solidFill>
                          <a:effectLst/>
                          <a:hlinkClick r:id="rId18"/>
                        </a:rPr>
                        <a:t>&lt;tfoot&gt;</a:t>
                      </a:r>
                      <a:endParaRPr lang="es-CO" sz="1100">
                        <a:effectLst/>
                      </a:endParaRPr>
                    </a:p>
                  </a:txBody>
                  <a:tcPr marL="63246" marR="63246" marT="63246" marB="63246">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fontAlgn="t"/>
                      <a:r>
                        <a:rPr lang="en-US" sz="1100" dirty="0">
                          <a:effectLst/>
                        </a:rPr>
                        <a:t>Groups the footer content in a table</a:t>
                      </a:r>
                    </a:p>
                  </a:txBody>
                  <a:tcPr marL="63246" marR="63246" marT="63246" marB="63246">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bl>
          </a:graphicData>
        </a:graphic>
      </p:graphicFrame>
      <p:sp>
        <p:nvSpPr>
          <p:cNvPr id="15" name="CuadroTexto 14"/>
          <p:cNvSpPr txBox="1"/>
          <p:nvPr/>
        </p:nvSpPr>
        <p:spPr>
          <a:xfrm>
            <a:off x="117230" y="132028"/>
            <a:ext cx="12074770" cy="461665"/>
          </a:xfrm>
          <a:prstGeom prst="rect">
            <a:avLst/>
          </a:prstGeom>
          <a:noFill/>
        </p:spPr>
        <p:txBody>
          <a:bodyPr wrap="square" rtlCol="0">
            <a:spAutoFit/>
          </a:bodyPr>
          <a:lstStyle/>
          <a:p>
            <a:r>
              <a:rPr lang="en-GB" sz="2400" dirty="0" smtClean="0">
                <a:latin typeface="Gotham Light" pitchFamily="50" charset="0"/>
                <a:cs typeface="Gotham Light" pitchFamily="50" charset="0"/>
              </a:rPr>
              <a:t>Table and list</a:t>
            </a:r>
            <a:endParaRPr lang="en-GB" sz="2400" b="1" dirty="0">
              <a:latin typeface="Gotham Light" pitchFamily="50" charset="0"/>
              <a:cs typeface="Gotham Light" pitchFamily="50" charset="0"/>
            </a:endParaRPr>
          </a:p>
        </p:txBody>
      </p:sp>
    </p:spTree>
    <p:extLst>
      <p:ext uri="{BB962C8B-B14F-4D97-AF65-F5344CB8AC3E}">
        <p14:creationId xmlns:p14="http://schemas.microsoft.com/office/powerpoint/2010/main" val="3237149946"/>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Mutability</a:t>
            </a:r>
            <a:endParaRPr lang="en-US" dirty="0"/>
          </a:p>
        </p:txBody>
      </p:sp>
      <p:pic>
        <p:nvPicPr>
          <p:cNvPr id="4" name="Picture 8" descr="http://i.stack.imgur.com/Mmww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11011" y="5793507"/>
            <a:ext cx="924970" cy="924970"/>
          </a:xfrm>
          <a:prstGeom prst="rect">
            <a:avLst/>
          </a:prstGeom>
          <a:noFill/>
          <a:extLst>
            <a:ext uri="{909E8E84-426E-40DD-AFC4-6F175D3DCCD1}">
              <a14:hiddenFill xmlns:a14="http://schemas.microsoft.com/office/drawing/2010/main">
                <a:solidFill>
                  <a:srgbClr val="FFFFFF"/>
                </a:solidFill>
              </a14:hiddenFill>
            </a:ext>
          </a:extLst>
        </p:spPr>
      </p:pic>
      <p:sp>
        <p:nvSpPr>
          <p:cNvPr id="7" name="Rectángulo 4"/>
          <p:cNvSpPr/>
          <p:nvPr/>
        </p:nvSpPr>
        <p:spPr>
          <a:xfrm>
            <a:off x="4791695" y="2893012"/>
            <a:ext cx="2384960" cy="566057"/>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Object content</a:t>
            </a:r>
            <a:endParaRPr lang="en-GB" dirty="0"/>
          </a:p>
        </p:txBody>
      </p:sp>
      <p:cxnSp>
        <p:nvCxnSpPr>
          <p:cNvPr id="9" name="Straight Arrow Connector 8"/>
          <p:cNvCxnSpPr/>
          <p:nvPr/>
        </p:nvCxnSpPr>
        <p:spPr>
          <a:xfrm flipV="1">
            <a:off x="2895600" y="3657600"/>
            <a:ext cx="1676400" cy="1219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H="1" flipV="1">
            <a:off x="7287491" y="3796145"/>
            <a:ext cx="1136073" cy="10806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Rectángulo 4"/>
          <p:cNvSpPr/>
          <p:nvPr/>
        </p:nvSpPr>
        <p:spPr>
          <a:xfrm>
            <a:off x="4777840" y="1825058"/>
            <a:ext cx="2384960" cy="566057"/>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Object content</a:t>
            </a:r>
            <a:endParaRPr lang="en-GB" dirty="0"/>
          </a:p>
        </p:txBody>
      </p:sp>
      <p:sp>
        <p:nvSpPr>
          <p:cNvPr id="17" name="Equal 16"/>
          <p:cNvSpPr/>
          <p:nvPr/>
        </p:nvSpPr>
        <p:spPr>
          <a:xfrm rot="16200000">
            <a:off x="5831682" y="2514322"/>
            <a:ext cx="304986" cy="319644"/>
          </a:xfrm>
          <a:prstGeom prst="math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Equal 17"/>
          <p:cNvSpPr/>
          <p:nvPr/>
        </p:nvSpPr>
        <p:spPr>
          <a:xfrm>
            <a:off x="4791695" y="5308357"/>
            <a:ext cx="658677" cy="242575"/>
          </a:xfrm>
          <a:prstGeom prst="math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TextBox 18"/>
          <p:cNvSpPr txBox="1"/>
          <p:nvPr/>
        </p:nvSpPr>
        <p:spPr>
          <a:xfrm>
            <a:off x="1981200" y="5181600"/>
            <a:ext cx="1219200" cy="369332"/>
          </a:xfrm>
          <a:prstGeom prst="rect">
            <a:avLst/>
          </a:prstGeom>
          <a:noFill/>
        </p:spPr>
        <p:txBody>
          <a:bodyPr wrap="square" rtlCol="0">
            <a:spAutoFit/>
          </a:bodyPr>
          <a:lstStyle/>
          <a:p>
            <a:r>
              <a:rPr lang="en-US" dirty="0" err="1" smtClean="0"/>
              <a:t>Var</a:t>
            </a:r>
            <a:r>
              <a:rPr lang="en-US" dirty="0" smtClean="0"/>
              <a:t> 1</a:t>
            </a:r>
            <a:endParaRPr lang="en-US" dirty="0"/>
          </a:p>
        </p:txBody>
      </p:sp>
      <p:sp>
        <p:nvSpPr>
          <p:cNvPr id="20" name="TextBox 19"/>
          <p:cNvSpPr txBox="1"/>
          <p:nvPr/>
        </p:nvSpPr>
        <p:spPr>
          <a:xfrm>
            <a:off x="8017904" y="5181600"/>
            <a:ext cx="1219200" cy="369332"/>
          </a:xfrm>
          <a:prstGeom prst="rect">
            <a:avLst/>
          </a:prstGeom>
          <a:noFill/>
        </p:spPr>
        <p:txBody>
          <a:bodyPr wrap="square" rtlCol="0">
            <a:spAutoFit/>
          </a:bodyPr>
          <a:lstStyle/>
          <a:p>
            <a:r>
              <a:rPr lang="en-US" dirty="0" err="1" smtClean="0"/>
              <a:t>Var</a:t>
            </a:r>
            <a:r>
              <a:rPr lang="en-US" dirty="0" smtClean="0"/>
              <a:t> 2</a:t>
            </a:r>
            <a:endParaRPr lang="en-US" dirty="0"/>
          </a:p>
        </p:txBody>
      </p:sp>
      <p:sp>
        <p:nvSpPr>
          <p:cNvPr id="21" name="TextBox 20"/>
          <p:cNvSpPr txBox="1"/>
          <p:nvPr/>
        </p:nvSpPr>
        <p:spPr>
          <a:xfrm>
            <a:off x="5735242" y="658574"/>
            <a:ext cx="1219200" cy="369332"/>
          </a:xfrm>
          <a:prstGeom prst="rect">
            <a:avLst/>
          </a:prstGeom>
          <a:noFill/>
        </p:spPr>
        <p:txBody>
          <a:bodyPr wrap="square" rtlCol="0">
            <a:spAutoFit/>
          </a:bodyPr>
          <a:lstStyle/>
          <a:p>
            <a:r>
              <a:rPr lang="en-US" dirty="0" err="1" smtClean="0"/>
              <a:t>Var</a:t>
            </a:r>
            <a:r>
              <a:rPr lang="en-US" dirty="0" smtClean="0"/>
              <a:t> 3</a:t>
            </a:r>
            <a:endParaRPr lang="en-US" dirty="0"/>
          </a:p>
        </p:txBody>
      </p:sp>
      <p:sp>
        <p:nvSpPr>
          <p:cNvPr id="22" name="Equal 21"/>
          <p:cNvSpPr/>
          <p:nvPr/>
        </p:nvSpPr>
        <p:spPr>
          <a:xfrm>
            <a:off x="5567102" y="5308357"/>
            <a:ext cx="658677" cy="242575"/>
          </a:xfrm>
          <a:prstGeom prst="math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 name="TextBox 22"/>
          <p:cNvSpPr txBox="1"/>
          <p:nvPr/>
        </p:nvSpPr>
        <p:spPr>
          <a:xfrm>
            <a:off x="5217628" y="5793507"/>
            <a:ext cx="878372" cy="369332"/>
          </a:xfrm>
          <a:prstGeom prst="rect">
            <a:avLst/>
          </a:prstGeom>
          <a:noFill/>
        </p:spPr>
        <p:txBody>
          <a:bodyPr wrap="square" rtlCol="0">
            <a:spAutoFit/>
          </a:bodyPr>
          <a:lstStyle/>
          <a:p>
            <a:r>
              <a:rPr lang="en-US" smtClean="0"/>
              <a:t>True</a:t>
            </a:r>
            <a:endParaRPr lang="en-US"/>
          </a:p>
        </p:txBody>
      </p:sp>
      <p:grpSp>
        <p:nvGrpSpPr>
          <p:cNvPr id="27" name="Group 26"/>
          <p:cNvGrpSpPr/>
          <p:nvPr/>
        </p:nvGrpSpPr>
        <p:grpSpPr>
          <a:xfrm rot="19032937">
            <a:off x="2299716" y="2460374"/>
            <a:ext cx="1434084" cy="854482"/>
            <a:chOff x="4944095" y="5460757"/>
            <a:chExt cx="1434084" cy="854482"/>
          </a:xfrm>
        </p:grpSpPr>
        <p:sp>
          <p:nvSpPr>
            <p:cNvPr id="24" name="Equal 23"/>
            <p:cNvSpPr/>
            <p:nvPr/>
          </p:nvSpPr>
          <p:spPr>
            <a:xfrm>
              <a:off x="4944095" y="5460757"/>
              <a:ext cx="658677" cy="242575"/>
            </a:xfrm>
            <a:prstGeom prst="math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Equal 24"/>
            <p:cNvSpPr/>
            <p:nvPr/>
          </p:nvSpPr>
          <p:spPr>
            <a:xfrm>
              <a:off x="5719502" y="5460757"/>
              <a:ext cx="658677" cy="242575"/>
            </a:xfrm>
            <a:prstGeom prst="math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6" name="TextBox 25"/>
            <p:cNvSpPr txBox="1"/>
            <p:nvPr/>
          </p:nvSpPr>
          <p:spPr>
            <a:xfrm>
              <a:off x="5370028" y="5945907"/>
              <a:ext cx="878372" cy="369332"/>
            </a:xfrm>
            <a:prstGeom prst="rect">
              <a:avLst/>
            </a:prstGeom>
            <a:noFill/>
          </p:spPr>
          <p:txBody>
            <a:bodyPr wrap="square" rtlCol="0">
              <a:spAutoFit/>
            </a:bodyPr>
            <a:lstStyle/>
            <a:p>
              <a:r>
                <a:rPr lang="en-US" dirty="0" smtClean="0"/>
                <a:t>false</a:t>
              </a:r>
              <a:endParaRPr lang="en-US" dirty="0"/>
            </a:p>
          </p:txBody>
        </p:sp>
      </p:grpSp>
    </p:spTree>
    <p:extLst>
      <p:ext uri="{BB962C8B-B14F-4D97-AF65-F5344CB8AC3E}">
        <p14:creationId xmlns:p14="http://schemas.microsoft.com/office/powerpoint/2010/main" val="2120757938"/>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Looping objects</a:t>
            </a:r>
            <a:endParaRPr lang="en-US" dirty="0"/>
          </a:p>
        </p:txBody>
      </p:sp>
      <p:pic>
        <p:nvPicPr>
          <p:cNvPr id="4" name="Picture 3"/>
          <p:cNvPicPr>
            <a:picLocks noChangeAspect="1"/>
          </p:cNvPicPr>
          <p:nvPr/>
        </p:nvPicPr>
        <p:blipFill>
          <a:blip r:embed="rId2"/>
          <a:stretch>
            <a:fillRect/>
          </a:stretch>
        </p:blipFill>
        <p:spPr>
          <a:xfrm>
            <a:off x="1745672" y="2400654"/>
            <a:ext cx="9047018" cy="2081318"/>
          </a:xfrm>
          <a:prstGeom prst="rect">
            <a:avLst/>
          </a:prstGeom>
        </p:spPr>
      </p:pic>
      <p:cxnSp>
        <p:nvCxnSpPr>
          <p:cNvPr id="6" name="Straight Arrow Connector 5"/>
          <p:cNvCxnSpPr/>
          <p:nvPr/>
        </p:nvCxnSpPr>
        <p:spPr>
          <a:xfrm flipH="1">
            <a:off x="4641273" y="1898073"/>
            <a:ext cx="249382" cy="5025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5029200" y="1274618"/>
            <a:ext cx="2022764" cy="646331"/>
          </a:xfrm>
          <a:prstGeom prst="rect">
            <a:avLst/>
          </a:prstGeom>
          <a:noFill/>
        </p:spPr>
        <p:txBody>
          <a:bodyPr wrap="square" rtlCol="0">
            <a:spAutoFit/>
          </a:bodyPr>
          <a:lstStyle/>
          <a:p>
            <a:r>
              <a:rPr lang="en-US" dirty="0" smtClean="0"/>
              <a:t>The is what </a:t>
            </a:r>
            <a:r>
              <a:rPr lang="en-US" smtClean="0"/>
              <a:t>makes it work</a:t>
            </a:r>
            <a:endParaRPr lang="en-US"/>
          </a:p>
        </p:txBody>
      </p:sp>
      <p:cxnSp>
        <p:nvCxnSpPr>
          <p:cNvPr id="8" name="Straight Arrow Connector 7"/>
          <p:cNvCxnSpPr/>
          <p:nvPr/>
        </p:nvCxnSpPr>
        <p:spPr>
          <a:xfrm flipH="1">
            <a:off x="5264728" y="2149363"/>
            <a:ext cx="387927" cy="3334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6096000" y="1920949"/>
            <a:ext cx="1385455" cy="369332"/>
          </a:xfrm>
          <a:prstGeom prst="rect">
            <a:avLst/>
          </a:prstGeom>
          <a:noFill/>
        </p:spPr>
        <p:txBody>
          <a:bodyPr wrap="square" rtlCol="0">
            <a:spAutoFit/>
          </a:bodyPr>
          <a:lstStyle/>
          <a:p>
            <a:r>
              <a:rPr lang="en-US" smtClean="0"/>
              <a:t>Object name</a:t>
            </a:r>
            <a:endParaRPr lang="en-US"/>
          </a:p>
        </p:txBody>
      </p:sp>
      <p:cxnSp>
        <p:nvCxnSpPr>
          <p:cNvPr id="12" name="Straight Arrow Connector 11"/>
          <p:cNvCxnSpPr/>
          <p:nvPr/>
        </p:nvCxnSpPr>
        <p:spPr>
          <a:xfrm>
            <a:off x="3352800" y="2090343"/>
            <a:ext cx="221673" cy="3924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985404" y="1517321"/>
            <a:ext cx="2935431" cy="584775"/>
          </a:xfrm>
          <a:prstGeom prst="rect">
            <a:avLst/>
          </a:prstGeom>
          <a:noFill/>
        </p:spPr>
        <p:txBody>
          <a:bodyPr wrap="square" rtlCol="0">
            <a:spAutoFit/>
          </a:bodyPr>
          <a:lstStyle/>
          <a:p>
            <a:r>
              <a:rPr lang="en-US" sz="1600" dirty="0" smtClean="0"/>
              <a:t>A local variable used during the for </a:t>
            </a:r>
            <a:r>
              <a:rPr lang="en-US" sz="1600" smtClean="0"/>
              <a:t>to iterate </a:t>
            </a:r>
            <a:r>
              <a:rPr lang="en-US" sz="1600" dirty="0" smtClean="0"/>
              <a:t>all the properties</a:t>
            </a:r>
            <a:endParaRPr lang="en-US" sz="1600" dirty="0"/>
          </a:p>
        </p:txBody>
      </p:sp>
      <p:pic>
        <p:nvPicPr>
          <p:cNvPr id="14" name="Picture 8" descr="http://i.stack.imgur.com/Mmww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111011" y="5793507"/>
            <a:ext cx="924970" cy="9249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2323077"/>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Exersices</a:t>
            </a:r>
            <a:r>
              <a:rPr lang="en-US" dirty="0" smtClean="0"/>
              <a:t>(3)</a:t>
            </a:r>
            <a:endParaRPr lang="en-US" dirty="0"/>
          </a:p>
        </p:txBody>
      </p:sp>
      <p:sp>
        <p:nvSpPr>
          <p:cNvPr id="3" name="Content Placeholder 2"/>
          <p:cNvSpPr>
            <a:spLocks noGrp="1"/>
          </p:cNvSpPr>
          <p:nvPr>
            <p:ph idx="1"/>
          </p:nvPr>
        </p:nvSpPr>
        <p:spPr/>
        <p:txBody>
          <a:bodyPr>
            <a:normAutofit lnSpcReduction="10000"/>
          </a:bodyPr>
          <a:lstStyle/>
          <a:p>
            <a:r>
              <a:rPr lang="en-US" dirty="0" smtClean="0"/>
              <a:t>1 create a function with 2 arguments  to give any new property with any new value to an object.</a:t>
            </a:r>
          </a:p>
          <a:p>
            <a:endParaRPr lang="en-US" dirty="0"/>
          </a:p>
          <a:p>
            <a:r>
              <a:rPr lang="en-US" dirty="0" smtClean="0"/>
              <a:t>create 50 objects (persons) with 4 characteristics (name, </a:t>
            </a:r>
            <a:r>
              <a:rPr lang="en-US" dirty="0" err="1" smtClean="0"/>
              <a:t>family_name</a:t>
            </a:r>
            <a:r>
              <a:rPr lang="en-US" dirty="0" smtClean="0"/>
              <a:t>, date)  but all the information inside them different and a array with 10 entrees about the favorite numbers of the person.</a:t>
            </a:r>
          </a:p>
          <a:p>
            <a:pPr lvl="1"/>
            <a:r>
              <a:rPr lang="en-US" dirty="0" smtClean="0"/>
              <a:t>The put all the objects in an array then in an array </a:t>
            </a:r>
          </a:p>
          <a:p>
            <a:pPr lvl="1"/>
            <a:r>
              <a:rPr lang="en-US" dirty="0" smtClean="0"/>
              <a:t>Then create a function that you can give a number and it will tell you the names of all the people that like that number</a:t>
            </a:r>
          </a:p>
          <a:p>
            <a:pPr marL="457200" lvl="1" indent="0">
              <a:buNone/>
            </a:pPr>
            <a:endParaRPr lang="en-US" dirty="0" smtClean="0"/>
          </a:p>
          <a:p>
            <a:pPr marL="457200" lvl="1" indent="0">
              <a:buNone/>
            </a:pPr>
            <a:r>
              <a:rPr lang="en-US" dirty="0" smtClean="0"/>
              <a:t>Reverse the order of an array of 100 elements</a:t>
            </a:r>
          </a:p>
          <a:p>
            <a:pPr lvl="2"/>
            <a:endParaRPr lang="en-US" dirty="0" smtClean="0"/>
          </a:p>
        </p:txBody>
      </p:sp>
      <p:pic>
        <p:nvPicPr>
          <p:cNvPr id="4" name="Picture 8" descr="http://i.stack.imgur.com/Mmww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11011" y="5793507"/>
            <a:ext cx="924970" cy="9249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1098887"/>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arguments object</a:t>
            </a:r>
            <a:endParaRPr lang="en-US" dirty="0"/>
          </a:p>
        </p:txBody>
      </p:sp>
      <p:sp>
        <p:nvSpPr>
          <p:cNvPr id="4" name="TextBox 3"/>
          <p:cNvSpPr txBox="1"/>
          <p:nvPr/>
        </p:nvSpPr>
        <p:spPr>
          <a:xfrm>
            <a:off x="838200" y="1690688"/>
            <a:ext cx="7807036" cy="646331"/>
          </a:xfrm>
          <a:prstGeom prst="rect">
            <a:avLst/>
          </a:prstGeom>
          <a:noFill/>
        </p:spPr>
        <p:txBody>
          <a:bodyPr wrap="square" rtlCol="0">
            <a:spAutoFit/>
          </a:bodyPr>
          <a:lstStyle/>
          <a:p>
            <a:r>
              <a:rPr lang="en-US" dirty="0" smtClean="0"/>
              <a:t>It</a:t>
            </a:r>
            <a:r>
              <a:rPr lang="fr-FR" dirty="0" smtClean="0"/>
              <a:t>’</a:t>
            </a:r>
            <a:r>
              <a:rPr lang="en-US" dirty="0" smtClean="0"/>
              <a:t>s a temporary object that its created when a faction runs to contain all the arguments needed in that function. </a:t>
            </a:r>
            <a:endParaRPr lang="en-US" dirty="0"/>
          </a:p>
        </p:txBody>
      </p:sp>
      <p:pic>
        <p:nvPicPr>
          <p:cNvPr id="5" name="Picture 4"/>
          <p:cNvPicPr>
            <a:picLocks noChangeAspect="1"/>
          </p:cNvPicPr>
          <p:nvPr/>
        </p:nvPicPr>
        <p:blipFill>
          <a:blip r:embed="rId2"/>
          <a:stretch>
            <a:fillRect/>
          </a:stretch>
        </p:blipFill>
        <p:spPr>
          <a:xfrm>
            <a:off x="2042392" y="3287422"/>
            <a:ext cx="4580082" cy="375160"/>
          </a:xfrm>
          <a:prstGeom prst="rect">
            <a:avLst/>
          </a:prstGeom>
        </p:spPr>
      </p:pic>
      <p:pic>
        <p:nvPicPr>
          <p:cNvPr id="6" name="Picture 5"/>
          <p:cNvPicPr>
            <a:picLocks noChangeAspect="1"/>
          </p:cNvPicPr>
          <p:nvPr/>
        </p:nvPicPr>
        <p:blipFill>
          <a:blip r:embed="rId3"/>
          <a:stretch>
            <a:fillRect/>
          </a:stretch>
        </p:blipFill>
        <p:spPr>
          <a:xfrm>
            <a:off x="1911926" y="3836590"/>
            <a:ext cx="10062941" cy="1455846"/>
          </a:xfrm>
          <a:prstGeom prst="rect">
            <a:avLst/>
          </a:prstGeom>
        </p:spPr>
      </p:pic>
      <p:pic>
        <p:nvPicPr>
          <p:cNvPr id="7" name="Picture 8" descr="http://i.stack.imgur.com/Mmww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111011" y="5793507"/>
            <a:ext cx="924970" cy="9249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8119707"/>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Math object</a:t>
            </a:r>
            <a:endParaRPr lang="en-US" dirty="0"/>
          </a:p>
        </p:txBody>
      </p:sp>
      <p:pic>
        <p:nvPicPr>
          <p:cNvPr id="4" name="Picture 3"/>
          <p:cNvPicPr>
            <a:picLocks noChangeAspect="1"/>
          </p:cNvPicPr>
          <p:nvPr/>
        </p:nvPicPr>
        <p:blipFill>
          <a:blip r:embed="rId2"/>
          <a:stretch>
            <a:fillRect/>
          </a:stretch>
        </p:blipFill>
        <p:spPr>
          <a:xfrm>
            <a:off x="2858557" y="1337849"/>
            <a:ext cx="7241407" cy="5520151"/>
          </a:xfrm>
          <a:prstGeom prst="rect">
            <a:avLst/>
          </a:prstGeom>
        </p:spPr>
      </p:pic>
      <p:sp>
        <p:nvSpPr>
          <p:cNvPr id="10" name="Rectangle 9"/>
          <p:cNvSpPr/>
          <p:nvPr/>
        </p:nvSpPr>
        <p:spPr>
          <a:xfrm>
            <a:off x="2895600" y="5403273"/>
            <a:ext cx="7190509" cy="277091"/>
          </a:xfrm>
          <a:prstGeom prst="rect">
            <a:avLst/>
          </a:prstGeom>
          <a:solidFill>
            <a:schemeClr val="accent6">
              <a:alpha val="39000"/>
            </a:schemeClr>
          </a:solidFill>
          <a:ln>
            <a:noFill/>
          </a:ln>
          <a:effectLst>
            <a:outerShdw blurRad="50800" dist="50800" dir="5400000" sx="1000" sy="1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2909455" y="3959378"/>
            <a:ext cx="7190509" cy="277091"/>
          </a:xfrm>
          <a:prstGeom prst="rect">
            <a:avLst/>
          </a:prstGeom>
          <a:solidFill>
            <a:schemeClr val="accent6">
              <a:alpha val="39000"/>
            </a:schemeClr>
          </a:solidFill>
          <a:ln>
            <a:noFill/>
          </a:ln>
          <a:effectLst>
            <a:outerShdw blurRad="50800" dist="50800" dir="5400000" sx="1000" sy="1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8" descr="http://i.stack.imgur.com/Mmww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111011" y="5793507"/>
            <a:ext cx="924970" cy="9249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819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global object</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35100" y="2168236"/>
            <a:ext cx="9321800" cy="3035300"/>
          </a:xfrm>
          <a:prstGeom prst="rect">
            <a:avLst/>
          </a:prstGeom>
        </p:spPr>
      </p:pic>
      <p:pic>
        <p:nvPicPr>
          <p:cNvPr id="5" name="Picture 8" descr="http://i.stack.imgur.com/Mmww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111011" y="5793507"/>
            <a:ext cx="924970" cy="9249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9388718"/>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form array to list</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7000" y="1842655"/>
            <a:ext cx="6858000" cy="1981200"/>
          </a:xfrm>
          <a:prstGeom prst="rect">
            <a:avLst/>
          </a:prstGeom>
        </p:spPr>
      </p:pic>
      <p:pic>
        <p:nvPicPr>
          <p:cNvPr id="4" name="Picture 8" descr="http://i.stack.imgur.com/Mmww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111011" y="5793507"/>
            <a:ext cx="924970" cy="9249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5569236"/>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6400" y="1935018"/>
            <a:ext cx="8839200" cy="3708400"/>
          </a:xfrm>
          <a:prstGeom prst="rect">
            <a:avLst/>
          </a:prstGeom>
        </p:spPr>
      </p:pic>
      <p:pic>
        <p:nvPicPr>
          <p:cNvPr id="3" name="Picture 8" descr="http://i.stack.imgur.com/Mmww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111011" y="5793507"/>
            <a:ext cx="924970" cy="9249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0641527"/>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JSON</a:t>
            </a:r>
            <a:endParaRPr lang="en-US" dirty="0"/>
          </a:p>
        </p:txBody>
      </p:sp>
      <p:sp>
        <p:nvSpPr>
          <p:cNvPr id="3" name="Content Placeholder 2"/>
          <p:cNvSpPr>
            <a:spLocks noGrp="1"/>
          </p:cNvSpPr>
          <p:nvPr>
            <p:ph idx="1"/>
          </p:nvPr>
        </p:nvSpPr>
        <p:spPr>
          <a:xfrm>
            <a:off x="2497667" y="724959"/>
            <a:ext cx="7442200" cy="646641"/>
          </a:xfrm>
        </p:spPr>
        <p:txBody>
          <a:bodyPr/>
          <a:lstStyle/>
          <a:p>
            <a:r>
              <a:rPr lang="en-US" dirty="0" smtClean="0"/>
              <a:t>Special type of notation used to store data</a:t>
            </a:r>
            <a:endParaRPr lang="en-US" dirty="0"/>
          </a:p>
        </p:txBody>
      </p:sp>
      <p:sp>
        <p:nvSpPr>
          <p:cNvPr id="4" name="TextBox 3"/>
          <p:cNvSpPr txBox="1"/>
          <p:nvPr/>
        </p:nvSpPr>
        <p:spPr>
          <a:xfrm>
            <a:off x="287867" y="1784647"/>
            <a:ext cx="5808133" cy="923330"/>
          </a:xfrm>
          <a:prstGeom prst="rect">
            <a:avLst/>
          </a:prstGeom>
          <a:noFill/>
        </p:spPr>
        <p:txBody>
          <a:bodyPr wrap="square" rtlCol="0">
            <a:spAutoFit/>
          </a:bodyPr>
          <a:lstStyle/>
          <a:p>
            <a:r>
              <a:rPr lang="en-US" dirty="0" err="1" smtClean="0"/>
              <a:t>JSON.stringify</a:t>
            </a:r>
            <a:r>
              <a:rPr lang="en-US" dirty="0" smtClean="0"/>
              <a:t>(the </a:t>
            </a:r>
            <a:r>
              <a:rPr lang="en-US" dirty="0" err="1" smtClean="0"/>
              <a:t>jason</a:t>
            </a:r>
            <a:r>
              <a:rPr lang="en-US" dirty="0" smtClean="0"/>
              <a:t> file)</a:t>
            </a:r>
          </a:p>
          <a:p>
            <a:endParaRPr lang="en-US" dirty="0"/>
          </a:p>
          <a:p>
            <a:r>
              <a:rPr lang="en-US" dirty="0" err="1" smtClean="0"/>
              <a:t>JSON.parse</a:t>
            </a:r>
            <a:r>
              <a:rPr lang="en-US" dirty="0" smtClean="0"/>
              <a:t>(file)</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44384" y="2050522"/>
            <a:ext cx="7886700" cy="4152900"/>
          </a:xfrm>
          <a:prstGeom prst="rect">
            <a:avLst/>
          </a:prstGeom>
        </p:spPr>
      </p:pic>
      <p:pic>
        <p:nvPicPr>
          <p:cNvPr id="7" name="Picture 8" descr="http://i.stack.imgur.com/Mmww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111011" y="5793507"/>
            <a:ext cx="924970" cy="9249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6466243"/>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Array.map</a:t>
            </a:r>
            <a:endParaRPr lang="en-US" dirty="0"/>
          </a:p>
        </p:txBody>
      </p:sp>
      <p:sp>
        <p:nvSpPr>
          <p:cNvPr id="4" name="Rectangle 3"/>
          <p:cNvSpPr/>
          <p:nvPr/>
        </p:nvSpPr>
        <p:spPr>
          <a:xfrm>
            <a:off x="6830276" y="180459"/>
            <a:ext cx="4949175" cy="369332"/>
          </a:xfrm>
          <a:prstGeom prst="rect">
            <a:avLst/>
          </a:prstGeom>
        </p:spPr>
        <p:txBody>
          <a:bodyPr wrap="none">
            <a:spAutoFit/>
          </a:bodyPr>
          <a:lstStyle/>
          <a:p>
            <a:r>
              <a:rPr lang="en-US" dirty="0"/>
              <a:t>https://</a:t>
            </a:r>
            <a:r>
              <a:rPr lang="en-US" dirty="0" err="1"/>
              <a:t>www.youtube.com</a:t>
            </a:r>
            <a:r>
              <a:rPr lang="en-US" dirty="0"/>
              <a:t>/</a:t>
            </a:r>
            <a:r>
              <a:rPr lang="en-US" dirty="0" err="1"/>
              <a:t>watch?v</a:t>
            </a:r>
            <a:r>
              <a:rPr lang="en-US" dirty="0"/>
              <a:t>=t4MOEfpsC60</a:t>
            </a:r>
          </a:p>
        </p:txBody>
      </p:sp>
      <p:sp>
        <p:nvSpPr>
          <p:cNvPr id="5" name="Rectangle 4"/>
          <p:cNvSpPr/>
          <p:nvPr/>
        </p:nvSpPr>
        <p:spPr>
          <a:xfrm>
            <a:off x="2340427" y="1875354"/>
            <a:ext cx="8490858" cy="3139321"/>
          </a:xfrm>
          <a:prstGeom prst="rect">
            <a:avLst/>
          </a:prstGeom>
        </p:spPr>
        <p:txBody>
          <a:bodyPr wrap="square">
            <a:spAutoFit/>
          </a:bodyPr>
          <a:lstStyle/>
          <a:p>
            <a:r>
              <a:rPr lang="en-US" dirty="0" err="1">
                <a:solidFill>
                  <a:srgbClr val="0077AA"/>
                </a:solidFill>
              </a:rPr>
              <a:t>var</a:t>
            </a:r>
            <a:r>
              <a:rPr lang="en-US" dirty="0"/>
              <a:t> </a:t>
            </a:r>
            <a:r>
              <a:rPr lang="en-US" dirty="0" err="1"/>
              <a:t>kvArray</a:t>
            </a:r>
            <a:r>
              <a:rPr lang="en-US" dirty="0"/>
              <a:t> </a:t>
            </a:r>
            <a:r>
              <a:rPr lang="en-US" dirty="0">
                <a:solidFill>
                  <a:srgbClr val="A67F59"/>
                </a:solidFill>
              </a:rPr>
              <a:t>=</a:t>
            </a:r>
            <a:r>
              <a:rPr lang="en-US" dirty="0"/>
              <a:t> </a:t>
            </a:r>
            <a:r>
              <a:rPr lang="en-US" dirty="0">
                <a:solidFill>
                  <a:srgbClr val="999999"/>
                </a:solidFill>
              </a:rPr>
              <a:t>[{</a:t>
            </a:r>
            <a:r>
              <a:rPr lang="en-US" dirty="0"/>
              <a:t>key</a:t>
            </a:r>
            <a:r>
              <a:rPr lang="en-US" dirty="0">
                <a:solidFill>
                  <a:srgbClr val="999999"/>
                </a:solidFill>
              </a:rPr>
              <a:t>:</a:t>
            </a:r>
            <a:r>
              <a:rPr lang="en-US" dirty="0">
                <a:solidFill>
                  <a:srgbClr val="990055"/>
                </a:solidFill>
              </a:rPr>
              <a:t>1</a:t>
            </a:r>
            <a:r>
              <a:rPr lang="en-US" dirty="0">
                <a:solidFill>
                  <a:srgbClr val="999999"/>
                </a:solidFill>
              </a:rPr>
              <a:t>,</a:t>
            </a:r>
            <a:r>
              <a:rPr lang="en-US" dirty="0"/>
              <a:t> value</a:t>
            </a:r>
            <a:r>
              <a:rPr lang="en-US" dirty="0">
                <a:solidFill>
                  <a:srgbClr val="999999"/>
                </a:solidFill>
              </a:rPr>
              <a:t>:</a:t>
            </a:r>
            <a:r>
              <a:rPr lang="en-US" dirty="0">
                <a:solidFill>
                  <a:srgbClr val="990055"/>
                </a:solidFill>
              </a:rPr>
              <a:t>10</a:t>
            </a:r>
            <a:r>
              <a:rPr lang="en-US" dirty="0">
                <a:solidFill>
                  <a:srgbClr val="999999"/>
                </a:solidFill>
              </a:rPr>
              <a:t>},</a:t>
            </a:r>
            <a:r>
              <a:rPr lang="en-US" dirty="0"/>
              <a:t> </a:t>
            </a:r>
            <a:r>
              <a:rPr lang="en-US" dirty="0">
                <a:solidFill>
                  <a:srgbClr val="999999"/>
                </a:solidFill>
              </a:rPr>
              <a:t>{</a:t>
            </a:r>
            <a:r>
              <a:rPr lang="en-US" dirty="0"/>
              <a:t>key</a:t>
            </a:r>
            <a:r>
              <a:rPr lang="en-US" dirty="0">
                <a:solidFill>
                  <a:srgbClr val="999999"/>
                </a:solidFill>
              </a:rPr>
              <a:t>:</a:t>
            </a:r>
            <a:r>
              <a:rPr lang="en-US" dirty="0">
                <a:solidFill>
                  <a:srgbClr val="990055"/>
                </a:solidFill>
              </a:rPr>
              <a:t>2</a:t>
            </a:r>
            <a:r>
              <a:rPr lang="en-US" dirty="0">
                <a:solidFill>
                  <a:srgbClr val="999999"/>
                </a:solidFill>
              </a:rPr>
              <a:t>,</a:t>
            </a:r>
            <a:r>
              <a:rPr lang="en-US" dirty="0"/>
              <a:t> value</a:t>
            </a:r>
            <a:r>
              <a:rPr lang="en-US" dirty="0">
                <a:solidFill>
                  <a:srgbClr val="999999"/>
                </a:solidFill>
              </a:rPr>
              <a:t>:</a:t>
            </a:r>
            <a:r>
              <a:rPr lang="en-US" dirty="0">
                <a:solidFill>
                  <a:srgbClr val="990055"/>
                </a:solidFill>
              </a:rPr>
              <a:t>20</a:t>
            </a:r>
            <a:r>
              <a:rPr lang="en-US" dirty="0">
                <a:solidFill>
                  <a:srgbClr val="999999"/>
                </a:solidFill>
              </a:rPr>
              <a:t>},</a:t>
            </a:r>
            <a:r>
              <a:rPr lang="en-US" dirty="0"/>
              <a:t> </a:t>
            </a:r>
            <a:r>
              <a:rPr lang="en-US" dirty="0">
                <a:solidFill>
                  <a:srgbClr val="999999"/>
                </a:solidFill>
              </a:rPr>
              <a:t>{</a:t>
            </a:r>
            <a:r>
              <a:rPr lang="en-US" dirty="0"/>
              <a:t>key</a:t>
            </a:r>
            <a:r>
              <a:rPr lang="en-US" dirty="0">
                <a:solidFill>
                  <a:srgbClr val="999999"/>
                </a:solidFill>
              </a:rPr>
              <a:t>:</a:t>
            </a:r>
            <a:r>
              <a:rPr lang="en-US" dirty="0">
                <a:solidFill>
                  <a:srgbClr val="990055"/>
                </a:solidFill>
              </a:rPr>
              <a:t>3</a:t>
            </a:r>
            <a:r>
              <a:rPr lang="en-US" dirty="0">
                <a:solidFill>
                  <a:srgbClr val="999999"/>
                </a:solidFill>
              </a:rPr>
              <a:t>,</a:t>
            </a:r>
            <a:r>
              <a:rPr lang="en-US" dirty="0"/>
              <a:t> value</a:t>
            </a:r>
            <a:r>
              <a:rPr lang="en-US" dirty="0">
                <a:solidFill>
                  <a:srgbClr val="999999"/>
                </a:solidFill>
              </a:rPr>
              <a:t>:</a:t>
            </a:r>
            <a:r>
              <a:rPr lang="en-US" dirty="0"/>
              <a:t> </a:t>
            </a:r>
            <a:r>
              <a:rPr lang="en-US" dirty="0">
                <a:solidFill>
                  <a:srgbClr val="990055"/>
                </a:solidFill>
              </a:rPr>
              <a:t>30</a:t>
            </a:r>
            <a:r>
              <a:rPr lang="en-US" dirty="0">
                <a:solidFill>
                  <a:srgbClr val="999999"/>
                </a:solidFill>
              </a:rPr>
              <a:t>}];</a:t>
            </a:r>
            <a:r>
              <a:rPr lang="en-US" dirty="0"/>
              <a:t> </a:t>
            </a:r>
            <a:endParaRPr lang="en-US" dirty="0" smtClean="0"/>
          </a:p>
          <a:p>
            <a:r>
              <a:rPr lang="en-US" dirty="0" smtClean="0">
                <a:solidFill>
                  <a:srgbClr val="0077AA"/>
                </a:solidFill>
              </a:rPr>
              <a:t>	</a:t>
            </a:r>
          </a:p>
          <a:p>
            <a:r>
              <a:rPr lang="en-US" dirty="0">
                <a:solidFill>
                  <a:srgbClr val="0077AA"/>
                </a:solidFill>
              </a:rPr>
              <a:t>	</a:t>
            </a:r>
            <a:r>
              <a:rPr lang="en-US" dirty="0" err="1" smtClean="0">
                <a:solidFill>
                  <a:srgbClr val="0077AA"/>
                </a:solidFill>
              </a:rPr>
              <a:t>var</a:t>
            </a:r>
            <a:r>
              <a:rPr lang="en-US" dirty="0" smtClean="0"/>
              <a:t> </a:t>
            </a:r>
            <a:r>
              <a:rPr lang="en-US" dirty="0" err="1"/>
              <a:t>reformattedArray</a:t>
            </a:r>
            <a:r>
              <a:rPr lang="en-US" dirty="0"/>
              <a:t> </a:t>
            </a:r>
            <a:r>
              <a:rPr lang="en-US" dirty="0">
                <a:solidFill>
                  <a:srgbClr val="A67F59"/>
                </a:solidFill>
              </a:rPr>
              <a:t>=</a:t>
            </a:r>
            <a:r>
              <a:rPr lang="en-US" dirty="0"/>
              <a:t> </a:t>
            </a:r>
            <a:r>
              <a:rPr lang="en-US" dirty="0" err="1" smtClean="0"/>
              <a:t>kvArray</a:t>
            </a:r>
            <a:r>
              <a:rPr lang="en-US" dirty="0" err="1" smtClean="0">
                <a:solidFill>
                  <a:srgbClr val="999999"/>
                </a:solidFill>
              </a:rPr>
              <a:t>.</a:t>
            </a:r>
            <a:r>
              <a:rPr lang="en-US" dirty="0" err="1" smtClean="0">
                <a:solidFill>
                  <a:srgbClr val="DD4A68"/>
                </a:solidFill>
              </a:rPr>
              <a:t>map</a:t>
            </a:r>
            <a:r>
              <a:rPr lang="en-US" dirty="0" smtClean="0">
                <a:solidFill>
                  <a:srgbClr val="999999"/>
                </a:solidFill>
              </a:rPr>
              <a:t>(</a:t>
            </a:r>
            <a:r>
              <a:rPr lang="en-US" dirty="0" smtClean="0">
                <a:solidFill>
                  <a:srgbClr val="0077AA"/>
                </a:solidFill>
              </a:rPr>
              <a:t>function</a:t>
            </a:r>
            <a:r>
              <a:rPr lang="en-US" dirty="0" smtClean="0">
                <a:solidFill>
                  <a:srgbClr val="999999"/>
                </a:solidFill>
              </a:rPr>
              <a:t>(</a:t>
            </a:r>
            <a:r>
              <a:rPr lang="en-US" dirty="0" err="1" smtClean="0"/>
              <a:t>obj</a:t>
            </a:r>
            <a:r>
              <a:rPr lang="en-US" dirty="0" smtClean="0">
                <a:solidFill>
                  <a:srgbClr val="999999"/>
                </a:solidFill>
              </a:rPr>
              <a:t>){</a:t>
            </a:r>
            <a:r>
              <a:rPr lang="en-US" dirty="0" smtClean="0"/>
              <a:t> </a:t>
            </a:r>
          </a:p>
          <a:p>
            <a:endParaRPr lang="en-US" dirty="0">
              <a:solidFill>
                <a:srgbClr val="0077AA"/>
              </a:solidFill>
            </a:endParaRPr>
          </a:p>
          <a:p>
            <a:r>
              <a:rPr lang="en-US" dirty="0" smtClean="0">
                <a:solidFill>
                  <a:srgbClr val="0077AA"/>
                </a:solidFill>
              </a:rPr>
              <a:t>		</a:t>
            </a:r>
            <a:r>
              <a:rPr lang="en-US" dirty="0" err="1" smtClean="0">
                <a:solidFill>
                  <a:srgbClr val="0077AA"/>
                </a:solidFill>
              </a:rPr>
              <a:t>var</a:t>
            </a:r>
            <a:r>
              <a:rPr lang="en-US" dirty="0" smtClean="0"/>
              <a:t> </a:t>
            </a:r>
            <a:r>
              <a:rPr lang="en-US" dirty="0" err="1" smtClean="0"/>
              <a:t>rObj</a:t>
            </a:r>
            <a:r>
              <a:rPr lang="en-US" dirty="0" smtClean="0"/>
              <a:t> </a:t>
            </a:r>
            <a:r>
              <a:rPr lang="en-US" dirty="0">
                <a:solidFill>
                  <a:srgbClr val="A67F59"/>
                </a:solidFill>
              </a:rPr>
              <a:t>=</a:t>
            </a:r>
            <a:r>
              <a:rPr lang="en-US" dirty="0"/>
              <a:t> </a:t>
            </a:r>
            <a:r>
              <a:rPr lang="en-US" dirty="0">
                <a:solidFill>
                  <a:srgbClr val="999999"/>
                </a:solidFill>
              </a:rPr>
              <a:t>{};</a:t>
            </a:r>
            <a:r>
              <a:rPr lang="en-US" dirty="0"/>
              <a:t> </a:t>
            </a:r>
            <a:r>
              <a:rPr lang="en-US" dirty="0" err="1"/>
              <a:t>rObj</a:t>
            </a:r>
            <a:r>
              <a:rPr lang="en-US" dirty="0">
                <a:solidFill>
                  <a:srgbClr val="999999"/>
                </a:solidFill>
              </a:rPr>
              <a:t>[</a:t>
            </a:r>
            <a:r>
              <a:rPr lang="en-US" dirty="0" err="1"/>
              <a:t>obj</a:t>
            </a:r>
            <a:r>
              <a:rPr lang="en-US" dirty="0" err="1">
                <a:solidFill>
                  <a:srgbClr val="999999"/>
                </a:solidFill>
              </a:rPr>
              <a:t>.</a:t>
            </a:r>
            <a:r>
              <a:rPr lang="en-US" dirty="0" err="1"/>
              <a:t>key</a:t>
            </a:r>
            <a:r>
              <a:rPr lang="en-US" dirty="0">
                <a:solidFill>
                  <a:srgbClr val="999999"/>
                </a:solidFill>
              </a:rPr>
              <a:t>]</a:t>
            </a:r>
            <a:r>
              <a:rPr lang="en-US" dirty="0"/>
              <a:t> </a:t>
            </a:r>
            <a:r>
              <a:rPr lang="en-US" dirty="0">
                <a:solidFill>
                  <a:srgbClr val="A67F59"/>
                </a:solidFill>
              </a:rPr>
              <a:t>=</a:t>
            </a:r>
            <a:r>
              <a:rPr lang="en-US" dirty="0"/>
              <a:t> </a:t>
            </a:r>
            <a:r>
              <a:rPr lang="en-US" dirty="0" err="1"/>
              <a:t>obj</a:t>
            </a:r>
            <a:r>
              <a:rPr lang="en-US" dirty="0" err="1">
                <a:solidFill>
                  <a:srgbClr val="999999"/>
                </a:solidFill>
              </a:rPr>
              <a:t>.</a:t>
            </a:r>
            <a:r>
              <a:rPr lang="en-US" dirty="0" err="1"/>
              <a:t>value</a:t>
            </a:r>
            <a:r>
              <a:rPr lang="en-US" dirty="0">
                <a:solidFill>
                  <a:srgbClr val="999999"/>
                </a:solidFill>
              </a:rPr>
              <a:t>;</a:t>
            </a:r>
            <a:r>
              <a:rPr lang="en-US" dirty="0"/>
              <a:t> </a:t>
            </a:r>
            <a:r>
              <a:rPr lang="en-US" dirty="0">
                <a:solidFill>
                  <a:srgbClr val="0077AA"/>
                </a:solidFill>
              </a:rPr>
              <a:t>return</a:t>
            </a:r>
            <a:r>
              <a:rPr lang="en-US" dirty="0"/>
              <a:t> </a:t>
            </a:r>
            <a:r>
              <a:rPr lang="en-US" dirty="0" err="1"/>
              <a:t>rObj</a:t>
            </a:r>
            <a:r>
              <a:rPr lang="en-US" dirty="0">
                <a:solidFill>
                  <a:srgbClr val="999999"/>
                </a:solidFill>
              </a:rPr>
              <a:t>;</a:t>
            </a:r>
            <a:r>
              <a:rPr lang="en-US" dirty="0"/>
              <a:t> </a:t>
            </a:r>
            <a:endParaRPr lang="en-US" dirty="0" smtClean="0"/>
          </a:p>
          <a:p>
            <a:endParaRPr lang="en-US" dirty="0">
              <a:solidFill>
                <a:srgbClr val="999999"/>
              </a:solidFill>
            </a:endParaRPr>
          </a:p>
          <a:p>
            <a:r>
              <a:rPr lang="en-US" dirty="0" smtClean="0">
                <a:solidFill>
                  <a:srgbClr val="999999"/>
                </a:solidFill>
              </a:rPr>
              <a:t>});</a:t>
            </a:r>
          </a:p>
          <a:p>
            <a:endParaRPr lang="en-US" dirty="0">
              <a:solidFill>
                <a:srgbClr val="999999"/>
              </a:solidFill>
            </a:endParaRPr>
          </a:p>
          <a:p>
            <a:endParaRPr lang="en-US" dirty="0" smtClean="0">
              <a:solidFill>
                <a:srgbClr val="999999"/>
              </a:solidFill>
            </a:endParaRPr>
          </a:p>
          <a:p>
            <a:r>
              <a:rPr lang="en-US" dirty="0" smtClean="0">
                <a:solidFill>
                  <a:srgbClr val="708090"/>
                </a:solidFill>
              </a:rPr>
              <a:t> </a:t>
            </a:r>
            <a:r>
              <a:rPr lang="en-US" dirty="0">
                <a:solidFill>
                  <a:srgbClr val="708090"/>
                </a:solidFill>
              </a:rPr>
              <a:t>// </a:t>
            </a:r>
            <a:r>
              <a:rPr lang="en-US" dirty="0" err="1">
                <a:solidFill>
                  <a:srgbClr val="708090"/>
                </a:solidFill>
              </a:rPr>
              <a:t>reformattedArray</a:t>
            </a:r>
            <a:r>
              <a:rPr lang="en-US" dirty="0">
                <a:solidFill>
                  <a:srgbClr val="708090"/>
                </a:solidFill>
              </a:rPr>
              <a:t> is now [{1:10}, {2:20}, {3:30}], // </a:t>
            </a:r>
            <a:r>
              <a:rPr lang="en-US" dirty="0" err="1">
                <a:solidFill>
                  <a:srgbClr val="708090"/>
                </a:solidFill>
              </a:rPr>
              <a:t>kvArray</a:t>
            </a:r>
            <a:r>
              <a:rPr lang="en-US" dirty="0">
                <a:solidFill>
                  <a:srgbClr val="708090"/>
                </a:solidFill>
              </a:rPr>
              <a:t> is still [{key:1, value:10}, {key:2, value:20}, {key:3, value: 30}]</a:t>
            </a:r>
            <a:endParaRPr lang="en-US" dirty="0"/>
          </a:p>
        </p:txBody>
      </p:sp>
      <p:sp>
        <p:nvSpPr>
          <p:cNvPr id="6" name="TextBox 5"/>
          <p:cNvSpPr txBox="1"/>
          <p:nvPr/>
        </p:nvSpPr>
        <p:spPr>
          <a:xfrm>
            <a:off x="1944914" y="6037943"/>
            <a:ext cx="8592457" cy="369332"/>
          </a:xfrm>
          <a:prstGeom prst="rect">
            <a:avLst/>
          </a:prstGeom>
          <a:noFill/>
        </p:spPr>
        <p:txBody>
          <a:bodyPr wrap="square" rtlCol="0">
            <a:spAutoFit/>
          </a:bodyPr>
          <a:lstStyle/>
          <a:p>
            <a:r>
              <a:rPr lang="en-US" dirty="0" smtClean="0"/>
              <a:t>Condition : the resulting array have the same amount of entries that the initial one </a:t>
            </a:r>
            <a:endParaRPr lang="en-US" dirty="0"/>
          </a:p>
        </p:txBody>
      </p:sp>
      <p:cxnSp>
        <p:nvCxnSpPr>
          <p:cNvPr id="8" name="Straight Arrow Connector 7"/>
          <p:cNvCxnSpPr/>
          <p:nvPr/>
        </p:nvCxnSpPr>
        <p:spPr>
          <a:xfrm flipV="1">
            <a:off x="9811657" y="1690688"/>
            <a:ext cx="275772" cy="4864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9021736" y="843241"/>
            <a:ext cx="2757715" cy="923330"/>
          </a:xfrm>
          <a:prstGeom prst="rect">
            <a:avLst/>
          </a:prstGeom>
          <a:noFill/>
        </p:spPr>
        <p:txBody>
          <a:bodyPr wrap="square" rtlCol="0">
            <a:spAutoFit/>
          </a:bodyPr>
          <a:lstStyle/>
          <a:p>
            <a:r>
              <a:rPr lang="en-US" dirty="0" smtClean="0"/>
              <a:t>Very </a:t>
            </a:r>
            <a:r>
              <a:rPr lang="en-US" dirty="0" err="1" smtClean="0"/>
              <a:t>usefull</a:t>
            </a:r>
            <a:r>
              <a:rPr lang="en-US" dirty="0" smtClean="0"/>
              <a:t> to find a list of something from a JSON , example return </a:t>
            </a:r>
            <a:r>
              <a:rPr lang="en-US" dirty="0" err="1" smtClean="0"/>
              <a:t>item.age</a:t>
            </a:r>
            <a:endParaRPr lang="en-US" dirty="0"/>
          </a:p>
        </p:txBody>
      </p:sp>
      <p:cxnSp>
        <p:nvCxnSpPr>
          <p:cNvPr id="11" name="Straight Arrow Connector 10"/>
          <p:cNvCxnSpPr/>
          <p:nvPr/>
        </p:nvCxnSpPr>
        <p:spPr>
          <a:xfrm>
            <a:off x="7982857" y="2647789"/>
            <a:ext cx="1640114" cy="1837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9949543" y="2713956"/>
            <a:ext cx="881742" cy="377587"/>
          </a:xfrm>
          <a:prstGeom prst="rect">
            <a:avLst/>
          </a:prstGeom>
          <a:noFill/>
        </p:spPr>
        <p:txBody>
          <a:bodyPr wrap="square" rtlCol="0">
            <a:spAutoFit/>
          </a:bodyPr>
          <a:lstStyle/>
          <a:p>
            <a:r>
              <a:rPr lang="en-US" dirty="0" smtClean="0"/>
              <a:t>Item</a:t>
            </a:r>
            <a:endParaRPr lang="en-US" dirty="0"/>
          </a:p>
        </p:txBody>
      </p:sp>
      <p:pic>
        <p:nvPicPr>
          <p:cNvPr id="10" name="Picture 8" descr="http://i.stack.imgur.com/Mmww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11011" y="5793507"/>
            <a:ext cx="924970" cy="9249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086572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315686" y="2623458"/>
            <a:ext cx="11299371" cy="3026229"/>
          </a:xfrm>
        </p:spPr>
        <p:txBody>
          <a:bodyPr>
            <a:normAutofit fontScale="85000" lnSpcReduction="20000"/>
          </a:bodyPr>
          <a:lstStyle/>
          <a:p>
            <a:pPr marL="0" indent="0" algn="ctr">
              <a:buNone/>
            </a:pPr>
            <a:r>
              <a:rPr lang="en-GB" sz="15000" dirty="0" smtClean="0"/>
              <a:t>&lt;di&gt; &lt;/div&gt;</a:t>
            </a:r>
          </a:p>
          <a:p>
            <a:pPr marL="0" indent="0" algn="ctr">
              <a:buNone/>
            </a:pPr>
            <a:r>
              <a:rPr lang="en-GB" sz="15000" dirty="0" smtClean="0"/>
              <a:t>&lt;span&gt;&lt;/&lt;span&gt;</a:t>
            </a:r>
            <a:endParaRPr lang="en-GB" sz="15000" dirty="0"/>
          </a:p>
        </p:txBody>
      </p:sp>
      <p:sp>
        <p:nvSpPr>
          <p:cNvPr id="4" name="CuadroTexto 3"/>
          <p:cNvSpPr txBox="1"/>
          <p:nvPr/>
        </p:nvSpPr>
        <p:spPr>
          <a:xfrm>
            <a:off x="491532" y="1056750"/>
            <a:ext cx="4822371" cy="369332"/>
          </a:xfrm>
          <a:prstGeom prst="rect">
            <a:avLst/>
          </a:prstGeom>
          <a:noFill/>
        </p:spPr>
        <p:txBody>
          <a:bodyPr wrap="square" rtlCol="0">
            <a:spAutoFit/>
          </a:bodyPr>
          <a:lstStyle/>
          <a:p>
            <a:r>
              <a:rPr lang="en-GB" dirty="0" smtClean="0"/>
              <a:t>Block like &lt;div&gt;or inline element like &lt;span&gt;</a:t>
            </a:r>
            <a:endParaRPr lang="en-GB" dirty="0"/>
          </a:p>
        </p:txBody>
      </p:sp>
      <p:sp>
        <p:nvSpPr>
          <p:cNvPr id="6" name="CuadroTexto 5"/>
          <p:cNvSpPr txBox="1"/>
          <p:nvPr/>
        </p:nvSpPr>
        <p:spPr>
          <a:xfrm>
            <a:off x="117230" y="132028"/>
            <a:ext cx="11195539" cy="830997"/>
          </a:xfrm>
          <a:prstGeom prst="rect">
            <a:avLst/>
          </a:prstGeom>
          <a:noFill/>
        </p:spPr>
        <p:txBody>
          <a:bodyPr wrap="square" rtlCol="0">
            <a:spAutoFit/>
          </a:bodyPr>
          <a:lstStyle/>
          <a:p>
            <a:r>
              <a:rPr lang="en-GB" sz="2400" dirty="0" smtClean="0">
                <a:latin typeface="Gotham Light" pitchFamily="50" charset="0"/>
                <a:cs typeface="Gotham Light" pitchFamily="50" charset="0"/>
              </a:rPr>
              <a:t>The most efficient way to style a block is by using div elements and together with class and id properties</a:t>
            </a:r>
            <a:endParaRPr lang="en-GB" sz="2400" b="1" dirty="0">
              <a:latin typeface="Gotham Light" pitchFamily="50" charset="0"/>
              <a:cs typeface="Gotham Light" pitchFamily="50" charset="0"/>
            </a:endParaRPr>
          </a:p>
        </p:txBody>
      </p:sp>
      <p:pic>
        <p:nvPicPr>
          <p:cNvPr id="5" name="Picture 2" descr="http://red-team-design.com/wp-content/uploads/2011/01/css3-html5-logo-initial.png"/>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1145777" y="102048"/>
            <a:ext cx="1003873" cy="8650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6074545"/>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Array.filter</a:t>
            </a:r>
            <a:r>
              <a:rPr lang="en-US" dirty="0" smtClean="0"/>
              <a:t>  -- </a:t>
            </a:r>
            <a:r>
              <a:rPr lang="en-US" dirty="0" err="1" smtClean="0"/>
              <a:t>array.reduce</a:t>
            </a:r>
            <a:endParaRPr lang="en-US" dirty="0"/>
          </a:p>
        </p:txBody>
      </p:sp>
      <p:pic>
        <p:nvPicPr>
          <p:cNvPr id="4" name="Picture 3"/>
          <p:cNvPicPr>
            <a:picLocks noChangeAspect="1"/>
          </p:cNvPicPr>
          <p:nvPr/>
        </p:nvPicPr>
        <p:blipFill>
          <a:blip r:embed="rId2"/>
          <a:stretch>
            <a:fillRect/>
          </a:stretch>
        </p:blipFill>
        <p:spPr>
          <a:xfrm>
            <a:off x="1106809" y="1368954"/>
            <a:ext cx="10246991" cy="1928283"/>
          </a:xfrm>
          <a:prstGeom prst="rect">
            <a:avLst/>
          </a:prstGeom>
        </p:spPr>
      </p:pic>
      <p:sp>
        <p:nvSpPr>
          <p:cNvPr id="5" name="Rectangle 4"/>
          <p:cNvSpPr/>
          <p:nvPr/>
        </p:nvSpPr>
        <p:spPr>
          <a:xfrm>
            <a:off x="6830276" y="180459"/>
            <a:ext cx="4949175" cy="369332"/>
          </a:xfrm>
          <a:prstGeom prst="rect">
            <a:avLst/>
          </a:prstGeom>
        </p:spPr>
        <p:txBody>
          <a:bodyPr wrap="none">
            <a:spAutoFit/>
          </a:bodyPr>
          <a:lstStyle/>
          <a:p>
            <a:r>
              <a:rPr lang="en-US" dirty="0"/>
              <a:t>https://</a:t>
            </a:r>
            <a:r>
              <a:rPr lang="en-US" dirty="0" err="1"/>
              <a:t>www.youtube.com</a:t>
            </a:r>
            <a:r>
              <a:rPr lang="en-US" dirty="0"/>
              <a:t>/</a:t>
            </a:r>
            <a:r>
              <a:rPr lang="en-US" dirty="0" err="1"/>
              <a:t>watch?v</a:t>
            </a:r>
            <a:r>
              <a:rPr lang="en-US" dirty="0"/>
              <a:t>=t4MOEfpsC60</a:t>
            </a:r>
          </a:p>
        </p:txBody>
      </p:sp>
      <p:pic>
        <p:nvPicPr>
          <p:cNvPr id="6" name="Picture 5"/>
          <p:cNvPicPr>
            <a:picLocks noChangeAspect="1"/>
          </p:cNvPicPr>
          <p:nvPr/>
        </p:nvPicPr>
        <p:blipFill>
          <a:blip r:embed="rId3"/>
          <a:stretch>
            <a:fillRect/>
          </a:stretch>
        </p:blipFill>
        <p:spPr>
          <a:xfrm>
            <a:off x="1106809" y="3679567"/>
            <a:ext cx="8445081" cy="1242999"/>
          </a:xfrm>
          <a:prstGeom prst="rect">
            <a:avLst/>
          </a:prstGeom>
        </p:spPr>
      </p:pic>
      <p:cxnSp>
        <p:nvCxnSpPr>
          <p:cNvPr id="8" name="Straight Arrow Connector 7"/>
          <p:cNvCxnSpPr>
            <a:endCxn id="9" idx="0"/>
          </p:cNvCxnSpPr>
          <p:nvPr/>
        </p:nvCxnSpPr>
        <p:spPr>
          <a:xfrm flipH="1">
            <a:off x="6602584" y="4116401"/>
            <a:ext cx="103016" cy="2652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5044717" y="4381693"/>
            <a:ext cx="3115733" cy="923330"/>
          </a:xfrm>
          <a:prstGeom prst="rect">
            <a:avLst/>
          </a:prstGeom>
          <a:noFill/>
        </p:spPr>
        <p:txBody>
          <a:bodyPr wrap="square" rtlCol="0">
            <a:spAutoFit/>
          </a:bodyPr>
          <a:lstStyle/>
          <a:p>
            <a:r>
              <a:rPr lang="en-US" dirty="0" smtClean="0"/>
              <a:t>The hall thing , what I want to return , number, array </a:t>
            </a:r>
            <a:r>
              <a:rPr lang="en-US" smtClean="0"/>
              <a:t>or object</a:t>
            </a:r>
            <a:endParaRPr lang="en-US"/>
          </a:p>
        </p:txBody>
      </p:sp>
      <p:cxnSp>
        <p:nvCxnSpPr>
          <p:cNvPr id="10" name="Straight Arrow Connector 9"/>
          <p:cNvCxnSpPr/>
          <p:nvPr/>
        </p:nvCxnSpPr>
        <p:spPr>
          <a:xfrm>
            <a:off x="7653866" y="4056334"/>
            <a:ext cx="1151467" cy="3217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9138186" y="4116401"/>
            <a:ext cx="2474588" cy="646331"/>
          </a:xfrm>
          <a:prstGeom prst="rect">
            <a:avLst/>
          </a:prstGeom>
          <a:noFill/>
        </p:spPr>
        <p:txBody>
          <a:bodyPr wrap="square" rtlCol="0">
            <a:spAutoFit/>
          </a:bodyPr>
          <a:lstStyle/>
          <a:p>
            <a:r>
              <a:rPr lang="en-US" dirty="0" smtClean="0"/>
              <a:t>The individual thing that I will </a:t>
            </a:r>
            <a:r>
              <a:rPr lang="en-US" smtClean="0"/>
              <a:t>be looking on</a:t>
            </a:r>
            <a:endParaRPr lang="en-US"/>
          </a:p>
        </p:txBody>
      </p:sp>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6809" y="5506222"/>
            <a:ext cx="10212226" cy="1001854"/>
          </a:xfrm>
          <a:prstGeom prst="rect">
            <a:avLst/>
          </a:prstGeom>
        </p:spPr>
      </p:pic>
      <p:pic>
        <p:nvPicPr>
          <p:cNvPr id="11" name="Picture 8" descr="http://i.stack.imgur.com/Mmww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111011" y="5793507"/>
            <a:ext cx="924970" cy="9249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8681944"/>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JSON reduce</a:t>
            </a:r>
            <a:endParaRPr lang="en-US" dirty="0"/>
          </a:p>
        </p:txBody>
      </p:sp>
      <p:pic>
        <p:nvPicPr>
          <p:cNvPr id="4" name="Picture 3"/>
          <p:cNvPicPr>
            <a:picLocks noChangeAspect="1"/>
          </p:cNvPicPr>
          <p:nvPr/>
        </p:nvPicPr>
        <p:blipFill>
          <a:blip r:embed="rId2"/>
          <a:stretch>
            <a:fillRect/>
          </a:stretch>
        </p:blipFill>
        <p:spPr>
          <a:xfrm>
            <a:off x="847835" y="1969301"/>
            <a:ext cx="8445081" cy="1242999"/>
          </a:xfrm>
          <a:prstGeom prst="rect">
            <a:avLst/>
          </a:prstGeom>
        </p:spPr>
      </p:pic>
      <p:cxnSp>
        <p:nvCxnSpPr>
          <p:cNvPr id="5" name="Straight Arrow Connector 4"/>
          <p:cNvCxnSpPr/>
          <p:nvPr/>
        </p:nvCxnSpPr>
        <p:spPr>
          <a:xfrm flipH="1">
            <a:off x="6343610" y="2406135"/>
            <a:ext cx="103016" cy="2652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4785743" y="2671427"/>
            <a:ext cx="3115733" cy="923330"/>
          </a:xfrm>
          <a:prstGeom prst="rect">
            <a:avLst/>
          </a:prstGeom>
          <a:noFill/>
        </p:spPr>
        <p:txBody>
          <a:bodyPr wrap="square" rtlCol="0">
            <a:spAutoFit/>
          </a:bodyPr>
          <a:lstStyle/>
          <a:p>
            <a:r>
              <a:rPr lang="en-US" dirty="0" smtClean="0"/>
              <a:t>The hall thing , what I want to return , number, array </a:t>
            </a:r>
            <a:r>
              <a:rPr lang="en-US" smtClean="0"/>
              <a:t>or object</a:t>
            </a:r>
            <a:endParaRPr lang="en-US"/>
          </a:p>
        </p:txBody>
      </p:sp>
      <p:cxnSp>
        <p:nvCxnSpPr>
          <p:cNvPr id="7" name="Straight Arrow Connector 6"/>
          <p:cNvCxnSpPr/>
          <p:nvPr/>
        </p:nvCxnSpPr>
        <p:spPr>
          <a:xfrm>
            <a:off x="7394892" y="2346068"/>
            <a:ext cx="1151467" cy="3217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8879212" y="2406135"/>
            <a:ext cx="2474588" cy="646331"/>
          </a:xfrm>
          <a:prstGeom prst="rect">
            <a:avLst/>
          </a:prstGeom>
          <a:noFill/>
        </p:spPr>
        <p:txBody>
          <a:bodyPr wrap="square" rtlCol="0">
            <a:spAutoFit/>
          </a:bodyPr>
          <a:lstStyle/>
          <a:p>
            <a:r>
              <a:rPr lang="en-US" dirty="0" smtClean="0"/>
              <a:t>The individual thing that I will </a:t>
            </a:r>
            <a:r>
              <a:rPr lang="en-US" smtClean="0"/>
              <a:t>be looking on</a:t>
            </a:r>
            <a:endParaRPr lang="en-US"/>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466" y="5584111"/>
            <a:ext cx="11089494" cy="1087917"/>
          </a:xfrm>
          <a:prstGeom prst="rect">
            <a:avLst/>
          </a:prstGeom>
        </p:spPr>
      </p:pic>
      <p:cxnSp>
        <p:nvCxnSpPr>
          <p:cNvPr id="11" name="Straight Arrow Connector 10"/>
          <p:cNvCxnSpPr/>
          <p:nvPr/>
        </p:nvCxnSpPr>
        <p:spPr>
          <a:xfrm>
            <a:off x="1320800" y="3212300"/>
            <a:ext cx="0" cy="3824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516466" y="3725333"/>
            <a:ext cx="1888067" cy="646331"/>
          </a:xfrm>
          <a:prstGeom prst="rect">
            <a:avLst/>
          </a:prstGeom>
          <a:noFill/>
        </p:spPr>
        <p:txBody>
          <a:bodyPr wrap="square" rtlCol="0">
            <a:spAutoFit/>
          </a:bodyPr>
          <a:lstStyle/>
          <a:p>
            <a:r>
              <a:rPr lang="en-US" dirty="0" smtClean="0"/>
              <a:t>[] , {} , {male : [] , female: []}</a:t>
            </a:r>
            <a:endParaRPr lang="en-US" dirty="0"/>
          </a:p>
        </p:txBody>
      </p:sp>
      <p:sp>
        <p:nvSpPr>
          <p:cNvPr id="13" name="Rectangle 12"/>
          <p:cNvSpPr/>
          <p:nvPr/>
        </p:nvSpPr>
        <p:spPr>
          <a:xfrm>
            <a:off x="2891674" y="3614468"/>
            <a:ext cx="2726067" cy="1477328"/>
          </a:xfrm>
          <a:prstGeom prst="rect">
            <a:avLst/>
          </a:prstGeom>
        </p:spPr>
        <p:txBody>
          <a:bodyPr wrap="none">
            <a:spAutoFit/>
          </a:bodyPr>
          <a:lstStyle/>
          <a:p>
            <a:r>
              <a:rPr lang="en-US" dirty="0" err="1"/>
              <a:t>all.push</a:t>
            </a:r>
            <a:r>
              <a:rPr lang="en-US" dirty="0"/>
              <a:t>(</a:t>
            </a:r>
            <a:r>
              <a:rPr lang="en-US" dirty="0" err="1"/>
              <a:t>item.age</a:t>
            </a:r>
            <a:r>
              <a:rPr lang="en-US" dirty="0" smtClean="0"/>
              <a:t>);</a:t>
            </a:r>
          </a:p>
          <a:p>
            <a:endParaRPr lang="en-US" dirty="0"/>
          </a:p>
          <a:p>
            <a:r>
              <a:rPr lang="en-US" dirty="0" smtClean="0"/>
              <a:t>All[</a:t>
            </a:r>
            <a:r>
              <a:rPr lang="en-US" dirty="0" err="1" smtClean="0"/>
              <a:t>item.name</a:t>
            </a:r>
            <a:r>
              <a:rPr lang="en-US" dirty="0" smtClean="0"/>
              <a:t>] = </a:t>
            </a:r>
            <a:r>
              <a:rPr lang="en-US" dirty="0" err="1" smtClean="0"/>
              <a:t>item.age</a:t>
            </a:r>
            <a:r>
              <a:rPr lang="en-US" dirty="0" smtClean="0"/>
              <a:t>;</a:t>
            </a:r>
          </a:p>
          <a:p>
            <a:endParaRPr lang="en-US" dirty="0"/>
          </a:p>
          <a:p>
            <a:r>
              <a:rPr lang="en-US" dirty="0" smtClean="0"/>
              <a:t>All[</a:t>
            </a:r>
            <a:r>
              <a:rPr lang="en-US" dirty="0" err="1" smtClean="0"/>
              <a:t>item.gender</a:t>
            </a:r>
            <a:r>
              <a:rPr lang="en-US" dirty="0" smtClean="0"/>
              <a:t>].</a:t>
            </a:r>
            <a:r>
              <a:rPr lang="en-US" dirty="0" err="1" smtClean="0"/>
              <a:t>pish</a:t>
            </a:r>
            <a:r>
              <a:rPr lang="en-US" dirty="0" smtClean="0"/>
              <a:t>(item)</a:t>
            </a:r>
            <a:endParaRPr lang="en-US" dirty="0"/>
          </a:p>
        </p:txBody>
      </p:sp>
      <p:cxnSp>
        <p:nvCxnSpPr>
          <p:cNvPr id="15" name="Straight Arrow Connector 14"/>
          <p:cNvCxnSpPr/>
          <p:nvPr/>
        </p:nvCxnSpPr>
        <p:spPr>
          <a:xfrm>
            <a:off x="2827867" y="2927653"/>
            <a:ext cx="304800" cy="4469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4" name="Picture 8" descr="http://i.stack.imgur.com/Mmww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111011" y="5793507"/>
            <a:ext cx="924970" cy="9249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3579582"/>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Blocks</a:t>
            </a:r>
            <a:endParaRPr lang="en-US" dirty="0"/>
          </a:p>
        </p:txBody>
      </p:sp>
      <p:sp>
        <p:nvSpPr>
          <p:cNvPr id="4" name="Rectangle 3"/>
          <p:cNvSpPr/>
          <p:nvPr/>
        </p:nvSpPr>
        <p:spPr>
          <a:xfrm>
            <a:off x="5089924" y="2402506"/>
            <a:ext cx="1537280" cy="1754326"/>
          </a:xfrm>
          <a:prstGeom prst="rect">
            <a:avLst/>
          </a:prstGeom>
        </p:spPr>
        <p:txBody>
          <a:bodyPr wrap="none">
            <a:spAutoFit/>
          </a:bodyPr>
          <a:lstStyle/>
          <a:p>
            <a:r>
              <a:rPr lang="en-US" dirty="0"/>
              <a:t>{ </a:t>
            </a:r>
            <a:endParaRPr lang="en-US" dirty="0" smtClean="0"/>
          </a:p>
          <a:p>
            <a:r>
              <a:rPr lang="en-US" i="1" dirty="0" smtClean="0"/>
              <a:t>statement_1</a:t>
            </a:r>
            <a:r>
              <a:rPr lang="en-US" dirty="0" smtClean="0"/>
              <a:t>;</a:t>
            </a:r>
          </a:p>
          <a:p>
            <a:r>
              <a:rPr lang="en-US" dirty="0" smtClean="0"/>
              <a:t> </a:t>
            </a:r>
            <a:r>
              <a:rPr lang="en-US" i="1" dirty="0"/>
              <a:t>statement_2;</a:t>
            </a:r>
            <a:r>
              <a:rPr lang="en-US" dirty="0"/>
              <a:t> </a:t>
            </a:r>
            <a:endParaRPr lang="en-US" dirty="0" smtClean="0"/>
          </a:p>
          <a:p>
            <a:r>
              <a:rPr lang="en-US" dirty="0" smtClean="0"/>
              <a:t>... </a:t>
            </a:r>
          </a:p>
          <a:p>
            <a:r>
              <a:rPr lang="en-US" i="1" dirty="0" err="1" smtClean="0"/>
              <a:t>statement_n</a:t>
            </a:r>
            <a:r>
              <a:rPr lang="en-US" i="1" dirty="0"/>
              <a:t>;</a:t>
            </a:r>
            <a:r>
              <a:rPr lang="en-US" dirty="0"/>
              <a:t> </a:t>
            </a:r>
            <a:endParaRPr lang="en-US" dirty="0" smtClean="0"/>
          </a:p>
          <a:p>
            <a:r>
              <a:rPr lang="en-US" dirty="0" smtClean="0"/>
              <a:t>}</a:t>
            </a:r>
            <a:endParaRPr lang="en-US" dirty="0"/>
          </a:p>
        </p:txBody>
      </p:sp>
      <p:pic>
        <p:nvPicPr>
          <p:cNvPr id="5" name="Picture 8" descr="http://i.stack.imgur.com/Mmww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11011" y="5793507"/>
            <a:ext cx="924970" cy="9249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926234"/>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Reduce </a:t>
            </a:r>
            <a:r>
              <a:rPr lang="en-US" dirty="0" err="1" smtClean="0"/>
              <a:t>exersice</a:t>
            </a:r>
            <a:endParaRPr lang="en-US" dirty="0"/>
          </a:p>
        </p:txBody>
      </p:sp>
      <p:sp>
        <p:nvSpPr>
          <p:cNvPr id="3" name="Content Placeholder 2"/>
          <p:cNvSpPr>
            <a:spLocks noGrp="1"/>
          </p:cNvSpPr>
          <p:nvPr>
            <p:ph idx="1"/>
          </p:nvPr>
        </p:nvSpPr>
        <p:spPr/>
        <p:txBody>
          <a:bodyPr/>
          <a:lstStyle/>
          <a:p>
            <a:r>
              <a:rPr lang="en-US" dirty="0" smtClean="0"/>
              <a:t>Get the </a:t>
            </a:r>
            <a:r>
              <a:rPr lang="en-US" dirty="0" err="1" smtClean="0"/>
              <a:t>maximun</a:t>
            </a:r>
            <a:r>
              <a:rPr lang="en-US" dirty="0" smtClean="0"/>
              <a:t> age</a:t>
            </a:r>
          </a:p>
          <a:p>
            <a:r>
              <a:rPr lang="en-US" dirty="0" smtClean="0"/>
              <a:t>Get all the names</a:t>
            </a:r>
          </a:p>
          <a:p>
            <a:r>
              <a:rPr lang="en-US" dirty="0" smtClean="0"/>
              <a:t>Get all the ages</a:t>
            </a:r>
          </a:p>
          <a:p>
            <a:r>
              <a:rPr lang="en-US" dirty="0" smtClean="0"/>
              <a:t>Get the longest name</a:t>
            </a:r>
            <a:endParaRPr lang="en-US" dirty="0"/>
          </a:p>
        </p:txBody>
      </p:sp>
      <p:pic>
        <p:nvPicPr>
          <p:cNvPr id="4" name="Picture 8" descr="http://i.stack.imgur.com/Mmww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11011" y="5793507"/>
            <a:ext cx="924970" cy="9249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808662"/>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exersice</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22271" y="2369456"/>
            <a:ext cx="3760938" cy="2028371"/>
          </a:xfrm>
          <a:prstGeom prst="rect">
            <a:avLst/>
          </a:prstGeom>
        </p:spPr>
      </p:pic>
      <p:pic>
        <p:nvPicPr>
          <p:cNvPr id="5" name="Picture 8" descr="http://i.stack.imgur.com/Mmww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111011" y="5793507"/>
            <a:ext cx="924970" cy="9249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0472515"/>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exersice</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71799" y="1868715"/>
            <a:ext cx="7172677" cy="4256314"/>
          </a:xfrm>
          <a:prstGeom prst="rect">
            <a:avLst/>
          </a:prstGeom>
        </p:spPr>
      </p:pic>
      <p:pic>
        <p:nvPicPr>
          <p:cNvPr id="4" name="Picture 8" descr="http://i.stack.imgur.com/Mmww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111011" y="5793507"/>
            <a:ext cx="924970" cy="9249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3458793"/>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Bind method of all functions</a:t>
            </a:r>
            <a:endParaRPr lang="en-US" dirty="0"/>
          </a:p>
        </p:txBody>
      </p:sp>
      <p:sp>
        <p:nvSpPr>
          <p:cNvPr id="4" name="TextBox 3"/>
          <p:cNvSpPr txBox="1"/>
          <p:nvPr/>
        </p:nvSpPr>
        <p:spPr>
          <a:xfrm>
            <a:off x="3437467" y="1690688"/>
            <a:ext cx="4639733" cy="1754326"/>
          </a:xfrm>
          <a:prstGeom prst="rect">
            <a:avLst/>
          </a:prstGeom>
          <a:noFill/>
        </p:spPr>
        <p:txBody>
          <a:bodyPr wrap="square" rtlCol="0">
            <a:spAutoFit/>
          </a:bodyPr>
          <a:lstStyle/>
          <a:p>
            <a:r>
              <a:rPr lang="en-US" dirty="0" smtClean="0"/>
              <a:t>Calls a function but with some of its arguments already set</a:t>
            </a:r>
          </a:p>
          <a:p>
            <a:endParaRPr lang="en-US" dirty="0" smtClean="0"/>
          </a:p>
          <a:p>
            <a:r>
              <a:rPr lang="en-US" dirty="0" err="1" smtClean="0"/>
              <a:t>Getready.bind</a:t>
            </a:r>
            <a:r>
              <a:rPr lang="en-US" dirty="0" smtClean="0"/>
              <a:t>(</a:t>
            </a:r>
            <a:r>
              <a:rPr lang="en-US" b="1" dirty="0" smtClean="0"/>
              <a:t>null</a:t>
            </a:r>
            <a:r>
              <a:rPr lang="en-US" dirty="0" smtClean="0"/>
              <a:t>, the set);</a:t>
            </a:r>
          </a:p>
          <a:p>
            <a:endParaRPr lang="en-US" dirty="0"/>
          </a:p>
          <a:p>
            <a:endParaRPr lang="en-US" dirty="0"/>
          </a:p>
        </p:txBody>
      </p:sp>
      <p:pic>
        <p:nvPicPr>
          <p:cNvPr id="5" name="Picture 8" descr="http://i.stack.imgur.com/Mmww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11011" y="5793507"/>
            <a:ext cx="924970" cy="9249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0687052"/>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Every and some on array</a:t>
            </a:r>
            <a:endParaRPr lang="en-US" dirty="0"/>
          </a:p>
        </p:txBody>
      </p:sp>
      <p:sp>
        <p:nvSpPr>
          <p:cNvPr id="4" name="TextBox 3"/>
          <p:cNvSpPr txBox="1"/>
          <p:nvPr/>
        </p:nvSpPr>
        <p:spPr>
          <a:xfrm>
            <a:off x="1896533" y="2624667"/>
            <a:ext cx="8195734" cy="707886"/>
          </a:xfrm>
          <a:prstGeom prst="rect">
            <a:avLst/>
          </a:prstGeom>
          <a:noFill/>
        </p:spPr>
        <p:txBody>
          <a:bodyPr wrap="square" rtlCol="0">
            <a:spAutoFit/>
          </a:bodyPr>
          <a:lstStyle/>
          <a:p>
            <a:r>
              <a:rPr lang="en-US" sz="4000" dirty="0" err="1" smtClean="0"/>
              <a:t>Arr.every</a:t>
            </a:r>
            <a:r>
              <a:rPr lang="en-US" sz="4000" dirty="0" smtClean="0"/>
              <a:t>(</a:t>
            </a:r>
            <a:r>
              <a:rPr lang="en-US" sz="4000" dirty="0" err="1" smtClean="0"/>
              <a:t>functionname</a:t>
            </a:r>
            <a:r>
              <a:rPr lang="en-US" sz="4000" dirty="0" smtClean="0"/>
              <a:t>);</a:t>
            </a:r>
            <a:endParaRPr lang="en-US" sz="4000" dirty="0"/>
          </a:p>
        </p:txBody>
      </p:sp>
      <p:sp>
        <p:nvSpPr>
          <p:cNvPr id="5" name="Circular Arrow 4"/>
          <p:cNvSpPr/>
          <p:nvPr/>
        </p:nvSpPr>
        <p:spPr>
          <a:xfrm>
            <a:off x="2116666" y="1422400"/>
            <a:ext cx="4741333" cy="2404534"/>
          </a:xfrm>
          <a:prstGeom prst="circularArrow">
            <a:avLst>
              <a:gd name="adj1" fmla="val 1584"/>
              <a:gd name="adj2" fmla="val 1142319"/>
              <a:gd name="adj3" fmla="val 20457681"/>
              <a:gd name="adj4" fmla="val 10719422"/>
              <a:gd name="adj5" fmla="val 125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6" name="Picture 8" descr="http://i.stack.imgur.com/Mmww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11011" y="5793507"/>
            <a:ext cx="924970" cy="9249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2775865"/>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265714" y="423333"/>
            <a:ext cx="4082143" cy="1323439"/>
          </a:xfrm>
          <a:prstGeom prst="rect">
            <a:avLst/>
          </a:prstGeom>
          <a:noFill/>
        </p:spPr>
        <p:txBody>
          <a:bodyPr wrap="square" rtlCol="0">
            <a:spAutoFit/>
          </a:bodyPr>
          <a:lstStyle/>
          <a:p>
            <a:r>
              <a:rPr lang="en-US" sz="8000" smtClean="0"/>
              <a:t>THIS</a:t>
            </a:r>
            <a:endParaRPr lang="en-US" sz="800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3600" y="2183826"/>
            <a:ext cx="7725833" cy="3878307"/>
          </a:xfrm>
          <a:prstGeom prst="rect">
            <a:avLst/>
          </a:prstGeom>
        </p:spPr>
      </p:pic>
      <p:cxnSp>
        <p:nvCxnSpPr>
          <p:cNvPr id="7" name="Straight Arrow Connector 6"/>
          <p:cNvCxnSpPr/>
          <p:nvPr/>
        </p:nvCxnSpPr>
        <p:spPr>
          <a:xfrm flipV="1">
            <a:off x="6011333" y="728133"/>
            <a:ext cx="1336524" cy="3569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670800" y="254000"/>
            <a:ext cx="3488267" cy="369332"/>
          </a:xfrm>
          <a:prstGeom prst="rect">
            <a:avLst/>
          </a:prstGeom>
          <a:noFill/>
        </p:spPr>
        <p:txBody>
          <a:bodyPr wrap="square" rtlCol="0">
            <a:spAutoFit/>
          </a:bodyPr>
          <a:lstStyle/>
          <a:p>
            <a:r>
              <a:rPr lang="en-US" dirty="0" smtClean="0"/>
              <a:t>The object that owns the method</a:t>
            </a:r>
            <a:endParaRPr lang="en-US" dirty="0"/>
          </a:p>
        </p:txBody>
      </p:sp>
      <p:sp>
        <p:nvSpPr>
          <p:cNvPr id="9" name="Rectangle 8"/>
          <p:cNvSpPr/>
          <p:nvPr/>
        </p:nvSpPr>
        <p:spPr>
          <a:xfrm>
            <a:off x="271001" y="127000"/>
            <a:ext cx="4825552" cy="369332"/>
          </a:xfrm>
          <a:prstGeom prst="rect">
            <a:avLst/>
          </a:prstGeom>
        </p:spPr>
        <p:txBody>
          <a:bodyPr wrap="none">
            <a:spAutoFit/>
          </a:bodyPr>
          <a:lstStyle/>
          <a:p>
            <a:r>
              <a:rPr lang="en-US" dirty="0"/>
              <a:t>https://</a:t>
            </a:r>
            <a:r>
              <a:rPr lang="en-US" dirty="0" err="1"/>
              <a:t>www.youtube.com</a:t>
            </a:r>
            <a:r>
              <a:rPr lang="en-US" dirty="0"/>
              <a:t>/</a:t>
            </a:r>
            <a:r>
              <a:rPr lang="en-US" dirty="0" err="1"/>
              <a:t>watch?v</a:t>
            </a:r>
            <a:r>
              <a:rPr lang="en-US" dirty="0"/>
              <a:t>=</a:t>
            </a:r>
            <a:r>
              <a:rPr lang="en-US" dirty="0" err="1"/>
              <a:t>su-SdgebJCE</a:t>
            </a:r>
            <a:endParaRPr lang="en-US" dirty="0"/>
          </a:p>
        </p:txBody>
      </p:sp>
      <p:pic>
        <p:nvPicPr>
          <p:cNvPr id="10" name="Picture 8" descr="http://i.stack.imgur.com/Mmww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111011" y="5793507"/>
            <a:ext cx="924970" cy="9249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7563924"/>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p:cNvPicPr>
            <a:picLocks noChangeAspect="1"/>
          </p:cNvPicPr>
          <p:nvPr/>
        </p:nvPicPr>
        <p:blipFill>
          <a:blip r:embed="rId2"/>
          <a:stretch>
            <a:fillRect/>
          </a:stretch>
        </p:blipFill>
        <p:spPr>
          <a:xfrm>
            <a:off x="3176920" y="3617344"/>
            <a:ext cx="5693567" cy="1122788"/>
          </a:xfrm>
          <a:prstGeom prst="rect">
            <a:avLst/>
          </a:prstGeom>
        </p:spPr>
      </p:pic>
      <p:sp>
        <p:nvSpPr>
          <p:cNvPr id="2" name="Title 1"/>
          <p:cNvSpPr>
            <a:spLocks noGrp="1"/>
          </p:cNvSpPr>
          <p:nvPr>
            <p:ph type="title"/>
          </p:nvPr>
        </p:nvSpPr>
        <p:spPr/>
        <p:txBody>
          <a:bodyPr/>
          <a:lstStyle/>
          <a:p>
            <a:r>
              <a:rPr lang="en-US" dirty="0" smtClean="0"/>
              <a:t>Prototype </a:t>
            </a:r>
            <a:r>
              <a:rPr lang="en-US" b="1" dirty="0" smtClean="0"/>
              <a:t>object</a:t>
            </a:r>
            <a:endParaRPr lang="en-US" b="1" dirty="0"/>
          </a:p>
        </p:txBody>
      </p:sp>
      <p:sp>
        <p:nvSpPr>
          <p:cNvPr id="4" name="Rectangle 3"/>
          <p:cNvSpPr/>
          <p:nvPr/>
        </p:nvSpPr>
        <p:spPr>
          <a:xfrm>
            <a:off x="2295270" y="1671948"/>
            <a:ext cx="1303866" cy="11345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The prototype</a:t>
            </a:r>
            <a:endParaRPr lang="en-US" dirty="0"/>
          </a:p>
        </p:txBody>
      </p:sp>
      <p:sp>
        <p:nvSpPr>
          <p:cNvPr id="5" name="TextBox 4"/>
          <p:cNvSpPr txBox="1"/>
          <p:nvPr/>
        </p:nvSpPr>
        <p:spPr>
          <a:xfrm>
            <a:off x="3708028" y="1869883"/>
            <a:ext cx="2032000" cy="369332"/>
          </a:xfrm>
          <a:prstGeom prst="rect">
            <a:avLst/>
          </a:prstGeom>
          <a:noFill/>
        </p:spPr>
        <p:txBody>
          <a:bodyPr wrap="square" rtlCol="0">
            <a:spAutoFit/>
          </a:bodyPr>
          <a:lstStyle/>
          <a:p>
            <a:r>
              <a:rPr lang="en-US" dirty="0" err="1" smtClean="0"/>
              <a:t>Object.prorotype</a:t>
            </a:r>
            <a:r>
              <a:rPr lang="en-US" dirty="0" smtClean="0"/>
              <a:t>;</a:t>
            </a:r>
            <a:endParaRPr lang="en-US" dirty="0"/>
          </a:p>
        </p:txBody>
      </p:sp>
      <p:sp>
        <p:nvSpPr>
          <p:cNvPr id="6" name="Rectangle 5"/>
          <p:cNvSpPr/>
          <p:nvPr/>
        </p:nvSpPr>
        <p:spPr>
          <a:xfrm>
            <a:off x="1708018" y="3672550"/>
            <a:ext cx="1303866" cy="11345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Object from a constructor 1= country </a:t>
            </a:r>
            <a:endParaRPr lang="en-US" sz="1600" dirty="0"/>
          </a:p>
        </p:txBody>
      </p:sp>
      <p:sp>
        <p:nvSpPr>
          <p:cNvPr id="7" name="Rectangle 6"/>
          <p:cNvSpPr/>
          <p:nvPr/>
        </p:nvSpPr>
        <p:spPr>
          <a:xfrm>
            <a:off x="767289" y="4945942"/>
            <a:ext cx="1303866" cy="11345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Object city </a:t>
            </a:r>
            <a:endParaRPr lang="en-US" dirty="0"/>
          </a:p>
        </p:txBody>
      </p:sp>
      <p:sp>
        <p:nvSpPr>
          <p:cNvPr id="8" name="TextBox 7"/>
          <p:cNvSpPr txBox="1"/>
          <p:nvPr/>
        </p:nvSpPr>
        <p:spPr>
          <a:xfrm>
            <a:off x="7195625" y="887999"/>
            <a:ext cx="3361538" cy="646331"/>
          </a:xfrm>
          <a:prstGeom prst="rect">
            <a:avLst/>
          </a:prstGeom>
          <a:noFill/>
        </p:spPr>
        <p:txBody>
          <a:bodyPr wrap="square" rtlCol="0">
            <a:spAutoFit/>
          </a:bodyPr>
          <a:lstStyle/>
          <a:p>
            <a:r>
              <a:rPr lang="en-US" dirty="0" smtClean="0"/>
              <a:t>Is another object that that is used as a fallback source of properties</a:t>
            </a:r>
            <a:endParaRPr lang="en-US" dirty="0"/>
          </a:p>
        </p:txBody>
      </p:sp>
      <p:sp>
        <p:nvSpPr>
          <p:cNvPr id="9" name="Rectangle 8"/>
          <p:cNvSpPr/>
          <p:nvPr/>
        </p:nvSpPr>
        <p:spPr>
          <a:xfrm>
            <a:off x="1239793" y="3091480"/>
            <a:ext cx="4728154" cy="369332"/>
          </a:xfrm>
          <a:prstGeom prst="rect">
            <a:avLst/>
          </a:prstGeom>
        </p:spPr>
        <p:txBody>
          <a:bodyPr wrap="none">
            <a:spAutoFit/>
          </a:bodyPr>
          <a:lstStyle/>
          <a:p>
            <a:r>
              <a:rPr lang="en-US" dirty="0" err="1"/>
              <a:t>Object.getPrototypeOf</a:t>
            </a:r>
            <a:r>
              <a:rPr lang="en-US" dirty="0"/>
              <a:t>({}) === </a:t>
            </a:r>
            <a:r>
              <a:rPr lang="en-US" dirty="0" err="1"/>
              <a:t>Object.prototype</a:t>
            </a:r>
            <a:r>
              <a:rPr lang="en-US" dirty="0"/>
              <a:t>;</a:t>
            </a:r>
          </a:p>
        </p:txBody>
      </p:sp>
      <p:cxnSp>
        <p:nvCxnSpPr>
          <p:cNvPr id="12" name="Straight Arrow Connector 11"/>
          <p:cNvCxnSpPr/>
          <p:nvPr/>
        </p:nvCxnSpPr>
        <p:spPr>
          <a:xfrm flipH="1" flipV="1">
            <a:off x="3603870" y="2806481"/>
            <a:ext cx="140047" cy="285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2359951" y="5488973"/>
            <a:ext cx="2654829" cy="369332"/>
          </a:xfrm>
          <a:prstGeom prst="rect">
            <a:avLst/>
          </a:prstGeom>
        </p:spPr>
        <p:txBody>
          <a:bodyPr wrap="none">
            <a:spAutoFit/>
          </a:bodyPr>
          <a:lstStyle/>
          <a:p>
            <a:r>
              <a:rPr lang="en-US" dirty="0" err="1"/>
              <a:t>Object.getPrototypeOf</a:t>
            </a:r>
            <a:r>
              <a:rPr lang="en-US" dirty="0" smtClean="0"/>
              <a:t>({})</a:t>
            </a:r>
            <a:endParaRPr lang="en-US" dirty="0"/>
          </a:p>
        </p:txBody>
      </p:sp>
      <p:cxnSp>
        <p:nvCxnSpPr>
          <p:cNvPr id="15" name="Straight Arrow Connector 14"/>
          <p:cNvCxnSpPr/>
          <p:nvPr/>
        </p:nvCxnSpPr>
        <p:spPr>
          <a:xfrm flipH="1" flipV="1">
            <a:off x="3176920" y="4740132"/>
            <a:ext cx="290945" cy="6290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8663358" y="2654845"/>
            <a:ext cx="879760" cy="6997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p:cNvSpPr/>
          <p:nvPr/>
        </p:nvSpPr>
        <p:spPr>
          <a:xfrm>
            <a:off x="7783598" y="4340563"/>
            <a:ext cx="879760" cy="6997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8" name="Rectangle 17"/>
          <p:cNvSpPr/>
          <p:nvPr/>
        </p:nvSpPr>
        <p:spPr>
          <a:xfrm>
            <a:off x="6905245" y="5351338"/>
            <a:ext cx="879760" cy="6997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TextBox 20"/>
          <p:cNvSpPr txBox="1"/>
          <p:nvPr/>
        </p:nvSpPr>
        <p:spPr>
          <a:xfrm>
            <a:off x="8319653" y="1578701"/>
            <a:ext cx="2032000" cy="369332"/>
          </a:xfrm>
          <a:prstGeom prst="rect">
            <a:avLst/>
          </a:prstGeom>
          <a:noFill/>
        </p:spPr>
        <p:txBody>
          <a:bodyPr wrap="square" rtlCol="0">
            <a:spAutoFit/>
          </a:bodyPr>
          <a:lstStyle/>
          <a:p>
            <a:r>
              <a:rPr lang="en-US" smtClean="0"/>
              <a:t>Array.prorotype</a:t>
            </a:r>
            <a:r>
              <a:rPr lang="en-US" dirty="0" smtClean="0"/>
              <a:t>;</a:t>
            </a:r>
            <a:endParaRPr lang="en-US" dirty="0"/>
          </a:p>
        </p:txBody>
      </p:sp>
      <p:sp>
        <p:nvSpPr>
          <p:cNvPr id="22" name="TextBox 21"/>
          <p:cNvSpPr txBox="1"/>
          <p:nvPr/>
        </p:nvSpPr>
        <p:spPr>
          <a:xfrm>
            <a:off x="8319652" y="1948085"/>
            <a:ext cx="2200563" cy="369332"/>
          </a:xfrm>
          <a:prstGeom prst="rect">
            <a:avLst/>
          </a:prstGeom>
          <a:noFill/>
        </p:spPr>
        <p:txBody>
          <a:bodyPr wrap="square" rtlCol="0">
            <a:spAutoFit/>
          </a:bodyPr>
          <a:lstStyle/>
          <a:p>
            <a:r>
              <a:rPr lang="en-US" dirty="0" err="1" smtClean="0"/>
              <a:t>Function.prorotype</a:t>
            </a:r>
            <a:r>
              <a:rPr lang="en-US" dirty="0" smtClean="0"/>
              <a:t>;</a:t>
            </a:r>
            <a:endParaRPr lang="en-US" dirty="0"/>
          </a:p>
        </p:txBody>
      </p:sp>
      <p:sp>
        <p:nvSpPr>
          <p:cNvPr id="23" name="Rectangle 22"/>
          <p:cNvSpPr/>
          <p:nvPr/>
        </p:nvSpPr>
        <p:spPr>
          <a:xfrm>
            <a:off x="6854241" y="3458997"/>
            <a:ext cx="5377754" cy="307777"/>
          </a:xfrm>
          <a:prstGeom prst="rect">
            <a:avLst/>
          </a:prstGeom>
        </p:spPr>
        <p:txBody>
          <a:bodyPr wrap="none">
            <a:spAutoFit/>
          </a:bodyPr>
          <a:lstStyle/>
          <a:p>
            <a:r>
              <a:rPr lang="en-US" sz="1400" dirty="0" err="1" smtClean="0"/>
              <a:t>Object.getPrototypeOf</a:t>
            </a:r>
            <a:r>
              <a:rPr lang="en-US" sz="1400" dirty="0" smtClean="0"/>
              <a:t>(</a:t>
            </a:r>
            <a:r>
              <a:rPr lang="en-US" sz="1400" dirty="0" err="1" smtClean="0"/>
              <a:t>somefunction</a:t>
            </a:r>
            <a:r>
              <a:rPr lang="en-US" sz="1400" dirty="0" smtClean="0"/>
              <a:t> like </a:t>
            </a:r>
            <a:r>
              <a:rPr lang="en-US" sz="1400" dirty="0" err="1" smtClean="0"/>
              <a:t>isNaN</a:t>
            </a:r>
            <a:r>
              <a:rPr lang="en-US" sz="1400" dirty="0" smtClean="0"/>
              <a:t>) </a:t>
            </a:r>
            <a:r>
              <a:rPr lang="en-US" sz="1400" dirty="0"/>
              <a:t>=== </a:t>
            </a:r>
            <a:r>
              <a:rPr lang="en-US" sz="1400" dirty="0" err="1"/>
              <a:t>Object.prototype</a:t>
            </a:r>
            <a:r>
              <a:rPr lang="en-US" sz="1400" dirty="0"/>
              <a:t>;</a:t>
            </a:r>
          </a:p>
        </p:txBody>
      </p:sp>
      <p:sp>
        <p:nvSpPr>
          <p:cNvPr id="24" name="Rectangle 23"/>
          <p:cNvSpPr/>
          <p:nvPr/>
        </p:nvSpPr>
        <p:spPr>
          <a:xfrm>
            <a:off x="8223478" y="3875642"/>
            <a:ext cx="3721019" cy="307777"/>
          </a:xfrm>
          <a:prstGeom prst="rect">
            <a:avLst/>
          </a:prstGeom>
        </p:spPr>
        <p:txBody>
          <a:bodyPr wrap="none">
            <a:spAutoFit/>
          </a:bodyPr>
          <a:lstStyle/>
          <a:p>
            <a:r>
              <a:rPr lang="en-US" sz="1400" dirty="0" err="1"/>
              <a:t>Object.getPrototypeOf</a:t>
            </a:r>
            <a:r>
              <a:rPr lang="en-US" sz="1400" dirty="0" smtClean="0"/>
              <a:t>([]) </a:t>
            </a:r>
            <a:r>
              <a:rPr lang="en-US" sz="1400" dirty="0"/>
              <a:t>=== </a:t>
            </a:r>
            <a:r>
              <a:rPr lang="en-US" sz="1400" dirty="0" err="1"/>
              <a:t>Object.prototype</a:t>
            </a:r>
            <a:r>
              <a:rPr lang="en-US" sz="1400" dirty="0"/>
              <a:t>;</a:t>
            </a:r>
          </a:p>
        </p:txBody>
      </p:sp>
      <p:pic>
        <p:nvPicPr>
          <p:cNvPr id="20" name="Picture 8" descr="http://i.stack.imgur.com/Mmww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111011" y="5793507"/>
            <a:ext cx="924970" cy="9249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550175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521677" y="915050"/>
            <a:ext cx="1799492" cy="1325563"/>
          </a:xfrm>
        </p:spPr>
        <p:txBody>
          <a:bodyPr>
            <a:normAutofit/>
          </a:bodyPr>
          <a:lstStyle/>
          <a:p>
            <a:r>
              <a:rPr lang="en-GB" sz="2800" dirty="0" smtClean="0"/>
              <a:t>Classes</a:t>
            </a:r>
            <a:endParaRPr lang="en-GB" sz="2800" dirty="0"/>
          </a:p>
        </p:txBody>
      </p:sp>
      <p:sp>
        <p:nvSpPr>
          <p:cNvPr id="4" name="Rectángulo 3"/>
          <p:cNvSpPr/>
          <p:nvPr/>
        </p:nvSpPr>
        <p:spPr>
          <a:xfrm>
            <a:off x="521677" y="2074841"/>
            <a:ext cx="6096000" cy="2585323"/>
          </a:xfrm>
          <a:prstGeom prst="rect">
            <a:avLst/>
          </a:prstGeom>
        </p:spPr>
        <p:txBody>
          <a:bodyPr>
            <a:spAutoFit/>
          </a:bodyPr>
          <a:lstStyle/>
          <a:p>
            <a:r>
              <a:rPr lang="en-US" dirty="0">
                <a:solidFill>
                  <a:srgbClr val="000000"/>
                </a:solidFill>
                <a:latin typeface="Consolas" panose="020B0609020204030204" pitchFamily="49" charset="0"/>
              </a:rPr>
              <a:t>.cities {</a:t>
            </a:r>
            <a:r>
              <a:rPr lang="en-US" dirty="0"/>
              <a:t/>
            </a:r>
            <a:br>
              <a:rPr lang="en-US" dirty="0"/>
            </a:b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background-color:black</a:t>
            </a:r>
            <a:r>
              <a:rPr lang="en-US" dirty="0">
                <a:solidFill>
                  <a:srgbClr val="000000"/>
                </a:solidFill>
                <a:latin typeface="Consolas" panose="020B0609020204030204" pitchFamily="49" charset="0"/>
              </a:rPr>
              <a:t>;</a:t>
            </a:r>
            <a:r>
              <a:rPr lang="en-US" dirty="0"/>
              <a:t/>
            </a:r>
            <a:br>
              <a:rPr lang="en-US" dirty="0"/>
            </a:b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color:white</a:t>
            </a:r>
            <a:r>
              <a:rPr lang="en-US" dirty="0">
                <a:solidFill>
                  <a:srgbClr val="000000"/>
                </a:solidFill>
                <a:latin typeface="Consolas" panose="020B0609020204030204" pitchFamily="49" charset="0"/>
              </a:rPr>
              <a:t>;</a:t>
            </a:r>
            <a:r>
              <a:rPr lang="en-US" dirty="0"/>
              <a:t/>
            </a:r>
            <a:br>
              <a:rPr lang="en-US" dirty="0"/>
            </a:br>
            <a:r>
              <a:rPr lang="en-US" dirty="0">
                <a:solidFill>
                  <a:srgbClr val="000000"/>
                </a:solidFill>
                <a:latin typeface="Consolas" panose="020B0609020204030204" pitchFamily="49" charset="0"/>
              </a:rPr>
              <a:t>    margin:20px;</a:t>
            </a:r>
            <a:r>
              <a:rPr lang="en-US" dirty="0"/>
              <a:t/>
            </a:r>
            <a:br>
              <a:rPr lang="en-US" dirty="0"/>
            </a:br>
            <a:r>
              <a:rPr lang="en-US" dirty="0">
                <a:solidFill>
                  <a:srgbClr val="000000"/>
                </a:solidFill>
                <a:latin typeface="Consolas" panose="020B0609020204030204" pitchFamily="49" charset="0"/>
              </a:rPr>
              <a:t>    padding:20px;</a:t>
            </a:r>
            <a:r>
              <a:rPr lang="en-US" dirty="0"/>
              <a:t/>
            </a:r>
            <a:br>
              <a:rPr lang="en-US" dirty="0"/>
            </a:br>
            <a:r>
              <a:rPr lang="en-US" dirty="0">
                <a:solidFill>
                  <a:srgbClr val="000000"/>
                </a:solidFill>
                <a:latin typeface="Consolas" panose="020B0609020204030204" pitchFamily="49" charset="0"/>
              </a:rPr>
              <a:t>} </a:t>
            </a:r>
            <a:endParaRPr lang="en-US" dirty="0" smtClean="0">
              <a:solidFill>
                <a:srgbClr val="000000"/>
              </a:solidFill>
              <a:latin typeface="Consolas" panose="020B0609020204030204" pitchFamily="49" charset="0"/>
            </a:endParaRPr>
          </a:p>
          <a:p>
            <a:endParaRPr lang="en-US" dirty="0" smtClean="0">
              <a:solidFill>
                <a:srgbClr val="000000"/>
              </a:solidFill>
              <a:latin typeface="Consolas" panose="020B0609020204030204" pitchFamily="49" charset="0"/>
            </a:endParaRPr>
          </a:p>
          <a:p>
            <a:r>
              <a:rPr lang="es-CO" dirty="0" err="1"/>
              <a:t>span.red</a:t>
            </a:r>
            <a:r>
              <a:rPr lang="es-CO" dirty="0"/>
              <a:t> {</a:t>
            </a:r>
            <a:r>
              <a:rPr lang="es-CO" dirty="0" err="1"/>
              <a:t>color:red</a:t>
            </a:r>
            <a:r>
              <a:rPr lang="es-CO" dirty="0"/>
              <a:t>;}</a:t>
            </a:r>
            <a:endParaRPr lang="en-US" dirty="0">
              <a:solidFill>
                <a:srgbClr val="000000"/>
              </a:solidFill>
              <a:latin typeface="Consolas" panose="020B0609020204030204" pitchFamily="49" charset="0"/>
            </a:endParaRPr>
          </a:p>
          <a:p>
            <a:endParaRPr lang="en-GB" dirty="0"/>
          </a:p>
        </p:txBody>
      </p:sp>
      <p:sp>
        <p:nvSpPr>
          <p:cNvPr id="5" name="Rectángulo 4"/>
          <p:cNvSpPr/>
          <p:nvPr/>
        </p:nvSpPr>
        <p:spPr>
          <a:xfrm>
            <a:off x="521677" y="4925993"/>
            <a:ext cx="2717411" cy="646331"/>
          </a:xfrm>
          <a:prstGeom prst="rect">
            <a:avLst/>
          </a:prstGeom>
        </p:spPr>
        <p:txBody>
          <a:bodyPr wrap="none">
            <a:spAutoFit/>
          </a:bodyPr>
          <a:lstStyle/>
          <a:p>
            <a:r>
              <a:rPr lang="es-CO" dirty="0" smtClean="0">
                <a:solidFill>
                  <a:srgbClr val="0000FF"/>
                </a:solidFill>
                <a:latin typeface="Consolas" panose="020B0609020204030204" pitchFamily="49" charset="0"/>
              </a:rPr>
              <a:t>In HTML</a:t>
            </a:r>
          </a:p>
          <a:p>
            <a:r>
              <a:rPr lang="es-CO" dirty="0" smtClean="0">
                <a:solidFill>
                  <a:srgbClr val="0000FF"/>
                </a:solidFill>
                <a:latin typeface="Consolas" panose="020B0609020204030204" pitchFamily="49" charset="0"/>
              </a:rPr>
              <a:t>&lt;</a:t>
            </a:r>
            <a:r>
              <a:rPr lang="es-CO" dirty="0">
                <a:solidFill>
                  <a:srgbClr val="A52A2A"/>
                </a:solidFill>
                <a:latin typeface="Consolas" panose="020B0609020204030204" pitchFamily="49" charset="0"/>
              </a:rPr>
              <a:t>div</a:t>
            </a: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class</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a:t>
            </a:r>
            <a:r>
              <a:rPr lang="es-CO" dirty="0" err="1">
                <a:solidFill>
                  <a:srgbClr val="0000CD"/>
                </a:solidFill>
                <a:latin typeface="Consolas" panose="020B0609020204030204" pitchFamily="49" charset="0"/>
              </a:rPr>
              <a:t>cities</a:t>
            </a:r>
            <a:r>
              <a:rPr lang="es-CO" dirty="0">
                <a:solidFill>
                  <a:srgbClr val="0000CD"/>
                </a:solidFill>
                <a:latin typeface="Consolas" panose="020B0609020204030204" pitchFamily="49" charset="0"/>
              </a:rPr>
              <a:t>"</a:t>
            </a:r>
            <a:r>
              <a:rPr lang="es-CO" dirty="0">
                <a:solidFill>
                  <a:srgbClr val="0000FF"/>
                </a:solidFill>
                <a:latin typeface="Consolas" panose="020B0609020204030204" pitchFamily="49" charset="0"/>
              </a:rPr>
              <a:t>&gt;</a:t>
            </a:r>
            <a:endParaRPr lang="en-GB" dirty="0"/>
          </a:p>
        </p:txBody>
      </p:sp>
      <p:pic>
        <p:nvPicPr>
          <p:cNvPr id="6" name="Imagen 5"/>
          <p:cNvPicPr>
            <a:picLocks noChangeAspect="1"/>
          </p:cNvPicPr>
          <p:nvPr/>
        </p:nvPicPr>
        <p:blipFill>
          <a:blip r:embed="rId2"/>
          <a:stretch>
            <a:fillRect/>
          </a:stretch>
        </p:blipFill>
        <p:spPr>
          <a:xfrm>
            <a:off x="4895501" y="1360527"/>
            <a:ext cx="7170033" cy="2953565"/>
          </a:xfrm>
          <a:prstGeom prst="rect">
            <a:avLst/>
          </a:prstGeom>
        </p:spPr>
      </p:pic>
      <p:pic>
        <p:nvPicPr>
          <p:cNvPr id="8" name="Imagen 7"/>
          <p:cNvPicPr>
            <a:picLocks noChangeAspect="1"/>
          </p:cNvPicPr>
          <p:nvPr/>
        </p:nvPicPr>
        <p:blipFill>
          <a:blip r:embed="rId3"/>
          <a:stretch>
            <a:fillRect/>
          </a:stretch>
        </p:blipFill>
        <p:spPr>
          <a:xfrm>
            <a:off x="7652228" y="4464760"/>
            <a:ext cx="2004064" cy="2361933"/>
          </a:xfrm>
          <a:prstGeom prst="rect">
            <a:avLst/>
          </a:prstGeom>
        </p:spPr>
      </p:pic>
      <p:sp>
        <p:nvSpPr>
          <p:cNvPr id="9" name="CuadroTexto 8"/>
          <p:cNvSpPr txBox="1"/>
          <p:nvPr/>
        </p:nvSpPr>
        <p:spPr>
          <a:xfrm>
            <a:off x="117230" y="132028"/>
            <a:ext cx="11359662" cy="830997"/>
          </a:xfrm>
          <a:prstGeom prst="rect">
            <a:avLst/>
          </a:prstGeom>
          <a:noFill/>
        </p:spPr>
        <p:txBody>
          <a:bodyPr wrap="square" rtlCol="0">
            <a:spAutoFit/>
          </a:bodyPr>
          <a:lstStyle/>
          <a:p>
            <a:r>
              <a:rPr lang="en-GB" sz="2400" b="1" dirty="0" smtClean="0">
                <a:latin typeface="Gotham Light" pitchFamily="50" charset="0"/>
                <a:cs typeface="Gotham Light" pitchFamily="50" charset="0"/>
              </a:rPr>
              <a:t>A class or  is a html attribute that using ccs makes easy to give a standard style to a page</a:t>
            </a:r>
            <a:endParaRPr lang="en-GB" sz="2400" b="1" dirty="0">
              <a:latin typeface="Gotham Light" pitchFamily="50" charset="0"/>
              <a:cs typeface="Gotham Light" pitchFamily="50" charset="0"/>
            </a:endParaRPr>
          </a:p>
        </p:txBody>
      </p:sp>
      <p:pic>
        <p:nvPicPr>
          <p:cNvPr id="10" name="Picture 2" descr="http://red-team-design.com/wp-content/uploads/2011/01/css3-html5-logo-initial.png"/>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1145777" y="102048"/>
            <a:ext cx="1003873" cy="8650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3931196"/>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656" y="3720147"/>
            <a:ext cx="11457329" cy="2849986"/>
          </a:xfrm>
          <a:prstGeom prst="rect">
            <a:avLst/>
          </a:prstGeom>
        </p:spPr>
      </p:pic>
      <p:sp>
        <p:nvSpPr>
          <p:cNvPr id="2" name="Title 1"/>
          <p:cNvSpPr>
            <a:spLocks noGrp="1"/>
          </p:cNvSpPr>
          <p:nvPr>
            <p:ph type="title"/>
          </p:nvPr>
        </p:nvSpPr>
        <p:spPr>
          <a:xfrm>
            <a:off x="519545" y="180458"/>
            <a:ext cx="10515600" cy="1325563"/>
          </a:xfrm>
        </p:spPr>
        <p:txBody>
          <a:bodyPr/>
          <a:lstStyle/>
          <a:p>
            <a:r>
              <a:rPr lang="en-US" dirty="0" smtClean="0"/>
              <a:t>Constructor </a:t>
            </a:r>
            <a:r>
              <a:rPr lang="en-US" b="1" dirty="0" smtClean="0"/>
              <a:t>function</a:t>
            </a:r>
            <a:endParaRPr lang="en-US" b="1" dirty="0"/>
          </a:p>
        </p:txBody>
      </p:sp>
      <p:sp>
        <p:nvSpPr>
          <p:cNvPr id="4" name="Rectangle 3"/>
          <p:cNvSpPr/>
          <p:nvPr/>
        </p:nvSpPr>
        <p:spPr>
          <a:xfrm>
            <a:off x="6597925" y="658573"/>
            <a:ext cx="4750403" cy="369332"/>
          </a:xfrm>
          <a:prstGeom prst="rect">
            <a:avLst/>
          </a:prstGeom>
        </p:spPr>
        <p:txBody>
          <a:bodyPr wrap="none">
            <a:spAutoFit/>
          </a:bodyPr>
          <a:lstStyle/>
          <a:p>
            <a:r>
              <a:rPr lang="en-US" dirty="0"/>
              <a:t>https://</a:t>
            </a:r>
            <a:r>
              <a:rPr lang="en-US" dirty="0" err="1"/>
              <a:t>www.youtube.com</a:t>
            </a:r>
            <a:r>
              <a:rPr lang="en-US" dirty="0"/>
              <a:t>/</a:t>
            </a:r>
            <a:r>
              <a:rPr lang="en-US" dirty="0" err="1"/>
              <a:t>watch?v</a:t>
            </a:r>
            <a:r>
              <a:rPr lang="en-US" dirty="0"/>
              <a:t>=</a:t>
            </a:r>
            <a:r>
              <a:rPr lang="en-US" dirty="0" err="1"/>
              <a:t>bstIvkeksAk</a:t>
            </a:r>
            <a:endParaRPr lang="en-US" dirty="0"/>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17018" y="3809934"/>
            <a:ext cx="5912216" cy="2417234"/>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09001" y="1065712"/>
            <a:ext cx="7577848" cy="2777067"/>
          </a:xfrm>
          <a:prstGeom prst="rect">
            <a:avLst/>
          </a:prstGeom>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3656" y="3809934"/>
            <a:ext cx="5893362" cy="1110852"/>
          </a:xfrm>
          <a:prstGeom prst="rect">
            <a:avLst/>
          </a:prstGeom>
        </p:spPr>
      </p:pic>
      <p:cxnSp>
        <p:nvCxnSpPr>
          <p:cNvPr id="11" name="Straight Arrow Connector 10"/>
          <p:cNvCxnSpPr/>
          <p:nvPr/>
        </p:nvCxnSpPr>
        <p:spPr>
          <a:xfrm flipH="1">
            <a:off x="9492885" y="2726917"/>
            <a:ext cx="396182" cy="8646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9889067" y="1506021"/>
            <a:ext cx="1691918" cy="1200329"/>
          </a:xfrm>
          <a:prstGeom prst="rect">
            <a:avLst/>
          </a:prstGeom>
          <a:noFill/>
        </p:spPr>
        <p:txBody>
          <a:bodyPr wrap="square" rtlCol="0">
            <a:spAutoFit/>
          </a:bodyPr>
          <a:lstStyle/>
          <a:p>
            <a:r>
              <a:rPr lang="en-US" dirty="0" smtClean="0"/>
              <a:t>Same way that a function put variables are created inside </a:t>
            </a:r>
            <a:endParaRPr lang="en-US" dirty="0"/>
          </a:p>
        </p:txBody>
      </p:sp>
      <p:sp>
        <p:nvSpPr>
          <p:cNvPr id="13" name="TextBox 12"/>
          <p:cNvSpPr txBox="1"/>
          <p:nvPr/>
        </p:nvSpPr>
        <p:spPr>
          <a:xfrm>
            <a:off x="519545" y="81577"/>
            <a:ext cx="4780588" cy="369332"/>
          </a:xfrm>
          <a:prstGeom prst="rect">
            <a:avLst/>
          </a:prstGeom>
          <a:noFill/>
        </p:spPr>
        <p:txBody>
          <a:bodyPr wrap="square" rtlCol="0">
            <a:spAutoFit/>
          </a:bodyPr>
          <a:lstStyle/>
          <a:p>
            <a:r>
              <a:rPr lang="en-US" dirty="0" smtClean="0"/>
              <a:t>Exercise make countries and cities</a:t>
            </a:r>
            <a:endParaRPr lang="en-US" dirty="0"/>
          </a:p>
        </p:txBody>
      </p:sp>
      <p:pic>
        <p:nvPicPr>
          <p:cNvPr id="14" name="Picture 8" descr="http://i.stack.imgur.com/Mmww2.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1111011" y="5793507"/>
            <a:ext cx="924970" cy="9249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660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Properties of the prototype</a:t>
            </a:r>
            <a:endParaRPr lang="en-US" dirty="0"/>
          </a:p>
        </p:txBody>
      </p:sp>
      <p:sp>
        <p:nvSpPr>
          <p:cNvPr id="4" name="TextBox 3"/>
          <p:cNvSpPr txBox="1"/>
          <p:nvPr/>
        </p:nvSpPr>
        <p:spPr>
          <a:xfrm>
            <a:off x="2728686" y="1930399"/>
            <a:ext cx="1364343" cy="369332"/>
          </a:xfrm>
          <a:prstGeom prst="rect">
            <a:avLst/>
          </a:prstGeom>
          <a:noFill/>
        </p:spPr>
        <p:txBody>
          <a:bodyPr wrap="square" rtlCol="0">
            <a:spAutoFit/>
          </a:bodyPr>
          <a:lstStyle/>
          <a:p>
            <a:r>
              <a:rPr lang="en-US" smtClean="0"/>
              <a:t>Numerable</a:t>
            </a:r>
            <a:endParaRPr lang="en-US"/>
          </a:p>
        </p:txBody>
      </p:sp>
      <p:sp>
        <p:nvSpPr>
          <p:cNvPr id="5" name="TextBox 4"/>
          <p:cNvSpPr txBox="1"/>
          <p:nvPr/>
        </p:nvSpPr>
        <p:spPr>
          <a:xfrm>
            <a:off x="7663543" y="1944913"/>
            <a:ext cx="2032000" cy="369332"/>
          </a:xfrm>
          <a:prstGeom prst="rect">
            <a:avLst/>
          </a:prstGeom>
          <a:noFill/>
        </p:spPr>
        <p:txBody>
          <a:bodyPr wrap="square" rtlCol="0">
            <a:spAutoFit/>
          </a:bodyPr>
          <a:lstStyle/>
          <a:p>
            <a:r>
              <a:rPr lang="en-US" smtClean="0"/>
              <a:t>Non numerable</a:t>
            </a:r>
            <a:endParaRPr lang="en-US"/>
          </a:p>
        </p:txBody>
      </p:sp>
      <p:sp>
        <p:nvSpPr>
          <p:cNvPr id="7" name="TextBox 6"/>
          <p:cNvSpPr txBox="1"/>
          <p:nvPr/>
        </p:nvSpPr>
        <p:spPr>
          <a:xfrm>
            <a:off x="1422400" y="2527566"/>
            <a:ext cx="4267200" cy="1477328"/>
          </a:xfrm>
          <a:prstGeom prst="rect">
            <a:avLst/>
          </a:prstGeom>
          <a:noFill/>
        </p:spPr>
        <p:txBody>
          <a:bodyPr wrap="square" rtlCol="0">
            <a:spAutoFit/>
          </a:bodyPr>
          <a:lstStyle/>
          <a:p>
            <a:r>
              <a:rPr lang="en-US" dirty="0" smtClean="0"/>
              <a:t>The ones we create inside the constructor</a:t>
            </a:r>
          </a:p>
          <a:p>
            <a:endParaRPr lang="en-US" dirty="0"/>
          </a:p>
          <a:p>
            <a:r>
              <a:rPr lang="en-US" dirty="0" smtClean="0"/>
              <a:t>Use  (</a:t>
            </a:r>
            <a:r>
              <a:rPr lang="en-US" dirty="0" err="1" smtClean="0"/>
              <a:t>var</a:t>
            </a:r>
            <a:r>
              <a:rPr lang="en-US" dirty="0" smtClean="0"/>
              <a:t> </a:t>
            </a:r>
            <a:r>
              <a:rPr lang="en-US" dirty="0" err="1" smtClean="0"/>
              <a:t>bla</a:t>
            </a:r>
            <a:r>
              <a:rPr lang="en-US" dirty="0" smtClean="0"/>
              <a:t> in object) to see if it finds it and use for(</a:t>
            </a:r>
            <a:r>
              <a:rPr lang="en-US" dirty="0" err="1" smtClean="0"/>
              <a:t>var</a:t>
            </a:r>
            <a:r>
              <a:rPr lang="en-US" dirty="0" smtClean="0"/>
              <a:t> a in object) and print properties</a:t>
            </a:r>
            <a:endParaRPr lang="en-US"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4762" y="4625233"/>
            <a:ext cx="5937181" cy="1766067"/>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91943" y="2701358"/>
            <a:ext cx="4775200" cy="520700"/>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91943" y="4899224"/>
            <a:ext cx="5494370" cy="1708615"/>
          </a:xfrm>
          <a:prstGeom prst="rect">
            <a:avLst/>
          </a:prstGeom>
        </p:spPr>
      </p:pic>
      <p:pic>
        <p:nvPicPr>
          <p:cNvPr id="11" name="Picture 8" descr="http://i.stack.imgur.com/Mmww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111011" y="5793507"/>
            <a:ext cx="924970" cy="9249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375482"/>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Create a object without prototype</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89486" y="2899228"/>
            <a:ext cx="5301282" cy="2224314"/>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3784" y="2802768"/>
            <a:ext cx="5912216" cy="2417234"/>
          </a:xfrm>
          <a:prstGeom prst="rect">
            <a:avLst/>
          </a:prstGeom>
        </p:spPr>
      </p:pic>
      <p:sp>
        <p:nvSpPr>
          <p:cNvPr id="6" name="TextBox 5"/>
          <p:cNvSpPr txBox="1"/>
          <p:nvPr/>
        </p:nvSpPr>
        <p:spPr>
          <a:xfrm>
            <a:off x="1320800" y="1828800"/>
            <a:ext cx="3614057" cy="369332"/>
          </a:xfrm>
          <a:prstGeom prst="rect">
            <a:avLst/>
          </a:prstGeom>
          <a:noFill/>
        </p:spPr>
        <p:txBody>
          <a:bodyPr wrap="square" rtlCol="0">
            <a:spAutoFit/>
          </a:bodyPr>
          <a:lstStyle/>
          <a:p>
            <a:r>
              <a:rPr lang="en-US" dirty="0" smtClean="0"/>
              <a:t>The object comes with </a:t>
            </a:r>
            <a:r>
              <a:rPr lang="en-US" smtClean="0"/>
              <a:t>a prototype</a:t>
            </a:r>
            <a:endParaRPr lang="en-US"/>
          </a:p>
        </p:txBody>
      </p:sp>
      <p:sp>
        <p:nvSpPr>
          <p:cNvPr id="7" name="TextBox 6"/>
          <p:cNvSpPr txBox="1"/>
          <p:nvPr/>
        </p:nvSpPr>
        <p:spPr>
          <a:xfrm>
            <a:off x="6901542" y="1877396"/>
            <a:ext cx="4278086" cy="369332"/>
          </a:xfrm>
          <a:prstGeom prst="rect">
            <a:avLst/>
          </a:prstGeom>
          <a:noFill/>
        </p:spPr>
        <p:txBody>
          <a:bodyPr wrap="square" rtlCol="0">
            <a:spAutoFit/>
          </a:bodyPr>
          <a:lstStyle/>
          <a:p>
            <a:r>
              <a:rPr lang="en-US" dirty="0" smtClean="0"/>
              <a:t>The object </a:t>
            </a:r>
            <a:r>
              <a:rPr lang="en-US" dirty="0" err="1" smtClean="0"/>
              <a:t>doesn</a:t>
            </a:r>
            <a:r>
              <a:rPr lang="fr-FR" dirty="0" smtClean="0"/>
              <a:t>’</a:t>
            </a:r>
            <a:r>
              <a:rPr lang="en-US" dirty="0" smtClean="0"/>
              <a:t>t comes with a prototype</a:t>
            </a:r>
            <a:endParaRPr lang="en-US" dirty="0"/>
          </a:p>
        </p:txBody>
      </p:sp>
      <p:pic>
        <p:nvPicPr>
          <p:cNvPr id="8" name="Picture 8" descr="http://i.stack.imgur.com/Mmww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111011" y="5793507"/>
            <a:ext cx="924970" cy="9249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4321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Getters an  setters</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00828" y="1690688"/>
            <a:ext cx="5435600" cy="1295400"/>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0828" y="3684814"/>
            <a:ext cx="6578600" cy="2146300"/>
          </a:xfrm>
          <a:prstGeom prst="rect">
            <a:avLst/>
          </a:prstGeom>
        </p:spPr>
      </p:pic>
      <p:sp>
        <p:nvSpPr>
          <p:cNvPr id="7" name="TextBox 6"/>
          <p:cNvSpPr txBox="1"/>
          <p:nvPr/>
        </p:nvSpPr>
        <p:spPr>
          <a:xfrm>
            <a:off x="8824686" y="580571"/>
            <a:ext cx="3178628" cy="923330"/>
          </a:xfrm>
          <a:prstGeom prst="rect">
            <a:avLst/>
          </a:prstGeom>
          <a:noFill/>
        </p:spPr>
        <p:txBody>
          <a:bodyPr wrap="square" rtlCol="0">
            <a:spAutoFit/>
          </a:bodyPr>
          <a:lstStyle/>
          <a:p>
            <a:r>
              <a:rPr lang="en-US" dirty="0" smtClean="0"/>
              <a:t>Used for creating </a:t>
            </a:r>
            <a:r>
              <a:rPr lang="en-US" smtClean="0"/>
              <a:t>methods that </a:t>
            </a:r>
            <a:r>
              <a:rPr lang="en-US" dirty="0" smtClean="0"/>
              <a:t>work but other developers </a:t>
            </a:r>
            <a:r>
              <a:rPr lang="en-US" smtClean="0"/>
              <a:t>cant overwrite them</a:t>
            </a:r>
            <a:endParaRPr lang="en-US"/>
          </a:p>
        </p:txBody>
      </p:sp>
      <p:cxnSp>
        <p:nvCxnSpPr>
          <p:cNvPr id="9" name="Straight Arrow Connector 8"/>
          <p:cNvCxnSpPr/>
          <p:nvPr/>
        </p:nvCxnSpPr>
        <p:spPr>
          <a:xfrm flipH="1">
            <a:off x="2481943" y="3875314"/>
            <a:ext cx="841828" cy="3483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1016000" y="4252686"/>
            <a:ext cx="1654629" cy="646331"/>
          </a:xfrm>
          <a:prstGeom prst="rect">
            <a:avLst/>
          </a:prstGeom>
          <a:noFill/>
        </p:spPr>
        <p:txBody>
          <a:bodyPr wrap="square" rtlCol="0">
            <a:spAutoFit/>
          </a:bodyPr>
          <a:lstStyle/>
          <a:p>
            <a:r>
              <a:rPr lang="en-US" dirty="0" smtClean="0"/>
              <a:t>Get </a:t>
            </a:r>
            <a:r>
              <a:rPr lang="en-US" smtClean="0"/>
              <a:t>also possible </a:t>
            </a:r>
            <a:endParaRPr lang="en-US"/>
          </a:p>
        </p:txBody>
      </p:sp>
      <p:pic>
        <p:nvPicPr>
          <p:cNvPr id="8" name="Picture 8" descr="http://i.stack.imgur.com/Mmww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111011" y="5793507"/>
            <a:ext cx="924970" cy="9249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7657371"/>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Inheritance --- </a:t>
            </a:r>
            <a:r>
              <a:rPr lang="en-US" sz="2000" dirty="0" smtClean="0"/>
              <a:t>is a good trick but not he best way</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7661" y="1525954"/>
            <a:ext cx="6648938" cy="2574089"/>
          </a:xfrm>
          <a:prstGeom prst="rect">
            <a:avLst/>
          </a:prstGeom>
        </p:spPr>
      </p:pic>
      <p:sp>
        <p:nvSpPr>
          <p:cNvPr id="3" name="TextBox 2"/>
          <p:cNvSpPr txBox="1"/>
          <p:nvPr/>
        </p:nvSpPr>
        <p:spPr>
          <a:xfrm>
            <a:off x="2303585" y="5732585"/>
            <a:ext cx="8237415" cy="369332"/>
          </a:xfrm>
          <a:prstGeom prst="rect">
            <a:avLst/>
          </a:prstGeom>
          <a:noFill/>
        </p:spPr>
        <p:txBody>
          <a:bodyPr wrap="square" rtlCol="0">
            <a:spAutoFit/>
          </a:bodyPr>
          <a:lstStyle/>
          <a:p>
            <a:r>
              <a:rPr lang="en-US" dirty="0" smtClean="0"/>
              <a:t>Prototypes can have prototypes</a:t>
            </a:r>
            <a:endParaRPr lang="en-US" dirty="0"/>
          </a:p>
        </p:txBody>
      </p:sp>
      <p:sp>
        <p:nvSpPr>
          <p:cNvPr id="5" name="TextBox 4"/>
          <p:cNvSpPr txBox="1"/>
          <p:nvPr/>
        </p:nvSpPr>
        <p:spPr>
          <a:xfrm>
            <a:off x="838200" y="4466492"/>
            <a:ext cx="7690338" cy="369332"/>
          </a:xfrm>
          <a:prstGeom prst="rect">
            <a:avLst/>
          </a:prstGeom>
          <a:noFill/>
        </p:spPr>
        <p:txBody>
          <a:bodyPr wrap="square" rtlCol="0">
            <a:spAutoFit/>
          </a:bodyPr>
          <a:lstStyle/>
          <a:p>
            <a:r>
              <a:rPr lang="en-US" dirty="0" err="1" smtClean="0"/>
              <a:t>City.prototype</a:t>
            </a:r>
            <a:r>
              <a:rPr lang="en-US" dirty="0" smtClean="0"/>
              <a:t> = country; // </a:t>
            </a:r>
            <a:r>
              <a:rPr lang="en-US" dirty="0" err="1" smtClean="0"/>
              <a:t>prototypeName</a:t>
            </a:r>
            <a:r>
              <a:rPr lang="en-US" dirty="0" smtClean="0"/>
              <a:t> to create </a:t>
            </a:r>
            <a:r>
              <a:rPr lang="en-US" dirty="0" err="1" smtClean="0"/>
              <a:t>iinheritance</a:t>
            </a:r>
            <a:r>
              <a:rPr lang="en-US" dirty="0" smtClean="0"/>
              <a:t> from</a:t>
            </a:r>
            <a:endParaRPr lang="en-US" dirty="0"/>
          </a:p>
        </p:txBody>
      </p:sp>
      <p:pic>
        <p:nvPicPr>
          <p:cNvPr id="6" name="Picture 8" descr="http://i.stack.imgur.com/Mmww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111011" y="5793507"/>
            <a:ext cx="924970" cy="9249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190158"/>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411415" y="1705707"/>
            <a:ext cx="5890846" cy="3139321"/>
          </a:xfrm>
          <a:prstGeom prst="rect">
            <a:avLst/>
          </a:prstGeom>
          <a:noFill/>
        </p:spPr>
        <p:txBody>
          <a:bodyPr wrap="square" rtlCol="0">
            <a:spAutoFit/>
          </a:bodyPr>
          <a:lstStyle/>
          <a:p>
            <a:r>
              <a:rPr lang="en-US" sz="6600" smtClean="0"/>
              <a:t>BUGS AND ERROR HANDLING</a:t>
            </a:r>
            <a:endParaRPr lang="en-US" sz="6600"/>
          </a:p>
        </p:txBody>
      </p:sp>
      <p:pic>
        <p:nvPicPr>
          <p:cNvPr id="6" name="Picture 8" descr="http://i.stack.imgur.com/Mmww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11011" y="5793507"/>
            <a:ext cx="924970" cy="9249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243879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Strict mode</a:t>
            </a:r>
            <a:endParaRPr lang="en-US" dirty="0"/>
          </a:p>
        </p:txBody>
      </p:sp>
      <p:pic>
        <p:nvPicPr>
          <p:cNvPr id="4" name="Picture 8" descr="http://i.stack.imgur.com/Mmww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11011" y="5793507"/>
            <a:ext cx="924970" cy="92497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10423" y="2235200"/>
            <a:ext cx="7289800" cy="238760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59523" y="5425207"/>
            <a:ext cx="8991600" cy="736600"/>
          </a:xfrm>
          <a:prstGeom prst="rect">
            <a:avLst/>
          </a:prstGeom>
        </p:spPr>
      </p:pic>
    </p:spTree>
    <p:extLst>
      <p:ext uri="{BB962C8B-B14F-4D97-AF65-F5344CB8AC3E}">
        <p14:creationId xmlns:p14="http://schemas.microsoft.com/office/powerpoint/2010/main" val="185204436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Debugging</a:t>
            </a:r>
            <a:endParaRPr lang="en-US" dirty="0"/>
          </a:p>
        </p:txBody>
      </p:sp>
      <p:pic>
        <p:nvPicPr>
          <p:cNvPr id="4" name="Picture 8" descr="http://i.stack.imgur.com/Mmww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11011" y="5793507"/>
            <a:ext cx="924970" cy="92497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019908" y="1441938"/>
            <a:ext cx="8669215" cy="369332"/>
          </a:xfrm>
          <a:prstGeom prst="rect">
            <a:avLst/>
          </a:prstGeom>
          <a:noFill/>
        </p:spPr>
        <p:txBody>
          <a:bodyPr wrap="square" rtlCol="0">
            <a:spAutoFit/>
          </a:bodyPr>
          <a:lstStyle/>
          <a:p>
            <a:r>
              <a:rPr lang="en-US" dirty="0" smtClean="0"/>
              <a:t>Make a code to test your code on all the possibilities </a:t>
            </a:r>
            <a:endParaRPr lang="en-US" dirty="0"/>
          </a:p>
        </p:txBody>
      </p:sp>
      <p:sp>
        <p:nvSpPr>
          <p:cNvPr id="6" name="Rectangle 5"/>
          <p:cNvSpPr/>
          <p:nvPr/>
        </p:nvSpPr>
        <p:spPr>
          <a:xfrm>
            <a:off x="6096000" y="843240"/>
            <a:ext cx="4829014" cy="369332"/>
          </a:xfrm>
          <a:prstGeom prst="rect">
            <a:avLst/>
          </a:prstGeom>
        </p:spPr>
        <p:txBody>
          <a:bodyPr wrap="none">
            <a:spAutoFit/>
          </a:bodyPr>
          <a:lstStyle/>
          <a:p>
            <a:r>
              <a:rPr lang="en-US" dirty="0"/>
              <a:t>https://</a:t>
            </a:r>
            <a:r>
              <a:rPr lang="en-US" dirty="0" err="1"/>
              <a:t>www.youtube.com</a:t>
            </a:r>
            <a:r>
              <a:rPr lang="en-US" dirty="0"/>
              <a:t>/</a:t>
            </a:r>
            <a:r>
              <a:rPr lang="en-US" dirty="0" err="1"/>
              <a:t>watch?v</a:t>
            </a:r>
            <a:r>
              <a:rPr lang="en-US" dirty="0"/>
              <a:t>=-q1z8BPFItw</a:t>
            </a:r>
          </a:p>
        </p:txBody>
      </p:sp>
      <p:sp>
        <p:nvSpPr>
          <p:cNvPr id="7" name="TextBox 6"/>
          <p:cNvSpPr txBox="1"/>
          <p:nvPr/>
        </p:nvSpPr>
        <p:spPr>
          <a:xfrm>
            <a:off x="5479779" y="3915834"/>
            <a:ext cx="2827859" cy="1754326"/>
          </a:xfrm>
          <a:prstGeom prst="rect">
            <a:avLst/>
          </a:prstGeom>
          <a:noFill/>
        </p:spPr>
        <p:txBody>
          <a:bodyPr wrap="square" rtlCol="0">
            <a:spAutoFit/>
          </a:bodyPr>
          <a:lstStyle/>
          <a:p>
            <a:pPr marL="342900" indent="-342900">
              <a:buAutoNum type="arabicParenR"/>
            </a:pPr>
            <a:r>
              <a:rPr lang="en-US" dirty="0" smtClean="0"/>
              <a:t>Using </a:t>
            </a:r>
            <a:r>
              <a:rPr lang="en-US" dirty="0" err="1" smtClean="0"/>
              <a:t>brack</a:t>
            </a:r>
            <a:r>
              <a:rPr lang="en-US" dirty="0" smtClean="0"/>
              <a:t> point in developer tools --- you can find it on sources</a:t>
            </a:r>
          </a:p>
          <a:p>
            <a:pPr marL="800100" lvl="1" indent="-342900">
              <a:buAutoNum type="arabicParenR"/>
            </a:pPr>
            <a:r>
              <a:rPr lang="en-US" dirty="0" smtClean="0"/>
              <a:t>Standard</a:t>
            </a:r>
          </a:p>
          <a:p>
            <a:pPr marL="800100" lvl="1" indent="-342900">
              <a:buAutoNum type="arabicParenR"/>
            </a:pPr>
            <a:r>
              <a:rPr lang="en-US" dirty="0" smtClean="0"/>
              <a:t>Conditional </a:t>
            </a:r>
          </a:p>
          <a:p>
            <a:pPr marL="800100" lvl="1" indent="-342900">
              <a:buAutoNum type="arabicParenR"/>
            </a:pPr>
            <a:endParaRPr lang="en-US" dirty="0"/>
          </a:p>
        </p:txBody>
      </p:sp>
      <p:sp>
        <p:nvSpPr>
          <p:cNvPr id="8" name="TextBox 7"/>
          <p:cNvSpPr txBox="1"/>
          <p:nvPr/>
        </p:nvSpPr>
        <p:spPr>
          <a:xfrm>
            <a:off x="6100490" y="6398311"/>
            <a:ext cx="5253310" cy="369332"/>
          </a:xfrm>
          <a:prstGeom prst="rect">
            <a:avLst/>
          </a:prstGeom>
          <a:noFill/>
        </p:spPr>
        <p:txBody>
          <a:bodyPr wrap="square" rtlCol="0">
            <a:spAutoFit/>
          </a:bodyPr>
          <a:lstStyle/>
          <a:p>
            <a:r>
              <a:rPr lang="en-US" dirty="0" smtClean="0"/>
              <a:t>Include a debugger element in your code</a:t>
            </a:r>
            <a:endParaRPr lang="en-US" dirty="0"/>
          </a:p>
        </p:txBody>
      </p:sp>
      <p:sp>
        <p:nvSpPr>
          <p:cNvPr id="9" name="TextBox 8"/>
          <p:cNvSpPr txBox="1"/>
          <p:nvPr/>
        </p:nvSpPr>
        <p:spPr>
          <a:xfrm>
            <a:off x="5089623" y="2145853"/>
            <a:ext cx="2548646" cy="369332"/>
          </a:xfrm>
          <a:prstGeom prst="rect">
            <a:avLst/>
          </a:prstGeom>
          <a:noFill/>
        </p:spPr>
        <p:txBody>
          <a:bodyPr wrap="square" rtlCol="0">
            <a:spAutoFit/>
          </a:bodyPr>
          <a:lstStyle/>
          <a:p>
            <a:r>
              <a:rPr lang="en-US" dirty="0" smtClean="0"/>
              <a:t>Add a watch</a:t>
            </a:r>
            <a:endParaRPr lang="en-US" dirty="0"/>
          </a:p>
        </p:txBody>
      </p:sp>
      <p:cxnSp>
        <p:nvCxnSpPr>
          <p:cNvPr id="12" name="Straight Arrow Connector 11"/>
          <p:cNvCxnSpPr/>
          <p:nvPr/>
        </p:nvCxnSpPr>
        <p:spPr>
          <a:xfrm flipV="1">
            <a:off x="595688" y="2217906"/>
            <a:ext cx="482211" cy="195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9861" y="2052793"/>
            <a:ext cx="663102" cy="369332"/>
          </a:xfrm>
          <a:prstGeom prst="rect">
            <a:avLst/>
          </a:prstGeom>
          <a:noFill/>
        </p:spPr>
        <p:txBody>
          <a:bodyPr wrap="square" rtlCol="0">
            <a:spAutoFit/>
          </a:bodyPr>
          <a:lstStyle/>
          <a:p>
            <a:r>
              <a:rPr lang="en-US" smtClean="0"/>
              <a:t>run</a:t>
            </a:r>
            <a:endParaRPr lang="en-US"/>
          </a:p>
        </p:txBody>
      </p:sp>
      <p:sp>
        <p:nvSpPr>
          <p:cNvPr id="16" name="TextBox 15"/>
          <p:cNvSpPr txBox="1"/>
          <p:nvPr/>
        </p:nvSpPr>
        <p:spPr>
          <a:xfrm>
            <a:off x="-5418" y="2831835"/>
            <a:ext cx="1202212" cy="646331"/>
          </a:xfrm>
          <a:prstGeom prst="rect">
            <a:avLst/>
          </a:prstGeom>
          <a:noFill/>
        </p:spPr>
        <p:txBody>
          <a:bodyPr wrap="square" rtlCol="0">
            <a:spAutoFit/>
          </a:bodyPr>
          <a:lstStyle/>
          <a:p>
            <a:r>
              <a:rPr lang="en-US" dirty="0" smtClean="0"/>
              <a:t>Run per line</a:t>
            </a:r>
            <a:endParaRPr lang="en-US" dirty="0"/>
          </a:p>
        </p:txBody>
      </p:sp>
      <p:cxnSp>
        <p:nvCxnSpPr>
          <p:cNvPr id="19" name="Straight Arrow Connector 18"/>
          <p:cNvCxnSpPr/>
          <p:nvPr/>
        </p:nvCxnSpPr>
        <p:spPr>
          <a:xfrm flipV="1">
            <a:off x="9287025" y="4092212"/>
            <a:ext cx="402098" cy="4195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9287025" y="3155001"/>
            <a:ext cx="2286471" cy="923330"/>
          </a:xfrm>
          <a:prstGeom prst="rect">
            <a:avLst/>
          </a:prstGeom>
          <a:noFill/>
        </p:spPr>
        <p:txBody>
          <a:bodyPr wrap="square" rtlCol="0">
            <a:spAutoFit/>
          </a:bodyPr>
          <a:lstStyle/>
          <a:p>
            <a:r>
              <a:rPr lang="en-US" dirty="0" smtClean="0"/>
              <a:t>Add a variable to follow during the process</a:t>
            </a:r>
            <a:endParaRPr lang="en-US" dirty="0"/>
          </a:p>
        </p:txBody>
      </p:sp>
      <p:pic>
        <p:nvPicPr>
          <p:cNvPr id="22"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5808" y="2047801"/>
            <a:ext cx="3538923" cy="4282097"/>
          </a:xfrm>
          <a:prstGeom prst="rect">
            <a:avLst/>
          </a:prstGeom>
        </p:spPr>
      </p:pic>
      <p:cxnSp>
        <p:nvCxnSpPr>
          <p:cNvPr id="24" name="Straight Arrow Connector 23"/>
          <p:cNvCxnSpPr>
            <a:endCxn id="22" idx="3"/>
          </p:cNvCxnSpPr>
          <p:nvPr/>
        </p:nvCxnSpPr>
        <p:spPr>
          <a:xfrm flipH="1" flipV="1">
            <a:off x="4824731" y="4188850"/>
            <a:ext cx="529784" cy="5971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V="1">
            <a:off x="648046" y="2237459"/>
            <a:ext cx="1297486" cy="7079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endCxn id="9" idx="1"/>
          </p:cNvCxnSpPr>
          <p:nvPr/>
        </p:nvCxnSpPr>
        <p:spPr>
          <a:xfrm flipV="1">
            <a:off x="4824731" y="2330519"/>
            <a:ext cx="264892" cy="414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32113190"/>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Console.log</a:t>
            </a:r>
            <a:r>
              <a:rPr lang="en-US" dirty="0" smtClean="0"/>
              <a:t>  </a:t>
            </a:r>
            <a:r>
              <a:rPr lang="en-US" smtClean="0"/>
              <a:t>console.clear</a:t>
            </a:r>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1338192594"/>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Throw , try , catch and finally</a:t>
            </a:r>
            <a:endParaRPr lang="en-US" dirty="0"/>
          </a:p>
        </p:txBody>
      </p:sp>
      <p:pic>
        <p:nvPicPr>
          <p:cNvPr id="4" name="Picture 8" descr="http://i.stack.imgur.com/Mmww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11011" y="5793507"/>
            <a:ext cx="924970" cy="92497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30500" y="1690688"/>
            <a:ext cx="6731000" cy="4711700"/>
          </a:xfrm>
          <a:prstGeom prst="rect">
            <a:avLst/>
          </a:prstGeom>
        </p:spPr>
      </p:pic>
    </p:spTree>
    <p:extLst>
      <p:ext uri="{BB962C8B-B14F-4D97-AF65-F5344CB8AC3E}">
        <p14:creationId xmlns:p14="http://schemas.microsoft.com/office/powerpoint/2010/main" val="12635809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GB" dirty="0" err="1" smtClean="0"/>
              <a:t>Resposive</a:t>
            </a:r>
            <a:r>
              <a:rPr lang="en-GB" dirty="0" smtClean="0"/>
              <a:t> web design</a:t>
            </a:r>
            <a:endParaRPr lang="en-GB" dirty="0"/>
          </a:p>
        </p:txBody>
      </p:sp>
      <p:sp>
        <p:nvSpPr>
          <p:cNvPr id="3" name="Marcador de contenido 2"/>
          <p:cNvSpPr>
            <a:spLocks noGrp="1"/>
          </p:cNvSpPr>
          <p:nvPr>
            <p:ph idx="1"/>
          </p:nvPr>
        </p:nvSpPr>
        <p:spPr/>
        <p:txBody>
          <a:bodyPr/>
          <a:lstStyle/>
          <a:p>
            <a:r>
              <a:rPr lang="en-GB" dirty="0">
                <a:hlinkClick r:id="rId2"/>
              </a:rPr>
              <a:t>http://</a:t>
            </a:r>
            <a:r>
              <a:rPr lang="en-GB" dirty="0" smtClean="0">
                <a:hlinkClick r:id="rId2"/>
              </a:rPr>
              <a:t>www.w3schools.com/html/html_responsive.asp</a:t>
            </a:r>
            <a:endParaRPr lang="en-GB" dirty="0" smtClean="0"/>
          </a:p>
          <a:p>
            <a:pPr marL="0" indent="0">
              <a:buNone/>
            </a:pPr>
            <a:endParaRPr lang="en-GB" dirty="0"/>
          </a:p>
          <a:p>
            <a:pPr marL="0" indent="0">
              <a:buNone/>
            </a:pPr>
            <a:r>
              <a:rPr lang="en-GB" dirty="0" smtClean="0"/>
              <a:t>Two main components</a:t>
            </a:r>
          </a:p>
          <a:p>
            <a:r>
              <a:rPr lang="en-GB" dirty="0" smtClean="0"/>
              <a:t>To float things </a:t>
            </a:r>
          </a:p>
          <a:p>
            <a:r>
              <a:rPr lang="en-GB" dirty="0" smtClean="0"/>
              <a:t>And to percentage things</a:t>
            </a:r>
            <a:endParaRPr lang="en-GB" dirty="0"/>
          </a:p>
        </p:txBody>
      </p:sp>
      <p:pic>
        <p:nvPicPr>
          <p:cNvPr id="4" name="Picture 2" descr="http://red-team-design.com/wp-content/uploads/2011/01/css3-html5-logo-initial.png"/>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1145777" y="102048"/>
            <a:ext cx="1003873" cy="8650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5268108"/>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8" descr="http://i.stack.imgur.com/Mmww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11011" y="5793507"/>
            <a:ext cx="924970" cy="92497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0830" y="1833393"/>
            <a:ext cx="5144154" cy="948717"/>
          </a:xfrm>
          <a:prstGeom prst="rect">
            <a:avLst/>
          </a:prstGeom>
        </p:spPr>
      </p:pic>
      <p:sp>
        <p:nvSpPr>
          <p:cNvPr id="5" name="Title 1"/>
          <p:cNvSpPr>
            <a:spLocks noGrp="1"/>
          </p:cNvSpPr>
          <p:nvPr>
            <p:ph type="title"/>
          </p:nvPr>
        </p:nvSpPr>
        <p:spPr>
          <a:xfrm>
            <a:off x="838200" y="365125"/>
            <a:ext cx="10515600" cy="1325563"/>
          </a:xfrm>
        </p:spPr>
        <p:txBody>
          <a:bodyPr/>
          <a:lstStyle/>
          <a:p>
            <a:r>
              <a:rPr lang="en-US" dirty="0" smtClean="0"/>
              <a:t>Regular expression</a:t>
            </a:r>
            <a:endParaRPr lang="en-US" dirty="0"/>
          </a:p>
        </p:txBody>
      </p:sp>
      <p:sp>
        <p:nvSpPr>
          <p:cNvPr id="6" name="TextBox 5"/>
          <p:cNvSpPr txBox="1"/>
          <p:nvPr/>
        </p:nvSpPr>
        <p:spPr>
          <a:xfrm>
            <a:off x="7910945" y="704740"/>
            <a:ext cx="3200066" cy="646331"/>
          </a:xfrm>
          <a:prstGeom prst="rect">
            <a:avLst/>
          </a:prstGeom>
          <a:noFill/>
        </p:spPr>
        <p:txBody>
          <a:bodyPr wrap="square" rtlCol="0">
            <a:spAutoFit/>
          </a:bodyPr>
          <a:lstStyle/>
          <a:p>
            <a:r>
              <a:rPr lang="en-US" dirty="0" smtClean="0"/>
              <a:t>Especial </a:t>
            </a:r>
            <a:r>
              <a:rPr lang="en-US" b="1" dirty="0" smtClean="0"/>
              <a:t>object</a:t>
            </a:r>
            <a:r>
              <a:rPr lang="en-US" dirty="0" smtClean="0"/>
              <a:t> that can act as string but has other properties </a:t>
            </a:r>
            <a:endParaRPr lang="en-US" dirty="0"/>
          </a:p>
        </p:txBody>
      </p:sp>
      <p:sp>
        <p:nvSpPr>
          <p:cNvPr id="7" name="TextBox 6"/>
          <p:cNvSpPr txBox="1"/>
          <p:nvPr/>
        </p:nvSpPr>
        <p:spPr>
          <a:xfrm>
            <a:off x="8035636" y="1690688"/>
            <a:ext cx="2923309" cy="1754326"/>
          </a:xfrm>
          <a:prstGeom prst="rect">
            <a:avLst/>
          </a:prstGeom>
          <a:noFill/>
        </p:spPr>
        <p:txBody>
          <a:bodyPr wrap="square" rtlCol="0">
            <a:spAutoFit/>
          </a:bodyPr>
          <a:lstStyle/>
          <a:p>
            <a:r>
              <a:rPr lang="en-US" dirty="0" smtClean="0"/>
              <a:t>If we want to represent a symbol string in regular expressions like + or – we have to put a \+ … this is for every character that is nor a letter number or white space</a:t>
            </a:r>
            <a:endParaRPr lang="en-US" dirty="0"/>
          </a:p>
        </p:txBody>
      </p:sp>
      <p:sp>
        <p:nvSpPr>
          <p:cNvPr id="8" name="TextBox 7"/>
          <p:cNvSpPr txBox="1"/>
          <p:nvPr/>
        </p:nvSpPr>
        <p:spPr>
          <a:xfrm>
            <a:off x="838200" y="3075709"/>
            <a:ext cx="1766455" cy="369332"/>
          </a:xfrm>
          <a:prstGeom prst="rect">
            <a:avLst/>
          </a:prstGeom>
          <a:noFill/>
        </p:spPr>
        <p:txBody>
          <a:bodyPr wrap="square" rtlCol="0">
            <a:spAutoFit/>
          </a:bodyPr>
          <a:lstStyle/>
          <a:p>
            <a:r>
              <a:rPr lang="en-US" dirty="0" smtClean="0"/>
              <a:t>Methods</a:t>
            </a:r>
            <a:endParaRPr lang="en-US" dirty="0"/>
          </a:p>
        </p:txBody>
      </p:sp>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200" y="3646431"/>
            <a:ext cx="4013200" cy="1041400"/>
          </a:xfrm>
          <a:prstGeom prst="rect">
            <a:avLst/>
          </a:prstGeom>
        </p:spPr>
      </p:pic>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6357" y="4715950"/>
            <a:ext cx="5753100" cy="1104900"/>
          </a:xfrm>
          <a:prstGeom prst="rect">
            <a:avLst/>
          </a:prstGeom>
        </p:spPr>
      </p:pic>
      <p:cxnSp>
        <p:nvCxnSpPr>
          <p:cNvPr id="13" name="Straight Arrow Connector 12"/>
          <p:cNvCxnSpPr/>
          <p:nvPr/>
        </p:nvCxnSpPr>
        <p:spPr>
          <a:xfrm flipV="1">
            <a:off x="3435927" y="3445014"/>
            <a:ext cx="879380" cy="2014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4475017" y="3075709"/>
            <a:ext cx="2826327" cy="523220"/>
          </a:xfrm>
          <a:prstGeom prst="rect">
            <a:avLst/>
          </a:prstGeom>
          <a:noFill/>
        </p:spPr>
        <p:txBody>
          <a:bodyPr wrap="square" rtlCol="0">
            <a:spAutoFit/>
          </a:bodyPr>
          <a:lstStyle/>
          <a:p>
            <a:r>
              <a:rPr lang="en-US" sz="1400" dirty="0" smtClean="0"/>
              <a:t>Is there anything in the string that follow this </a:t>
            </a:r>
            <a:r>
              <a:rPr lang="en-US" sz="1400" dirty="0" err="1" smtClean="0"/>
              <a:t>reg</a:t>
            </a:r>
            <a:r>
              <a:rPr lang="en-US" sz="1400" dirty="0" smtClean="0"/>
              <a:t> expression pattern</a:t>
            </a:r>
            <a:endParaRPr lang="en-US" sz="1400" dirty="0"/>
          </a:p>
        </p:txBody>
      </p:sp>
    </p:spTree>
    <p:extLst>
      <p:ext uri="{BB962C8B-B14F-4D97-AF65-F5344CB8AC3E}">
        <p14:creationId xmlns:p14="http://schemas.microsoft.com/office/powerpoint/2010/main" val="25894409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8" descr="http://i.stack.imgur.com/Mmww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111011" y="5793507"/>
            <a:ext cx="924970" cy="92497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6118" y="1828800"/>
            <a:ext cx="6669809" cy="1874248"/>
          </a:xfrm>
          <a:prstGeom prst="rect">
            <a:avLst/>
          </a:prstGeom>
        </p:spPr>
      </p:pic>
      <p:sp>
        <p:nvSpPr>
          <p:cNvPr id="7" name="Title 1"/>
          <p:cNvSpPr>
            <a:spLocks noGrp="1"/>
          </p:cNvSpPr>
          <p:nvPr>
            <p:ph type="title"/>
          </p:nvPr>
        </p:nvSpPr>
        <p:spPr>
          <a:xfrm>
            <a:off x="838200" y="365125"/>
            <a:ext cx="10515600" cy="1325563"/>
          </a:xfrm>
        </p:spPr>
        <p:txBody>
          <a:bodyPr/>
          <a:lstStyle/>
          <a:p>
            <a:r>
              <a:rPr lang="en-US" dirty="0" smtClean="0"/>
              <a:t>Regular expression</a:t>
            </a:r>
            <a:endParaRPr lang="en-US" dirty="0"/>
          </a:p>
        </p:txBody>
      </p:sp>
      <p:sp>
        <p:nvSpPr>
          <p:cNvPr id="8" name="Rectangle 7"/>
          <p:cNvSpPr/>
          <p:nvPr/>
        </p:nvSpPr>
        <p:spPr>
          <a:xfrm>
            <a:off x="332930" y="227013"/>
            <a:ext cx="4848250" cy="369332"/>
          </a:xfrm>
          <a:prstGeom prst="rect">
            <a:avLst/>
          </a:prstGeom>
        </p:spPr>
        <p:txBody>
          <a:bodyPr wrap="none">
            <a:spAutoFit/>
          </a:bodyPr>
          <a:lstStyle/>
          <a:p>
            <a:r>
              <a:rPr lang="en-US" dirty="0"/>
              <a:t>https://</a:t>
            </a:r>
            <a:r>
              <a:rPr lang="en-US" dirty="0" err="1"/>
              <a:t>www.youtube.com</a:t>
            </a:r>
            <a:r>
              <a:rPr lang="en-US" dirty="0"/>
              <a:t>/</a:t>
            </a:r>
            <a:r>
              <a:rPr lang="en-US" dirty="0" err="1"/>
              <a:t>watch?v</a:t>
            </a:r>
            <a:r>
              <a:rPr lang="en-US" dirty="0"/>
              <a:t>=44P2s6bZ8Js</a:t>
            </a:r>
          </a:p>
        </p:txBody>
      </p:sp>
      <p:sp>
        <p:nvSpPr>
          <p:cNvPr id="9" name="TextBox 8"/>
          <p:cNvSpPr txBox="1"/>
          <p:nvPr/>
        </p:nvSpPr>
        <p:spPr>
          <a:xfrm>
            <a:off x="8049490" y="362520"/>
            <a:ext cx="623455" cy="369332"/>
          </a:xfrm>
          <a:prstGeom prst="rect">
            <a:avLst/>
          </a:prstGeom>
          <a:noFill/>
        </p:spPr>
        <p:txBody>
          <a:bodyPr wrap="square" rtlCol="0">
            <a:spAutoFit/>
          </a:bodyPr>
          <a:lstStyle/>
          <a:p>
            <a:r>
              <a:rPr lang="en-US" smtClean="0"/>
              <a:t>\d+</a:t>
            </a:r>
            <a:endParaRPr lang="en-US" dirty="0"/>
          </a:p>
        </p:txBody>
      </p:sp>
      <p:sp>
        <p:nvSpPr>
          <p:cNvPr id="10" name="TextBox 9"/>
          <p:cNvSpPr txBox="1"/>
          <p:nvPr/>
        </p:nvSpPr>
        <p:spPr>
          <a:xfrm>
            <a:off x="8672945" y="85521"/>
            <a:ext cx="2798619" cy="923330"/>
          </a:xfrm>
          <a:prstGeom prst="rect">
            <a:avLst/>
          </a:prstGeom>
          <a:noFill/>
        </p:spPr>
        <p:txBody>
          <a:bodyPr wrap="square" rtlCol="0">
            <a:spAutoFit/>
          </a:bodyPr>
          <a:lstStyle/>
          <a:p>
            <a:r>
              <a:rPr lang="en-US" dirty="0" smtClean="0"/>
              <a:t>Means that the length of the string is one or more numbers</a:t>
            </a:r>
            <a:endParaRPr lang="en-US" dirty="0"/>
          </a:p>
        </p:txBody>
      </p:sp>
      <p:sp>
        <p:nvSpPr>
          <p:cNvPr id="11" name="Rectangle 10"/>
          <p:cNvSpPr/>
          <p:nvPr/>
        </p:nvSpPr>
        <p:spPr>
          <a:xfrm>
            <a:off x="1531644" y="2013159"/>
            <a:ext cx="486342" cy="241309"/>
          </a:xfrm>
          <a:prstGeom prst="rect">
            <a:avLst/>
          </a:prstGeom>
          <a:solidFill>
            <a:srgbClr val="FF0000">
              <a:alpha val="12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702050" y="2275569"/>
            <a:ext cx="486342" cy="241309"/>
          </a:xfrm>
          <a:prstGeom prst="rect">
            <a:avLst/>
          </a:prstGeom>
          <a:solidFill>
            <a:srgbClr val="FF0000">
              <a:alpha val="12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3458879" y="2495508"/>
            <a:ext cx="486342" cy="241309"/>
          </a:xfrm>
          <a:prstGeom prst="rect">
            <a:avLst/>
          </a:prstGeom>
          <a:solidFill>
            <a:srgbClr val="FF0000">
              <a:alpha val="12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755972" y="2774036"/>
            <a:ext cx="316084" cy="710143"/>
          </a:xfrm>
          <a:prstGeom prst="rect">
            <a:avLst/>
          </a:prstGeom>
          <a:solidFill>
            <a:srgbClr val="FF0000">
              <a:alpha val="12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Arrow Connector 15"/>
          <p:cNvCxnSpPr/>
          <p:nvPr/>
        </p:nvCxnSpPr>
        <p:spPr>
          <a:xfrm flipH="1">
            <a:off x="332930" y="3294993"/>
            <a:ext cx="360753" cy="5461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0" y="4045528"/>
            <a:ext cx="1072056" cy="646331"/>
          </a:xfrm>
          <a:prstGeom prst="rect">
            <a:avLst/>
          </a:prstGeom>
          <a:noFill/>
        </p:spPr>
        <p:txBody>
          <a:bodyPr wrap="square" rtlCol="0">
            <a:spAutoFit/>
          </a:bodyPr>
          <a:lstStyle/>
          <a:p>
            <a:r>
              <a:rPr lang="en-US" smtClean="0"/>
              <a:t>Capital letters </a:t>
            </a:r>
            <a:endParaRPr lang="en-US"/>
          </a:p>
        </p:txBody>
      </p:sp>
      <p:sp>
        <p:nvSpPr>
          <p:cNvPr id="18" name="TextBox 17"/>
          <p:cNvSpPr txBox="1"/>
          <p:nvPr/>
        </p:nvSpPr>
        <p:spPr>
          <a:xfrm>
            <a:off x="8049489" y="1811371"/>
            <a:ext cx="763435" cy="369332"/>
          </a:xfrm>
          <a:prstGeom prst="rect">
            <a:avLst/>
          </a:prstGeom>
          <a:noFill/>
        </p:spPr>
        <p:txBody>
          <a:bodyPr wrap="square" rtlCol="0">
            <a:spAutoFit/>
          </a:bodyPr>
          <a:lstStyle/>
          <a:p>
            <a:r>
              <a:rPr lang="en-US"/>
              <a:t>[</a:t>
            </a:r>
            <a:r>
              <a:rPr lang="en-US" smtClean="0"/>
              <a:t>^\d]</a:t>
            </a:r>
            <a:endParaRPr lang="en-US" dirty="0"/>
          </a:p>
        </p:txBody>
      </p:sp>
      <p:sp>
        <p:nvSpPr>
          <p:cNvPr id="19" name="TextBox 18"/>
          <p:cNvSpPr txBox="1"/>
          <p:nvPr/>
        </p:nvSpPr>
        <p:spPr>
          <a:xfrm>
            <a:off x="8672945" y="1635141"/>
            <a:ext cx="2798619" cy="646331"/>
          </a:xfrm>
          <a:prstGeom prst="rect">
            <a:avLst/>
          </a:prstGeom>
          <a:noFill/>
        </p:spPr>
        <p:txBody>
          <a:bodyPr wrap="square" rtlCol="0">
            <a:spAutoFit/>
          </a:bodyPr>
          <a:lstStyle/>
          <a:p>
            <a:r>
              <a:rPr lang="en-US" dirty="0" smtClean="0"/>
              <a:t>Match any character expect the ones in the set </a:t>
            </a:r>
            <a:endParaRPr lang="en-US" dirty="0"/>
          </a:p>
        </p:txBody>
      </p:sp>
      <p:sp>
        <p:nvSpPr>
          <p:cNvPr id="20" name="TextBox 19"/>
          <p:cNvSpPr txBox="1"/>
          <p:nvPr/>
        </p:nvSpPr>
        <p:spPr>
          <a:xfrm>
            <a:off x="8049490" y="1092841"/>
            <a:ext cx="623455" cy="369332"/>
          </a:xfrm>
          <a:prstGeom prst="rect">
            <a:avLst/>
          </a:prstGeom>
          <a:noFill/>
        </p:spPr>
        <p:txBody>
          <a:bodyPr wrap="square" rtlCol="0">
            <a:spAutoFit/>
          </a:bodyPr>
          <a:lstStyle/>
          <a:p>
            <a:r>
              <a:rPr lang="en-US" dirty="0" smtClean="0"/>
              <a:t>\d*</a:t>
            </a:r>
            <a:endParaRPr lang="en-US" dirty="0"/>
          </a:p>
        </p:txBody>
      </p:sp>
      <p:sp>
        <p:nvSpPr>
          <p:cNvPr id="21" name="TextBox 20"/>
          <p:cNvSpPr txBox="1"/>
          <p:nvPr/>
        </p:nvSpPr>
        <p:spPr>
          <a:xfrm>
            <a:off x="8672944" y="1108135"/>
            <a:ext cx="2822027" cy="369332"/>
          </a:xfrm>
          <a:prstGeom prst="rect">
            <a:avLst/>
          </a:prstGeom>
          <a:noFill/>
        </p:spPr>
        <p:txBody>
          <a:bodyPr wrap="square" rtlCol="0">
            <a:spAutoFit/>
          </a:bodyPr>
          <a:lstStyle/>
          <a:p>
            <a:r>
              <a:rPr lang="en-US" smtClean="0"/>
              <a:t>Same than + but from cero</a:t>
            </a:r>
            <a:endParaRPr lang="en-US"/>
          </a:p>
        </p:txBody>
      </p:sp>
      <p:pic>
        <p:nvPicPr>
          <p:cNvPr id="22" name="Picture 2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68400" y="4414901"/>
            <a:ext cx="5067300" cy="1524000"/>
          </a:xfrm>
          <a:prstGeom prst="rect">
            <a:avLst/>
          </a:prstGeom>
        </p:spPr>
      </p:pic>
      <p:sp>
        <p:nvSpPr>
          <p:cNvPr id="24" name="TextBox 23"/>
          <p:cNvSpPr txBox="1"/>
          <p:nvPr/>
        </p:nvSpPr>
        <p:spPr>
          <a:xfrm>
            <a:off x="8049488" y="2547769"/>
            <a:ext cx="623455" cy="369332"/>
          </a:xfrm>
          <a:prstGeom prst="rect">
            <a:avLst/>
          </a:prstGeom>
          <a:noFill/>
        </p:spPr>
        <p:txBody>
          <a:bodyPr wrap="square" rtlCol="0">
            <a:spAutoFit/>
          </a:bodyPr>
          <a:lstStyle/>
          <a:p>
            <a:r>
              <a:rPr lang="en-US" dirty="0" smtClean="0"/>
              <a:t>\d?</a:t>
            </a:r>
            <a:endParaRPr lang="en-US" dirty="0"/>
          </a:p>
        </p:txBody>
      </p:sp>
      <p:sp>
        <p:nvSpPr>
          <p:cNvPr id="25" name="TextBox 24"/>
          <p:cNvSpPr txBox="1"/>
          <p:nvPr/>
        </p:nvSpPr>
        <p:spPr>
          <a:xfrm>
            <a:off x="8684647" y="2547769"/>
            <a:ext cx="2798619" cy="646331"/>
          </a:xfrm>
          <a:prstGeom prst="rect">
            <a:avLst/>
          </a:prstGeom>
          <a:noFill/>
        </p:spPr>
        <p:txBody>
          <a:bodyPr wrap="square" rtlCol="0">
            <a:spAutoFit/>
          </a:bodyPr>
          <a:lstStyle/>
          <a:p>
            <a:r>
              <a:rPr lang="en-US" dirty="0" smtClean="0"/>
              <a:t>It can or not match the character</a:t>
            </a:r>
            <a:endParaRPr lang="en-US" dirty="0"/>
          </a:p>
        </p:txBody>
      </p:sp>
      <p:sp>
        <p:nvSpPr>
          <p:cNvPr id="27" name="TextBox 26"/>
          <p:cNvSpPr txBox="1"/>
          <p:nvPr/>
        </p:nvSpPr>
        <p:spPr>
          <a:xfrm>
            <a:off x="7245927" y="3420196"/>
            <a:ext cx="1740291" cy="369332"/>
          </a:xfrm>
          <a:prstGeom prst="rect">
            <a:avLst/>
          </a:prstGeom>
          <a:noFill/>
        </p:spPr>
        <p:txBody>
          <a:bodyPr wrap="square" rtlCol="0">
            <a:spAutoFit/>
          </a:bodyPr>
          <a:lstStyle/>
          <a:p>
            <a:r>
              <a:rPr lang="en-US" dirty="0" smtClean="0"/>
              <a:t>\d{x}  \d{</a:t>
            </a:r>
            <a:r>
              <a:rPr lang="en-US" dirty="0" err="1" smtClean="0"/>
              <a:t>x,z</a:t>
            </a:r>
            <a:r>
              <a:rPr lang="en-US" dirty="0" smtClean="0"/>
              <a:t>}</a:t>
            </a:r>
            <a:endParaRPr lang="en-US" dirty="0"/>
          </a:p>
        </p:txBody>
      </p:sp>
      <p:sp>
        <p:nvSpPr>
          <p:cNvPr id="28" name="TextBox 27"/>
          <p:cNvSpPr txBox="1"/>
          <p:nvPr/>
        </p:nvSpPr>
        <p:spPr>
          <a:xfrm>
            <a:off x="8663105" y="3289530"/>
            <a:ext cx="2798619" cy="646331"/>
          </a:xfrm>
          <a:prstGeom prst="rect">
            <a:avLst/>
          </a:prstGeom>
          <a:noFill/>
        </p:spPr>
        <p:txBody>
          <a:bodyPr wrap="square" rtlCol="0">
            <a:spAutoFit/>
          </a:bodyPr>
          <a:lstStyle/>
          <a:p>
            <a:r>
              <a:rPr lang="en-US" dirty="0" smtClean="0"/>
              <a:t>The digit have to be </a:t>
            </a:r>
            <a:r>
              <a:rPr lang="en-US" dirty="0" err="1" smtClean="0"/>
              <a:t>repited</a:t>
            </a:r>
            <a:r>
              <a:rPr lang="en-US" dirty="0"/>
              <a:t> </a:t>
            </a:r>
            <a:r>
              <a:rPr lang="en-US" dirty="0" smtClean="0"/>
              <a:t>x time or from x to z</a:t>
            </a:r>
            <a:endParaRPr lang="en-US" dirty="0"/>
          </a:p>
        </p:txBody>
      </p:sp>
      <p:sp>
        <p:nvSpPr>
          <p:cNvPr id="29" name="TextBox 28"/>
          <p:cNvSpPr txBox="1"/>
          <p:nvPr/>
        </p:nvSpPr>
        <p:spPr>
          <a:xfrm>
            <a:off x="8146281" y="4309296"/>
            <a:ext cx="516824" cy="369332"/>
          </a:xfrm>
          <a:prstGeom prst="rect">
            <a:avLst/>
          </a:prstGeom>
          <a:noFill/>
        </p:spPr>
        <p:txBody>
          <a:bodyPr wrap="square" rtlCol="0">
            <a:spAutoFit/>
          </a:bodyPr>
          <a:lstStyle/>
          <a:p>
            <a:r>
              <a:rPr lang="en-US" dirty="0" smtClean="0"/>
              <a:t>//</a:t>
            </a:r>
            <a:r>
              <a:rPr lang="en-US" dirty="0" err="1" smtClean="0"/>
              <a:t>i</a:t>
            </a:r>
            <a:endParaRPr lang="en-US" dirty="0"/>
          </a:p>
        </p:txBody>
      </p:sp>
      <p:sp>
        <p:nvSpPr>
          <p:cNvPr id="30" name="TextBox 29"/>
          <p:cNvSpPr txBox="1"/>
          <p:nvPr/>
        </p:nvSpPr>
        <p:spPr>
          <a:xfrm>
            <a:off x="8696352" y="4313688"/>
            <a:ext cx="2798619" cy="369332"/>
          </a:xfrm>
          <a:prstGeom prst="rect">
            <a:avLst/>
          </a:prstGeom>
          <a:noFill/>
        </p:spPr>
        <p:txBody>
          <a:bodyPr wrap="square" rtlCol="0">
            <a:spAutoFit/>
          </a:bodyPr>
          <a:lstStyle/>
          <a:p>
            <a:r>
              <a:rPr lang="en-US" smtClean="0"/>
              <a:t>Case insensitive</a:t>
            </a:r>
            <a:endParaRPr lang="en-US" dirty="0"/>
          </a:p>
        </p:txBody>
      </p:sp>
      <p:pic>
        <p:nvPicPr>
          <p:cNvPr id="32" name="Picture 3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7461592"/>
            <a:ext cx="5727700" cy="1358900"/>
          </a:xfrm>
          <a:prstGeom prst="rect">
            <a:avLst/>
          </a:prstGeom>
        </p:spPr>
      </p:pic>
      <p:sp>
        <p:nvSpPr>
          <p:cNvPr id="33" name="TextBox 32"/>
          <p:cNvSpPr txBox="1"/>
          <p:nvPr/>
        </p:nvSpPr>
        <p:spPr>
          <a:xfrm>
            <a:off x="7803931" y="4986296"/>
            <a:ext cx="859174" cy="369332"/>
          </a:xfrm>
          <a:prstGeom prst="rect">
            <a:avLst/>
          </a:prstGeom>
          <a:noFill/>
        </p:spPr>
        <p:txBody>
          <a:bodyPr wrap="square" rtlCol="0">
            <a:spAutoFit/>
          </a:bodyPr>
          <a:lstStyle/>
          <a:p>
            <a:r>
              <a:rPr lang="en-US" dirty="0" smtClean="0"/>
              <a:t>(</a:t>
            </a:r>
            <a:r>
              <a:rPr lang="en-US" dirty="0" err="1" smtClean="0"/>
              <a:t>haa</a:t>
            </a:r>
            <a:r>
              <a:rPr lang="en-US" dirty="0" smtClean="0"/>
              <a:t>)+</a:t>
            </a:r>
            <a:endParaRPr lang="en-US" dirty="0"/>
          </a:p>
        </p:txBody>
      </p:sp>
      <p:sp>
        <p:nvSpPr>
          <p:cNvPr id="34" name="TextBox 33"/>
          <p:cNvSpPr txBox="1"/>
          <p:nvPr/>
        </p:nvSpPr>
        <p:spPr>
          <a:xfrm>
            <a:off x="8696352" y="4990688"/>
            <a:ext cx="2798619" cy="369332"/>
          </a:xfrm>
          <a:prstGeom prst="rect">
            <a:avLst/>
          </a:prstGeom>
          <a:noFill/>
        </p:spPr>
        <p:txBody>
          <a:bodyPr wrap="square" rtlCol="0">
            <a:spAutoFit/>
          </a:bodyPr>
          <a:lstStyle/>
          <a:p>
            <a:r>
              <a:rPr lang="en-US" dirty="0" smtClean="0"/>
              <a:t>() group an </a:t>
            </a:r>
            <a:r>
              <a:rPr lang="en-US" dirty="0" err="1" smtClean="0"/>
              <a:t>expresion</a:t>
            </a:r>
            <a:endParaRPr lang="en-US" dirty="0"/>
          </a:p>
        </p:txBody>
      </p:sp>
      <p:sp>
        <p:nvSpPr>
          <p:cNvPr id="35" name="TextBox 34"/>
          <p:cNvSpPr txBox="1"/>
          <p:nvPr/>
        </p:nvSpPr>
        <p:spPr>
          <a:xfrm>
            <a:off x="7803931" y="5633004"/>
            <a:ext cx="859174" cy="369332"/>
          </a:xfrm>
          <a:prstGeom prst="rect">
            <a:avLst/>
          </a:prstGeom>
          <a:noFill/>
        </p:spPr>
        <p:txBody>
          <a:bodyPr wrap="square" rtlCol="0">
            <a:spAutoFit/>
          </a:bodyPr>
          <a:lstStyle/>
          <a:p>
            <a:r>
              <a:rPr lang="en-US" dirty="0" smtClean="0"/>
              <a:t>\b</a:t>
            </a:r>
            <a:endParaRPr lang="en-US" dirty="0"/>
          </a:p>
        </p:txBody>
      </p:sp>
      <p:sp>
        <p:nvSpPr>
          <p:cNvPr id="36" name="TextBox 35"/>
          <p:cNvSpPr txBox="1"/>
          <p:nvPr/>
        </p:nvSpPr>
        <p:spPr>
          <a:xfrm>
            <a:off x="8696352" y="5544258"/>
            <a:ext cx="2798619" cy="369332"/>
          </a:xfrm>
          <a:prstGeom prst="rect">
            <a:avLst/>
          </a:prstGeom>
          <a:noFill/>
        </p:spPr>
        <p:txBody>
          <a:bodyPr wrap="square" rtlCol="0">
            <a:spAutoFit/>
          </a:bodyPr>
          <a:lstStyle/>
          <a:p>
            <a:r>
              <a:rPr lang="en-US" dirty="0" smtClean="0"/>
              <a:t>Space between words </a:t>
            </a:r>
            <a:endParaRPr lang="en-US" dirty="0"/>
          </a:p>
        </p:txBody>
      </p:sp>
      <p:sp>
        <p:nvSpPr>
          <p:cNvPr id="37" name="TextBox 36"/>
          <p:cNvSpPr txBox="1"/>
          <p:nvPr/>
        </p:nvSpPr>
        <p:spPr>
          <a:xfrm>
            <a:off x="7341795" y="6279712"/>
            <a:ext cx="1354557" cy="369332"/>
          </a:xfrm>
          <a:prstGeom prst="rect">
            <a:avLst/>
          </a:prstGeom>
          <a:noFill/>
        </p:spPr>
        <p:txBody>
          <a:bodyPr wrap="square" rtlCol="0">
            <a:spAutoFit/>
          </a:bodyPr>
          <a:lstStyle/>
          <a:p>
            <a:r>
              <a:rPr lang="en-US" dirty="0" smtClean="0"/>
              <a:t>\</a:t>
            </a:r>
            <a:r>
              <a:rPr lang="en-US" smtClean="0"/>
              <a:t>d$  -- ^\d</a:t>
            </a:r>
            <a:endParaRPr lang="en-US" dirty="0"/>
          </a:p>
        </p:txBody>
      </p:sp>
      <p:sp>
        <p:nvSpPr>
          <p:cNvPr id="38" name="TextBox 37"/>
          <p:cNvSpPr txBox="1"/>
          <p:nvPr/>
        </p:nvSpPr>
        <p:spPr>
          <a:xfrm>
            <a:off x="8650359" y="5938901"/>
            <a:ext cx="2414659" cy="923330"/>
          </a:xfrm>
          <a:prstGeom prst="rect">
            <a:avLst/>
          </a:prstGeom>
          <a:noFill/>
        </p:spPr>
        <p:txBody>
          <a:bodyPr wrap="square" rtlCol="0">
            <a:spAutoFit/>
          </a:bodyPr>
          <a:lstStyle/>
          <a:p>
            <a:r>
              <a:rPr lang="en-US" dirty="0" smtClean="0"/>
              <a:t>$ Match any string with \d at the end of it and ^ at the </a:t>
            </a:r>
            <a:r>
              <a:rPr lang="en-US" dirty="0" err="1" smtClean="0"/>
              <a:t>bigining</a:t>
            </a:r>
            <a:r>
              <a:rPr lang="en-US" dirty="0" smtClean="0"/>
              <a:t> </a:t>
            </a:r>
            <a:endParaRPr lang="en-US" dirty="0"/>
          </a:p>
        </p:txBody>
      </p:sp>
    </p:spTree>
    <p:extLst>
      <p:ext uri="{BB962C8B-B14F-4D97-AF65-F5344CB8AC3E}">
        <p14:creationId xmlns:p14="http://schemas.microsoft.com/office/powerpoint/2010/main" val="190653622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Reg</a:t>
            </a:r>
            <a:r>
              <a:rPr lang="en-US" dirty="0" smtClean="0"/>
              <a:t> </a:t>
            </a:r>
            <a:r>
              <a:rPr lang="en-US" dirty="0" err="1" smtClean="0"/>
              <a:t>expresion</a:t>
            </a:r>
            <a:r>
              <a:rPr lang="en-US" dirty="0" smtClean="0"/>
              <a:t> – exec</a:t>
            </a:r>
            <a:endParaRPr lang="en-US" dirty="0"/>
          </a:p>
        </p:txBody>
      </p:sp>
      <p:sp>
        <p:nvSpPr>
          <p:cNvPr id="4" name="TextBox 3"/>
          <p:cNvSpPr txBox="1"/>
          <p:nvPr/>
        </p:nvSpPr>
        <p:spPr>
          <a:xfrm>
            <a:off x="838200" y="1860331"/>
            <a:ext cx="10197662" cy="646331"/>
          </a:xfrm>
          <a:prstGeom prst="rect">
            <a:avLst/>
          </a:prstGeom>
          <a:noFill/>
        </p:spPr>
        <p:txBody>
          <a:bodyPr wrap="square" rtlCol="0">
            <a:spAutoFit/>
          </a:bodyPr>
          <a:lstStyle/>
          <a:p>
            <a:r>
              <a:rPr lang="en-US" dirty="0" err="1" smtClean="0"/>
              <a:t>Regexp.exec</a:t>
            </a:r>
            <a:r>
              <a:rPr lang="en-US" dirty="0" smtClean="0"/>
              <a:t>(sting);  ---- is the same that test but return null if doesn't</a:t>
            </a:r>
            <a:r>
              <a:rPr lang="fr-FR" dirty="0" smtClean="0"/>
              <a:t>’</a:t>
            </a:r>
            <a:r>
              <a:rPr lang="en-US" dirty="0" smtClean="0"/>
              <a:t>t find anything or an object with information </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2676305"/>
            <a:ext cx="4737100" cy="1397000"/>
          </a:xfrm>
          <a:prstGeom prst="rect">
            <a:avLst/>
          </a:prstGeom>
        </p:spPr>
      </p:pic>
    </p:spTree>
    <p:extLst>
      <p:ext uri="{BB962C8B-B14F-4D97-AF65-F5344CB8AC3E}">
        <p14:creationId xmlns:p14="http://schemas.microsoft.com/office/powerpoint/2010/main" val="701539807"/>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8" descr="http://i.stack.imgur.com/Mmww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11011" y="5793507"/>
            <a:ext cx="924970" cy="92497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04317" y="3500797"/>
            <a:ext cx="8120479" cy="724362"/>
          </a:xfrm>
          <a:prstGeom prst="rect">
            <a:avLst/>
          </a:prstGeom>
        </p:spPr>
      </p:pic>
      <p:sp>
        <p:nvSpPr>
          <p:cNvPr id="5" name="Title 1"/>
          <p:cNvSpPr>
            <a:spLocks noGrp="1"/>
          </p:cNvSpPr>
          <p:nvPr>
            <p:ph type="title"/>
          </p:nvPr>
        </p:nvSpPr>
        <p:spPr>
          <a:xfrm>
            <a:off x="838200" y="365125"/>
            <a:ext cx="10515600" cy="1325563"/>
          </a:xfrm>
        </p:spPr>
        <p:txBody>
          <a:bodyPr/>
          <a:lstStyle/>
          <a:p>
            <a:r>
              <a:rPr lang="en-US" dirty="0" smtClean="0"/>
              <a:t>Regular expression – exercise</a:t>
            </a:r>
            <a:endParaRPr lang="en-US" dirty="0"/>
          </a:p>
        </p:txBody>
      </p:sp>
      <p:sp>
        <p:nvSpPr>
          <p:cNvPr id="6" name="TextBox 5"/>
          <p:cNvSpPr txBox="1"/>
          <p:nvPr/>
        </p:nvSpPr>
        <p:spPr>
          <a:xfrm>
            <a:off x="961697" y="1860331"/>
            <a:ext cx="6290441" cy="369332"/>
          </a:xfrm>
          <a:prstGeom prst="rect">
            <a:avLst/>
          </a:prstGeom>
          <a:noFill/>
        </p:spPr>
        <p:txBody>
          <a:bodyPr wrap="square" rtlCol="0">
            <a:spAutoFit/>
          </a:bodyPr>
          <a:lstStyle/>
          <a:p>
            <a:r>
              <a:rPr lang="en-US" dirty="0" smtClean="0"/>
              <a:t>Make a regular expression so that this test is true</a:t>
            </a:r>
            <a:endParaRPr lang="en-US" dirty="0"/>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76856" y="5158968"/>
            <a:ext cx="6375400" cy="876300"/>
          </a:xfrm>
          <a:prstGeom prst="rect">
            <a:avLst/>
          </a:prstGeom>
        </p:spPr>
      </p:pic>
      <p:sp>
        <p:nvSpPr>
          <p:cNvPr id="8" name="TextBox 7"/>
          <p:cNvSpPr txBox="1"/>
          <p:nvPr/>
        </p:nvSpPr>
        <p:spPr>
          <a:xfrm>
            <a:off x="4950372" y="4493172"/>
            <a:ext cx="2301766" cy="369332"/>
          </a:xfrm>
          <a:prstGeom prst="rect">
            <a:avLst/>
          </a:prstGeom>
          <a:noFill/>
        </p:spPr>
        <p:txBody>
          <a:bodyPr wrap="square" rtlCol="0">
            <a:spAutoFit/>
          </a:bodyPr>
          <a:lstStyle/>
          <a:p>
            <a:r>
              <a:rPr lang="en-US" dirty="0" smtClean="0"/>
              <a:t>example</a:t>
            </a:r>
            <a:endParaRPr lang="en-US" dirty="0"/>
          </a:p>
        </p:txBody>
      </p:sp>
    </p:spTree>
    <p:extLst>
      <p:ext uri="{BB962C8B-B14F-4D97-AF65-F5344CB8AC3E}">
        <p14:creationId xmlns:p14="http://schemas.microsoft.com/office/powerpoint/2010/main" val="2087796504"/>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Date type</a:t>
            </a:r>
            <a:endParaRPr lang="en-US" dirty="0"/>
          </a:p>
        </p:txBody>
      </p:sp>
      <p:pic>
        <p:nvPicPr>
          <p:cNvPr id="4" name="Picture 8" descr="http://i.stack.imgur.com/Mmww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11011" y="5793507"/>
            <a:ext cx="924970" cy="92497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838200" y="1690688"/>
            <a:ext cx="6096000" cy="369332"/>
          </a:xfrm>
          <a:prstGeom prst="rect">
            <a:avLst/>
          </a:prstGeom>
        </p:spPr>
        <p:txBody>
          <a:bodyPr>
            <a:spAutoFit/>
          </a:bodyPr>
          <a:lstStyle/>
          <a:p>
            <a:r>
              <a:rPr lang="en-US" dirty="0" smtClean="0">
                <a:latin typeface=" ^âTˇ" charset="0"/>
              </a:rPr>
              <a:t>Java script has </a:t>
            </a:r>
            <a:r>
              <a:rPr lang="en-US" smtClean="0">
                <a:latin typeface=" ^âTˇ" charset="0"/>
              </a:rPr>
              <a:t>a predefined object to use for dates</a:t>
            </a:r>
            <a:endParaRPr lang="en-US"/>
          </a:p>
        </p:txBody>
      </p:sp>
      <p:sp>
        <p:nvSpPr>
          <p:cNvPr id="5" name="TextBox 4"/>
          <p:cNvSpPr txBox="1"/>
          <p:nvPr/>
        </p:nvSpPr>
        <p:spPr>
          <a:xfrm>
            <a:off x="1008993" y="4903076"/>
            <a:ext cx="4619297" cy="646331"/>
          </a:xfrm>
          <a:prstGeom prst="rect">
            <a:avLst/>
          </a:prstGeom>
          <a:noFill/>
        </p:spPr>
        <p:txBody>
          <a:bodyPr wrap="square" rtlCol="0">
            <a:spAutoFit/>
          </a:bodyPr>
          <a:lstStyle/>
          <a:p>
            <a:r>
              <a:rPr lang="en-US" dirty="0" err="1" smtClean="0"/>
              <a:t>Date.now</a:t>
            </a:r>
            <a:endParaRPr lang="en-US" dirty="0"/>
          </a:p>
          <a:p>
            <a:r>
              <a:rPr lang="en-US" dirty="0" err="1" smtClean="0"/>
              <a:t>Date.getTime</a:t>
            </a:r>
            <a:r>
              <a:rPr lang="en-US" dirty="0" smtClean="0"/>
              <a:t>()</a:t>
            </a:r>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7483" y="2313148"/>
            <a:ext cx="6946900" cy="2336800"/>
          </a:xfrm>
          <a:prstGeom prst="rect">
            <a:avLst/>
          </a:prstGeom>
        </p:spPr>
      </p:pic>
      <p:cxnSp>
        <p:nvCxnSpPr>
          <p:cNvPr id="8" name="Straight Arrow Connector 7"/>
          <p:cNvCxnSpPr/>
          <p:nvPr/>
        </p:nvCxnSpPr>
        <p:spPr>
          <a:xfrm>
            <a:off x="2853559" y="5226241"/>
            <a:ext cx="1718441" cy="1340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4840014" y="4903076"/>
            <a:ext cx="3231931" cy="646331"/>
          </a:xfrm>
          <a:prstGeom prst="rect">
            <a:avLst/>
          </a:prstGeom>
          <a:noFill/>
        </p:spPr>
        <p:txBody>
          <a:bodyPr wrap="square" rtlCol="0">
            <a:spAutoFit/>
          </a:bodyPr>
          <a:lstStyle/>
          <a:p>
            <a:r>
              <a:rPr lang="en-US" dirty="0" smtClean="0"/>
              <a:t>To get the convention of milliseconds count</a:t>
            </a:r>
            <a:endParaRPr lang="en-US" dirty="0"/>
          </a:p>
        </p:txBody>
      </p:sp>
      <p:sp>
        <p:nvSpPr>
          <p:cNvPr id="10" name="TextBox 9"/>
          <p:cNvSpPr txBox="1"/>
          <p:nvPr/>
        </p:nvSpPr>
        <p:spPr>
          <a:xfrm>
            <a:off x="8071945" y="4277595"/>
            <a:ext cx="2506717" cy="2031325"/>
          </a:xfrm>
          <a:prstGeom prst="rect">
            <a:avLst/>
          </a:prstGeom>
          <a:noFill/>
        </p:spPr>
        <p:txBody>
          <a:bodyPr wrap="square" rtlCol="0">
            <a:spAutoFit/>
          </a:bodyPr>
          <a:lstStyle/>
          <a:p>
            <a:r>
              <a:rPr lang="en-US" dirty="0" err="1" smtClean="0"/>
              <a:t>Date.getFullYear</a:t>
            </a:r>
            <a:endParaRPr lang="en-US" dirty="0" smtClean="0"/>
          </a:p>
          <a:p>
            <a:r>
              <a:rPr lang="en-US" dirty="0" err="1" smtClean="0"/>
              <a:t>Date.getYear</a:t>
            </a:r>
            <a:endParaRPr lang="en-US" dirty="0" smtClean="0"/>
          </a:p>
          <a:p>
            <a:r>
              <a:rPr lang="en-US" dirty="0" err="1" smtClean="0"/>
              <a:t>Date.getMonth</a:t>
            </a:r>
            <a:endParaRPr lang="en-US" dirty="0" smtClean="0"/>
          </a:p>
          <a:p>
            <a:r>
              <a:rPr lang="en-US" dirty="0" err="1" smtClean="0"/>
              <a:t>Date.getDate</a:t>
            </a:r>
            <a:endParaRPr lang="en-US" dirty="0"/>
          </a:p>
          <a:p>
            <a:r>
              <a:rPr lang="en-US" dirty="0" err="1" smtClean="0"/>
              <a:t>Date.getHours</a:t>
            </a:r>
            <a:endParaRPr lang="en-US" dirty="0" smtClean="0"/>
          </a:p>
          <a:p>
            <a:r>
              <a:rPr lang="en-US" dirty="0" err="1" smtClean="0"/>
              <a:t>Date.getMinutes</a:t>
            </a:r>
            <a:endParaRPr lang="en-US" dirty="0" smtClean="0"/>
          </a:p>
          <a:p>
            <a:r>
              <a:rPr lang="en-US" dirty="0" err="1" smtClean="0"/>
              <a:t>Date.getSeconds</a:t>
            </a:r>
            <a:endParaRPr lang="en-US" dirty="0"/>
          </a:p>
        </p:txBody>
      </p:sp>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34552" y="1690688"/>
            <a:ext cx="4901429" cy="2068785"/>
          </a:xfrm>
          <a:prstGeom prst="rect">
            <a:avLst/>
          </a:prstGeom>
        </p:spPr>
      </p:pic>
    </p:spTree>
    <p:extLst>
      <p:ext uri="{BB962C8B-B14F-4D97-AF65-F5344CB8AC3E}">
        <p14:creationId xmlns:p14="http://schemas.microsoft.com/office/powerpoint/2010/main" val="1036772582"/>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Choice pattern</a:t>
            </a:r>
            <a:endParaRPr lang="en-US" dirty="0"/>
          </a:p>
        </p:txBody>
      </p:sp>
      <p:pic>
        <p:nvPicPr>
          <p:cNvPr id="4" name="Picture 8" descr="http://i.stack.imgur.com/Mmww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11011" y="5793507"/>
            <a:ext cx="924970" cy="92497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14550" y="1527065"/>
            <a:ext cx="7962900" cy="200660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98800" y="4358407"/>
            <a:ext cx="5994400" cy="1435100"/>
          </a:xfrm>
          <a:prstGeom prst="rect">
            <a:avLst/>
          </a:prstGeom>
        </p:spPr>
      </p:pic>
    </p:spTree>
    <p:extLst>
      <p:ext uri="{BB962C8B-B14F-4D97-AF65-F5344CB8AC3E}">
        <p14:creationId xmlns:p14="http://schemas.microsoft.com/office/powerpoint/2010/main" val="985970818"/>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Replace method</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4058" y="1815225"/>
            <a:ext cx="5003800" cy="736600"/>
          </a:xfrm>
          <a:prstGeom prst="rect">
            <a:avLst/>
          </a:prstGeom>
        </p:spPr>
      </p:pic>
      <p:cxnSp>
        <p:nvCxnSpPr>
          <p:cNvPr id="6" name="Straight Arrow Connector 5"/>
          <p:cNvCxnSpPr/>
          <p:nvPr/>
        </p:nvCxnSpPr>
        <p:spPr>
          <a:xfrm flipH="1">
            <a:off x="5754414" y="1198179"/>
            <a:ext cx="1529255" cy="7725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7504386" y="677917"/>
            <a:ext cx="3626069" cy="1200329"/>
          </a:xfrm>
          <a:prstGeom prst="rect">
            <a:avLst/>
          </a:prstGeom>
          <a:noFill/>
        </p:spPr>
        <p:txBody>
          <a:bodyPr wrap="square" rtlCol="0">
            <a:spAutoFit/>
          </a:bodyPr>
          <a:lstStyle/>
          <a:p>
            <a:r>
              <a:rPr lang="en-US" dirty="0" smtClean="0"/>
              <a:t>This is possible in strings ,, but we can also put a regular expression and use a g (global to make something more general)</a:t>
            </a:r>
            <a:endParaRPr lang="en-US" dirty="0"/>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7044" y="2803744"/>
            <a:ext cx="6540500" cy="1549400"/>
          </a:xfrm>
          <a:prstGeom prst="rect">
            <a:avLst/>
          </a:prstGeom>
        </p:spPr>
      </p:pic>
      <p:cxnSp>
        <p:nvCxnSpPr>
          <p:cNvPr id="11" name="Straight Arrow Connector 10"/>
          <p:cNvCxnSpPr>
            <a:stCxn id="9" idx="3"/>
          </p:cNvCxnSpPr>
          <p:nvPr/>
        </p:nvCxnSpPr>
        <p:spPr>
          <a:xfrm flipH="1">
            <a:off x="5297214" y="3578444"/>
            <a:ext cx="186033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7504386" y="2803744"/>
            <a:ext cx="2506717" cy="923330"/>
          </a:xfrm>
          <a:prstGeom prst="rect">
            <a:avLst/>
          </a:prstGeom>
          <a:noFill/>
        </p:spPr>
        <p:txBody>
          <a:bodyPr wrap="square" rtlCol="0">
            <a:spAutoFit/>
          </a:bodyPr>
          <a:lstStyle/>
          <a:p>
            <a:r>
              <a:rPr lang="en-US" dirty="0" smtClean="0"/>
              <a:t>Replace for the match of the second group .. Round </a:t>
            </a:r>
            <a:r>
              <a:rPr lang="en-US" dirty="0" err="1" smtClean="0"/>
              <a:t>marethesis</a:t>
            </a:r>
            <a:r>
              <a:rPr lang="en-US" dirty="0" smtClean="0"/>
              <a:t> </a:t>
            </a:r>
            <a:endParaRPr lang="en-US" dirty="0"/>
          </a:p>
        </p:txBody>
      </p:sp>
      <p:cxnSp>
        <p:nvCxnSpPr>
          <p:cNvPr id="14" name="Straight Arrow Connector 13"/>
          <p:cNvCxnSpPr/>
          <p:nvPr/>
        </p:nvCxnSpPr>
        <p:spPr>
          <a:xfrm flipH="1">
            <a:off x="4647980" y="3578444"/>
            <a:ext cx="2848" cy="3601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3986486" y="4029978"/>
            <a:ext cx="2753272" cy="646331"/>
          </a:xfrm>
          <a:prstGeom prst="rect">
            <a:avLst/>
          </a:prstGeom>
          <a:noFill/>
        </p:spPr>
        <p:txBody>
          <a:bodyPr wrap="square" rtlCol="0">
            <a:spAutoFit/>
          </a:bodyPr>
          <a:lstStyle/>
          <a:p>
            <a:r>
              <a:rPr lang="en-US" dirty="0" smtClean="0"/>
              <a:t>Global matching  -- always return </a:t>
            </a:r>
            <a:r>
              <a:rPr lang="en-US" smtClean="0"/>
              <a:t>an array</a:t>
            </a:r>
            <a:endParaRPr lang="en-US" dirty="0"/>
          </a:p>
        </p:txBody>
      </p:sp>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4058" y="4626655"/>
            <a:ext cx="6235700" cy="901700"/>
          </a:xfrm>
          <a:prstGeom prst="rect">
            <a:avLst/>
          </a:prstGeom>
        </p:spPr>
      </p:pic>
      <p:pic>
        <p:nvPicPr>
          <p:cNvPr id="19" name="Picture 18"/>
          <p:cNvPicPr>
            <a:picLocks noChangeAspect="1"/>
          </p:cNvPicPr>
          <p:nvPr/>
        </p:nvPicPr>
        <p:blipFill>
          <a:blip r:embed="rId5"/>
          <a:stretch>
            <a:fillRect/>
          </a:stretch>
        </p:blipFill>
        <p:spPr>
          <a:xfrm>
            <a:off x="504058" y="5801866"/>
            <a:ext cx="6312186" cy="626108"/>
          </a:xfrm>
          <a:prstGeom prst="rect">
            <a:avLst/>
          </a:prstGeom>
        </p:spPr>
      </p:pic>
      <p:cxnSp>
        <p:nvCxnSpPr>
          <p:cNvPr id="21" name="Straight Arrow Connector 20"/>
          <p:cNvCxnSpPr/>
          <p:nvPr/>
        </p:nvCxnSpPr>
        <p:spPr>
          <a:xfrm flipV="1">
            <a:off x="5171090" y="4626655"/>
            <a:ext cx="2443655" cy="3394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7961586" y="4178607"/>
            <a:ext cx="2260600" cy="1200329"/>
          </a:xfrm>
          <a:prstGeom prst="rect">
            <a:avLst/>
          </a:prstGeom>
          <a:noFill/>
        </p:spPr>
        <p:txBody>
          <a:bodyPr wrap="square" rtlCol="0">
            <a:spAutoFit/>
          </a:bodyPr>
          <a:lstStyle/>
          <a:p>
            <a:r>
              <a:rPr lang="en-US" dirty="0" smtClean="0"/>
              <a:t>The ? Makes the term </a:t>
            </a:r>
            <a:r>
              <a:rPr lang="en-US" dirty="0" err="1" smtClean="0"/>
              <a:t>nongreedy</a:t>
            </a:r>
            <a:r>
              <a:rPr lang="en-US" dirty="0" smtClean="0"/>
              <a:t> making it  match each small </a:t>
            </a:r>
            <a:r>
              <a:rPr lang="en-US" dirty="0" err="1" smtClean="0"/>
              <a:t>coment</a:t>
            </a:r>
            <a:r>
              <a:rPr lang="en-US" dirty="0" smtClean="0"/>
              <a:t> and not all </a:t>
            </a:r>
            <a:endParaRPr lang="en-US" dirty="0"/>
          </a:p>
        </p:txBody>
      </p:sp>
      <p:sp>
        <p:nvSpPr>
          <p:cNvPr id="23" name="Rectangle 22"/>
          <p:cNvSpPr/>
          <p:nvPr/>
        </p:nvSpPr>
        <p:spPr>
          <a:xfrm>
            <a:off x="3939189" y="3966166"/>
            <a:ext cx="2665718" cy="710143"/>
          </a:xfrm>
          <a:prstGeom prst="rect">
            <a:avLst/>
          </a:prstGeom>
          <a:solidFill>
            <a:srgbClr val="FF0000">
              <a:alpha val="12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81512505"/>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Dynamically creating Regular expressions</a:t>
            </a:r>
            <a:endParaRPr lang="en-US" dirty="0"/>
          </a:p>
        </p:txBody>
      </p:sp>
      <p:pic>
        <p:nvPicPr>
          <p:cNvPr id="4" name="Picture 8" descr="http://i.stack.imgur.com/Mmww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11011" y="5793507"/>
            <a:ext cx="924970" cy="92497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13328" y="1864311"/>
            <a:ext cx="8927719" cy="1877786"/>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22184" y="4053114"/>
            <a:ext cx="7543800" cy="698500"/>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80884" y="4561607"/>
            <a:ext cx="7785100" cy="1231900"/>
          </a:xfrm>
          <a:prstGeom prst="rect">
            <a:avLst/>
          </a:prstGeom>
        </p:spPr>
      </p:pic>
      <p:cxnSp>
        <p:nvCxnSpPr>
          <p:cNvPr id="9" name="Straight Arrow Connector 8"/>
          <p:cNvCxnSpPr/>
          <p:nvPr/>
        </p:nvCxnSpPr>
        <p:spPr>
          <a:xfrm flipH="1">
            <a:off x="6640286" y="4223657"/>
            <a:ext cx="1273628" cy="4245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044541" y="3828686"/>
            <a:ext cx="2525486" cy="646331"/>
          </a:xfrm>
          <a:prstGeom prst="rect">
            <a:avLst/>
          </a:prstGeom>
          <a:noFill/>
        </p:spPr>
        <p:txBody>
          <a:bodyPr wrap="square" rtlCol="0">
            <a:spAutoFit/>
          </a:bodyPr>
          <a:lstStyle/>
          <a:p>
            <a:r>
              <a:rPr lang="en-US" smtClean="0"/>
              <a:t>Replace for everything that was found</a:t>
            </a:r>
            <a:endParaRPr lang="en-US"/>
          </a:p>
        </p:txBody>
      </p:sp>
    </p:spTree>
    <p:extLst>
      <p:ext uri="{BB962C8B-B14F-4D97-AF65-F5344CB8AC3E}">
        <p14:creationId xmlns:p14="http://schemas.microsoft.com/office/powerpoint/2010/main" val="924774222"/>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Regular expressions , search</a:t>
            </a:r>
            <a:endParaRPr lang="en-US" dirty="0"/>
          </a:p>
        </p:txBody>
      </p:sp>
      <p:pic>
        <p:nvPicPr>
          <p:cNvPr id="4" name="Picture 8" descr="http://i.stack.imgur.com/Mmww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11011" y="5793507"/>
            <a:ext cx="924970" cy="92497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1073888" y="1690688"/>
            <a:ext cx="4901610" cy="646331"/>
          </a:xfrm>
          <a:prstGeom prst="rect">
            <a:avLst/>
          </a:prstGeom>
          <a:noFill/>
        </p:spPr>
        <p:txBody>
          <a:bodyPr wrap="square" rtlCol="0">
            <a:spAutoFit/>
          </a:bodyPr>
          <a:lstStyle/>
          <a:p>
            <a:r>
              <a:rPr lang="en-US" dirty="0" smtClean="0"/>
              <a:t>Gives the </a:t>
            </a:r>
            <a:r>
              <a:rPr lang="en-US" dirty="0" err="1" smtClean="0"/>
              <a:t>girst</a:t>
            </a:r>
            <a:r>
              <a:rPr lang="en-US" dirty="0" smtClean="0"/>
              <a:t> index of on which the expression was found or -1 when it </a:t>
            </a:r>
            <a:r>
              <a:rPr lang="en-US" dirty="0" err="1" smtClean="0"/>
              <a:t>wasn</a:t>
            </a:r>
            <a:r>
              <a:rPr lang="fr-FR" dirty="0" smtClean="0"/>
              <a:t>’</a:t>
            </a:r>
            <a:r>
              <a:rPr lang="en-US" dirty="0" smtClean="0"/>
              <a:t>t found</a:t>
            </a: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7836" y="2649897"/>
            <a:ext cx="4902200" cy="1092200"/>
          </a:xfrm>
          <a:prstGeom prst="rect">
            <a:avLst/>
          </a:prstGeom>
        </p:spPr>
      </p:pic>
    </p:spTree>
    <p:extLst>
      <p:ext uri="{BB962C8B-B14F-4D97-AF65-F5344CB8AC3E}">
        <p14:creationId xmlns:p14="http://schemas.microsoft.com/office/powerpoint/2010/main" val="948761568"/>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1006337" y="2922815"/>
            <a:ext cx="5263834" cy="1311774"/>
          </a:xfrm>
          <a:prstGeom prst="rect">
            <a:avLst/>
          </a:prstGeom>
          <a:solidFill>
            <a:srgbClr val="FF0000">
              <a:alpha val="12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8200" y="913896"/>
            <a:ext cx="10515600" cy="1325563"/>
          </a:xfrm>
        </p:spPr>
        <p:txBody>
          <a:bodyPr/>
          <a:lstStyle/>
          <a:p>
            <a:pPr algn="ctr"/>
            <a:r>
              <a:rPr lang="en-US" smtClean="0"/>
              <a:t>MODULES</a:t>
            </a:r>
            <a:endParaRPr lang="en-US" dirty="0"/>
          </a:p>
        </p:txBody>
      </p:sp>
      <p:pic>
        <p:nvPicPr>
          <p:cNvPr id="4" name="Picture 8" descr="http://i.stack.imgur.com/Mmww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11011" y="5793507"/>
            <a:ext cx="924970" cy="92497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952501" y="1902279"/>
            <a:ext cx="3145971" cy="369332"/>
          </a:xfrm>
          <a:prstGeom prst="rect">
            <a:avLst/>
          </a:prstGeom>
          <a:noFill/>
        </p:spPr>
        <p:txBody>
          <a:bodyPr wrap="square" rtlCol="0">
            <a:spAutoFit/>
          </a:bodyPr>
          <a:lstStyle/>
          <a:p>
            <a:r>
              <a:rPr lang="en-US" smtClean="0"/>
              <a:t>Namespacing</a:t>
            </a:r>
            <a:endParaRPr lang="en-US" dirty="0"/>
          </a:p>
        </p:txBody>
      </p:sp>
      <p:sp>
        <p:nvSpPr>
          <p:cNvPr id="7" name="TextBox 6"/>
          <p:cNvSpPr txBox="1"/>
          <p:nvPr/>
        </p:nvSpPr>
        <p:spPr>
          <a:xfrm>
            <a:off x="952500" y="2329770"/>
            <a:ext cx="3145971" cy="1477328"/>
          </a:xfrm>
          <a:prstGeom prst="rect">
            <a:avLst/>
          </a:prstGeom>
          <a:noFill/>
        </p:spPr>
        <p:txBody>
          <a:bodyPr wrap="square" rtlCol="0">
            <a:spAutoFit/>
          </a:bodyPr>
          <a:lstStyle/>
          <a:p>
            <a:r>
              <a:rPr lang="en-US" dirty="0" smtClean="0"/>
              <a:t>Reuse</a:t>
            </a:r>
          </a:p>
          <a:p>
            <a:endParaRPr lang="en-US" dirty="0"/>
          </a:p>
          <a:p>
            <a:pPr lvl="1"/>
            <a:r>
              <a:rPr lang="en-US" dirty="0" smtClean="0"/>
              <a:t>Libraries</a:t>
            </a:r>
          </a:p>
          <a:p>
            <a:pPr lvl="1"/>
            <a:endParaRPr lang="en-US" dirty="0"/>
          </a:p>
          <a:p>
            <a:pPr lvl="1"/>
            <a:r>
              <a:rPr lang="en-US" dirty="0" smtClean="0"/>
              <a:t>NPM</a:t>
            </a:r>
            <a:endParaRPr lang="en-US" dirty="0"/>
          </a:p>
        </p:txBody>
      </p:sp>
      <p:sp>
        <p:nvSpPr>
          <p:cNvPr id="8" name="Rectangle 7"/>
          <p:cNvSpPr/>
          <p:nvPr/>
        </p:nvSpPr>
        <p:spPr>
          <a:xfrm>
            <a:off x="952500" y="3807098"/>
            <a:ext cx="5434949" cy="369332"/>
          </a:xfrm>
          <a:prstGeom prst="rect">
            <a:avLst/>
          </a:prstGeom>
        </p:spPr>
        <p:txBody>
          <a:bodyPr wrap="none">
            <a:spAutoFit/>
          </a:bodyPr>
          <a:lstStyle/>
          <a:p>
            <a:r>
              <a:rPr lang="en-US" dirty="0"/>
              <a:t> </a:t>
            </a:r>
            <a:r>
              <a:rPr lang="en-US" dirty="0" smtClean="0"/>
              <a:t>        https</a:t>
            </a:r>
            <a:r>
              <a:rPr lang="en-US" dirty="0"/>
              <a:t>://</a:t>
            </a:r>
            <a:r>
              <a:rPr lang="en-US" dirty="0" err="1"/>
              <a:t>www.youtube.com</a:t>
            </a:r>
            <a:r>
              <a:rPr lang="en-US" dirty="0"/>
              <a:t>/</a:t>
            </a:r>
            <a:r>
              <a:rPr lang="en-US" dirty="0" err="1"/>
              <a:t>watch?v</a:t>
            </a:r>
            <a:r>
              <a:rPr lang="en-US" dirty="0"/>
              <a:t>=pa4dc480Apo</a:t>
            </a:r>
          </a:p>
        </p:txBody>
      </p:sp>
      <p:sp>
        <p:nvSpPr>
          <p:cNvPr id="11" name="TextBox 10"/>
          <p:cNvSpPr txBox="1"/>
          <p:nvPr/>
        </p:nvSpPr>
        <p:spPr>
          <a:xfrm>
            <a:off x="952501" y="4400143"/>
            <a:ext cx="3145971" cy="1477328"/>
          </a:xfrm>
          <a:prstGeom prst="rect">
            <a:avLst/>
          </a:prstGeom>
          <a:noFill/>
        </p:spPr>
        <p:txBody>
          <a:bodyPr wrap="square" rtlCol="0">
            <a:spAutoFit/>
          </a:bodyPr>
          <a:lstStyle/>
          <a:p>
            <a:r>
              <a:rPr lang="en-US" dirty="0" smtClean="0"/>
              <a:t>Decoupling</a:t>
            </a:r>
          </a:p>
          <a:p>
            <a:endParaRPr lang="en-US" dirty="0"/>
          </a:p>
          <a:p>
            <a:r>
              <a:rPr lang="en-US" dirty="0" smtClean="0"/>
              <a:t>Using Function as name space</a:t>
            </a:r>
          </a:p>
          <a:p>
            <a:endParaRPr lang="en-US" dirty="0"/>
          </a:p>
          <a:p>
            <a:r>
              <a:rPr lang="en-US" dirty="0" smtClean="0"/>
              <a:t>Objects as interfaces</a:t>
            </a:r>
            <a:endParaRPr lang="en-US" dirty="0"/>
          </a:p>
        </p:txBody>
      </p:sp>
    </p:spTree>
    <p:extLst>
      <p:ext uri="{BB962C8B-B14F-4D97-AF65-F5344CB8AC3E}">
        <p14:creationId xmlns:p14="http://schemas.microsoft.com/office/powerpoint/2010/main" val="11513360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GB" dirty="0" smtClean="0"/>
              <a:t>Adobe CC </a:t>
            </a:r>
            <a:r>
              <a:rPr lang="en-GB" dirty="0" err="1" smtClean="0"/>
              <a:t>color</a:t>
            </a:r>
            <a:endParaRPr lang="en-GB" dirty="0"/>
          </a:p>
        </p:txBody>
      </p:sp>
      <p:sp>
        <p:nvSpPr>
          <p:cNvPr id="3" name="Marcador de contenido 2"/>
          <p:cNvSpPr>
            <a:spLocks noGrp="1"/>
          </p:cNvSpPr>
          <p:nvPr>
            <p:ph idx="1"/>
          </p:nvPr>
        </p:nvSpPr>
        <p:spPr/>
        <p:txBody>
          <a:bodyPr/>
          <a:lstStyle/>
          <a:p>
            <a:r>
              <a:rPr lang="en-GB" dirty="0"/>
              <a:t>https://color.adobe.com/es/</a:t>
            </a:r>
          </a:p>
        </p:txBody>
      </p:sp>
    </p:spTree>
    <p:extLst>
      <p:ext uri="{BB962C8B-B14F-4D97-AF65-F5344CB8AC3E}">
        <p14:creationId xmlns:p14="http://schemas.microsoft.com/office/powerpoint/2010/main" val="3859278116"/>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Modules</a:t>
            </a:r>
            <a:endParaRPr lang="en-US" dirty="0"/>
          </a:p>
        </p:txBody>
      </p:sp>
      <p:pic>
        <p:nvPicPr>
          <p:cNvPr id="4" name="Picture 8" descr="http://i.stack.imgur.com/Mmww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11011" y="5793507"/>
            <a:ext cx="924970" cy="924970"/>
          </a:xfrm>
          <a:prstGeom prst="rect">
            <a:avLst/>
          </a:prstGeom>
          <a:noFill/>
          <a:extLst>
            <a:ext uri="{909E8E84-426E-40DD-AFC4-6F175D3DCCD1}">
              <a14:hiddenFill xmlns:a14="http://schemas.microsoft.com/office/drawing/2010/main">
                <a:solidFill>
                  <a:srgbClr val="FFFFFF"/>
                </a:solidFill>
              </a14:hiddenFill>
            </a:ext>
          </a:extLst>
        </p:spPr>
      </p:pic>
      <p:sp>
        <p:nvSpPr>
          <p:cNvPr id="3" name="Rounded Rectangle 2"/>
          <p:cNvSpPr/>
          <p:nvPr/>
        </p:nvSpPr>
        <p:spPr>
          <a:xfrm>
            <a:off x="4294414" y="2588079"/>
            <a:ext cx="2979965" cy="27350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4759779" y="2049236"/>
            <a:ext cx="1951264" cy="369332"/>
          </a:xfrm>
          <a:prstGeom prst="rect">
            <a:avLst/>
          </a:prstGeom>
          <a:noFill/>
        </p:spPr>
        <p:txBody>
          <a:bodyPr wrap="square" rtlCol="0">
            <a:spAutoFit/>
          </a:bodyPr>
          <a:lstStyle/>
          <a:p>
            <a:r>
              <a:rPr lang="en-US" dirty="0" smtClean="0"/>
              <a:t>Page 1</a:t>
            </a:r>
            <a:endParaRPr lang="en-US" dirty="0"/>
          </a:p>
        </p:txBody>
      </p:sp>
      <p:sp>
        <p:nvSpPr>
          <p:cNvPr id="6" name="TextBox 5"/>
          <p:cNvSpPr txBox="1"/>
          <p:nvPr/>
        </p:nvSpPr>
        <p:spPr>
          <a:xfrm>
            <a:off x="4555672" y="3159578"/>
            <a:ext cx="2155371" cy="2031325"/>
          </a:xfrm>
          <a:prstGeom prst="rect">
            <a:avLst/>
          </a:prstGeom>
          <a:noFill/>
        </p:spPr>
        <p:txBody>
          <a:bodyPr wrap="square" rtlCol="0">
            <a:spAutoFit/>
          </a:bodyPr>
          <a:lstStyle/>
          <a:p>
            <a:r>
              <a:rPr lang="en-US" dirty="0" smtClean="0">
                <a:solidFill>
                  <a:schemeClr val="bg1"/>
                </a:solidFill>
              </a:rPr>
              <a:t>Code</a:t>
            </a:r>
          </a:p>
          <a:p>
            <a:r>
              <a:rPr lang="en-US" dirty="0" smtClean="0">
                <a:solidFill>
                  <a:schemeClr val="bg1"/>
                </a:solidFill>
              </a:rPr>
              <a:t>Code </a:t>
            </a:r>
          </a:p>
          <a:p>
            <a:r>
              <a:rPr lang="en-US" dirty="0" smtClean="0">
                <a:solidFill>
                  <a:schemeClr val="bg1"/>
                </a:solidFill>
              </a:rPr>
              <a:t>Code</a:t>
            </a:r>
          </a:p>
          <a:p>
            <a:r>
              <a:rPr lang="en-US" dirty="0" smtClean="0">
                <a:solidFill>
                  <a:schemeClr val="bg1"/>
                </a:solidFill>
              </a:rPr>
              <a:t>Code</a:t>
            </a:r>
          </a:p>
          <a:p>
            <a:r>
              <a:rPr lang="en-US" dirty="0" smtClean="0">
                <a:solidFill>
                  <a:schemeClr val="bg1"/>
                </a:solidFill>
              </a:rPr>
              <a:t>		Code</a:t>
            </a:r>
          </a:p>
          <a:p>
            <a:endParaRPr lang="en-US" dirty="0" smtClean="0">
              <a:solidFill>
                <a:schemeClr val="bg1"/>
              </a:solidFill>
            </a:endParaRPr>
          </a:p>
        </p:txBody>
      </p:sp>
      <p:cxnSp>
        <p:nvCxnSpPr>
          <p:cNvPr id="8" name="Straight Arrow Connector 7"/>
          <p:cNvCxnSpPr/>
          <p:nvPr/>
        </p:nvCxnSpPr>
        <p:spPr>
          <a:xfrm>
            <a:off x="3028950" y="2588079"/>
            <a:ext cx="1159329" cy="5633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838200" y="2264913"/>
            <a:ext cx="2245178" cy="646331"/>
          </a:xfrm>
          <a:prstGeom prst="rect">
            <a:avLst/>
          </a:prstGeom>
          <a:noFill/>
        </p:spPr>
        <p:txBody>
          <a:bodyPr wrap="square" rtlCol="0">
            <a:spAutoFit/>
          </a:bodyPr>
          <a:lstStyle/>
          <a:p>
            <a:r>
              <a:rPr lang="en-US" dirty="0" smtClean="0"/>
              <a:t>Start just </a:t>
            </a:r>
            <a:r>
              <a:rPr lang="en-US" smtClean="0"/>
              <a:t>putting everything together</a:t>
            </a:r>
            <a:endParaRPr lang="en-US"/>
          </a:p>
        </p:txBody>
      </p:sp>
      <p:cxnSp>
        <p:nvCxnSpPr>
          <p:cNvPr id="10" name="Straight Arrow Connector 9"/>
          <p:cNvCxnSpPr/>
          <p:nvPr/>
        </p:nvCxnSpPr>
        <p:spPr>
          <a:xfrm flipV="1">
            <a:off x="3437164" y="4065133"/>
            <a:ext cx="987879" cy="3925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293913" y="4134534"/>
            <a:ext cx="3159579" cy="646331"/>
          </a:xfrm>
          <a:prstGeom prst="rect">
            <a:avLst/>
          </a:prstGeom>
          <a:noFill/>
        </p:spPr>
        <p:txBody>
          <a:bodyPr wrap="square" rtlCol="0">
            <a:spAutoFit/>
          </a:bodyPr>
          <a:lstStyle/>
          <a:p>
            <a:r>
              <a:rPr lang="en-US" dirty="0" smtClean="0"/>
              <a:t>Ones </a:t>
            </a:r>
            <a:r>
              <a:rPr lang="en-US" smtClean="0"/>
              <a:t>is obvious </a:t>
            </a:r>
            <a:r>
              <a:rPr lang="en-US" dirty="0" smtClean="0"/>
              <a:t>that something can start to be group</a:t>
            </a:r>
            <a:endParaRPr lang="en-US" dirty="0"/>
          </a:p>
        </p:txBody>
      </p:sp>
      <p:cxnSp>
        <p:nvCxnSpPr>
          <p:cNvPr id="13" name="Straight Arrow Connector 12"/>
          <p:cNvCxnSpPr/>
          <p:nvPr/>
        </p:nvCxnSpPr>
        <p:spPr>
          <a:xfrm flipH="1">
            <a:off x="5021036" y="4690731"/>
            <a:ext cx="889908" cy="9181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4045404" y="5762402"/>
            <a:ext cx="3073853" cy="646331"/>
          </a:xfrm>
          <a:prstGeom prst="rect">
            <a:avLst/>
          </a:prstGeom>
          <a:noFill/>
        </p:spPr>
        <p:txBody>
          <a:bodyPr wrap="square" rtlCol="0">
            <a:spAutoFit/>
          </a:bodyPr>
          <a:lstStyle/>
          <a:p>
            <a:r>
              <a:rPr lang="en-US" dirty="0" smtClean="0"/>
              <a:t>Split that part of code in a new file and work on it </a:t>
            </a:r>
            <a:endParaRPr lang="en-US" dirty="0"/>
          </a:p>
        </p:txBody>
      </p:sp>
      <p:sp>
        <p:nvSpPr>
          <p:cNvPr id="18" name="TextBox 17"/>
          <p:cNvSpPr txBox="1"/>
          <p:nvPr/>
        </p:nvSpPr>
        <p:spPr>
          <a:xfrm>
            <a:off x="7274379" y="1764660"/>
            <a:ext cx="4180114" cy="1200329"/>
          </a:xfrm>
          <a:prstGeom prst="rect">
            <a:avLst/>
          </a:prstGeom>
          <a:noFill/>
        </p:spPr>
        <p:txBody>
          <a:bodyPr wrap="square" rtlCol="0">
            <a:spAutoFit/>
          </a:bodyPr>
          <a:lstStyle/>
          <a:p>
            <a:r>
              <a:rPr lang="en-US" dirty="0" smtClean="0"/>
              <a:t>If you make a structure from the beginning you will finish locking you self into a structure that actually does not fit the program</a:t>
            </a:r>
            <a:endParaRPr lang="en-US" dirty="0"/>
          </a:p>
        </p:txBody>
      </p:sp>
    </p:spTree>
    <p:extLst>
      <p:ext uri="{BB962C8B-B14F-4D97-AF65-F5344CB8AC3E}">
        <p14:creationId xmlns:p14="http://schemas.microsoft.com/office/powerpoint/2010/main" val="1782806240"/>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Functions as name space</a:t>
            </a:r>
            <a:endParaRPr lang="en-US" dirty="0"/>
          </a:p>
        </p:txBody>
      </p:sp>
      <p:pic>
        <p:nvPicPr>
          <p:cNvPr id="4" name="Picture 8" descr="http://i.stack.imgur.com/Mmww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11011" y="5793507"/>
            <a:ext cx="924970" cy="92497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96671" y="2066604"/>
            <a:ext cx="5202847" cy="1675493"/>
          </a:xfrm>
          <a:prstGeom prst="rect">
            <a:avLst/>
          </a:prstGeom>
        </p:spPr>
      </p:pic>
      <p:cxnSp>
        <p:nvCxnSpPr>
          <p:cNvPr id="6" name="Straight Arrow Connector 5"/>
          <p:cNvCxnSpPr/>
          <p:nvPr/>
        </p:nvCxnSpPr>
        <p:spPr>
          <a:xfrm>
            <a:off x="2232212" y="1826098"/>
            <a:ext cx="951860" cy="2405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187778" y="1568917"/>
            <a:ext cx="1894114" cy="523220"/>
          </a:xfrm>
          <a:prstGeom prst="rect">
            <a:avLst/>
          </a:prstGeom>
          <a:noFill/>
        </p:spPr>
        <p:txBody>
          <a:bodyPr wrap="square" rtlCol="0">
            <a:spAutoFit/>
          </a:bodyPr>
          <a:lstStyle/>
          <a:p>
            <a:r>
              <a:rPr lang="en-US" sz="1400" dirty="0" smtClean="0"/>
              <a:t>Prevents that anything is global variable</a:t>
            </a:r>
            <a:endParaRPr lang="en-US" sz="1400" dirty="0"/>
          </a:p>
        </p:txBody>
      </p:sp>
      <p:cxnSp>
        <p:nvCxnSpPr>
          <p:cNvPr id="10" name="Straight Arrow Connector 9"/>
          <p:cNvCxnSpPr/>
          <p:nvPr/>
        </p:nvCxnSpPr>
        <p:spPr>
          <a:xfrm flipH="1">
            <a:off x="1763352" y="2245659"/>
            <a:ext cx="633319" cy="8068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305000" y="3206004"/>
            <a:ext cx="1805000" cy="1477328"/>
          </a:xfrm>
          <a:prstGeom prst="rect">
            <a:avLst/>
          </a:prstGeom>
          <a:noFill/>
        </p:spPr>
        <p:txBody>
          <a:bodyPr wrap="square" rtlCol="0">
            <a:spAutoFit/>
          </a:bodyPr>
          <a:lstStyle/>
          <a:p>
            <a:r>
              <a:rPr lang="en-US" dirty="0" smtClean="0"/>
              <a:t>The () is a trick to force the function to be interpreted as </a:t>
            </a:r>
            <a:r>
              <a:rPr lang="en-US" smtClean="0"/>
              <a:t>an expression</a:t>
            </a:r>
            <a:endParaRPr lang="en-US"/>
          </a:p>
        </p:txBody>
      </p:sp>
      <p:sp>
        <p:nvSpPr>
          <p:cNvPr id="12" name="TextBox 11"/>
          <p:cNvSpPr txBox="1"/>
          <p:nvPr/>
        </p:nvSpPr>
        <p:spPr>
          <a:xfrm>
            <a:off x="7763977" y="1690688"/>
            <a:ext cx="3809519" cy="1754326"/>
          </a:xfrm>
          <a:prstGeom prst="rect">
            <a:avLst/>
          </a:prstGeom>
          <a:noFill/>
        </p:spPr>
        <p:txBody>
          <a:bodyPr wrap="square" rtlCol="0">
            <a:spAutoFit/>
          </a:bodyPr>
          <a:lstStyle/>
          <a:p>
            <a:r>
              <a:rPr lang="en-US" dirty="0" smtClean="0"/>
              <a:t>Is JavaScript if an expression starts with the keyword function , it is a function expression, if a statement starts with function, it is function declaration, which requires a name and not being and expression </a:t>
            </a:r>
            <a:endParaRPr lang="en-US" dirty="0"/>
          </a:p>
        </p:txBody>
      </p:sp>
    </p:spTree>
    <p:extLst>
      <p:ext uri="{BB962C8B-B14F-4D97-AF65-F5344CB8AC3E}">
        <p14:creationId xmlns:p14="http://schemas.microsoft.com/office/powerpoint/2010/main" val="649830540"/>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Objects </a:t>
            </a:r>
            <a:r>
              <a:rPr lang="en-US" smtClean="0"/>
              <a:t>as interfaces</a:t>
            </a:r>
            <a:endParaRPr lang="en-US" dirty="0"/>
          </a:p>
        </p:txBody>
      </p:sp>
      <p:pic>
        <p:nvPicPr>
          <p:cNvPr id="4" name="Picture 8" descr="http://i.stack.imgur.com/Mmww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11011" y="5793507"/>
            <a:ext cx="924970" cy="92497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339788" y="1529322"/>
            <a:ext cx="2514600" cy="41184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2514600" y="1650346"/>
            <a:ext cx="2245659" cy="3693319"/>
          </a:xfrm>
          <a:prstGeom prst="rect">
            <a:avLst/>
          </a:prstGeom>
          <a:noFill/>
        </p:spPr>
        <p:txBody>
          <a:bodyPr wrap="square" rtlCol="0">
            <a:spAutoFit/>
          </a:bodyPr>
          <a:lstStyle/>
          <a:p>
            <a:r>
              <a:rPr lang="en-US" dirty="0" smtClean="0">
                <a:solidFill>
                  <a:schemeClr val="bg1"/>
                </a:solidFill>
              </a:rPr>
              <a:t>Function</a:t>
            </a:r>
          </a:p>
          <a:p>
            <a:endParaRPr lang="en-US" dirty="0" smtClean="0">
              <a:solidFill>
                <a:schemeClr val="bg1"/>
              </a:solidFill>
            </a:endParaRPr>
          </a:p>
          <a:p>
            <a:r>
              <a:rPr lang="en-US" dirty="0" smtClean="0">
                <a:solidFill>
                  <a:schemeClr val="bg1"/>
                </a:solidFill>
              </a:rPr>
              <a:t>Create object</a:t>
            </a:r>
          </a:p>
          <a:p>
            <a:r>
              <a:rPr lang="en-US" dirty="0" smtClean="0">
                <a:solidFill>
                  <a:schemeClr val="bg1"/>
                </a:solidFill>
              </a:rPr>
              <a:t>Code method </a:t>
            </a:r>
          </a:p>
          <a:p>
            <a:r>
              <a:rPr lang="en-US" dirty="0" smtClean="0">
                <a:solidFill>
                  <a:schemeClr val="bg1"/>
                </a:solidFill>
              </a:rPr>
              <a:t>Code property</a:t>
            </a:r>
          </a:p>
          <a:p>
            <a:r>
              <a:rPr lang="en-US" dirty="0" smtClean="0">
                <a:solidFill>
                  <a:schemeClr val="bg1"/>
                </a:solidFill>
              </a:rPr>
              <a:t>Code</a:t>
            </a:r>
          </a:p>
          <a:p>
            <a:r>
              <a:rPr lang="en-US" dirty="0" smtClean="0">
                <a:solidFill>
                  <a:schemeClr val="bg1"/>
                </a:solidFill>
              </a:rPr>
              <a:t>Code</a:t>
            </a:r>
          </a:p>
          <a:p>
            <a:endParaRPr lang="en-US" dirty="0">
              <a:solidFill>
                <a:schemeClr val="bg1"/>
              </a:solidFill>
            </a:endParaRPr>
          </a:p>
          <a:p>
            <a:r>
              <a:rPr lang="en-US" dirty="0" smtClean="0">
                <a:solidFill>
                  <a:schemeClr val="bg1"/>
                </a:solidFill>
              </a:rPr>
              <a:t>Return object that contains all the methods and classes that are in the module</a:t>
            </a:r>
            <a:endParaRPr lang="en-US" dirty="0">
              <a:solidFill>
                <a:schemeClr val="bg1"/>
              </a:solidFill>
            </a:endParaRPr>
          </a:p>
        </p:txBody>
      </p:sp>
      <p:cxnSp>
        <p:nvCxnSpPr>
          <p:cNvPr id="7" name="Straight Arrow Connector 6"/>
          <p:cNvCxnSpPr/>
          <p:nvPr/>
        </p:nvCxnSpPr>
        <p:spPr>
          <a:xfrm flipV="1">
            <a:off x="3684494" y="3576917"/>
            <a:ext cx="1976718" cy="9412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5862918" y="3025587"/>
            <a:ext cx="1573306" cy="1200329"/>
          </a:xfrm>
          <a:prstGeom prst="rect">
            <a:avLst/>
          </a:prstGeom>
          <a:noFill/>
        </p:spPr>
        <p:txBody>
          <a:bodyPr wrap="square" rtlCol="0">
            <a:spAutoFit/>
          </a:bodyPr>
          <a:lstStyle/>
          <a:p>
            <a:r>
              <a:rPr lang="en-US" dirty="0" smtClean="0"/>
              <a:t>Object in general is called exports d</a:t>
            </a:r>
            <a:endParaRPr lang="en-US" dirty="0"/>
          </a:p>
        </p:txBody>
      </p:sp>
      <p:sp>
        <p:nvSpPr>
          <p:cNvPr id="10" name="Left Brace 9"/>
          <p:cNvSpPr/>
          <p:nvPr/>
        </p:nvSpPr>
        <p:spPr>
          <a:xfrm>
            <a:off x="1147482" y="1641628"/>
            <a:ext cx="1062318" cy="3870578"/>
          </a:xfrm>
          <a:prstGeom prst="leftBrace">
            <a:avLst>
              <a:gd name="adj1" fmla="val 60232"/>
              <a:gd name="adj2" fmla="val 50696"/>
            </a:avLst>
          </a:prstGeom>
          <a:ln w="28575">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TextBox 10"/>
          <p:cNvSpPr txBox="1"/>
          <p:nvPr/>
        </p:nvSpPr>
        <p:spPr>
          <a:xfrm>
            <a:off x="121024" y="3372765"/>
            <a:ext cx="1147482" cy="369332"/>
          </a:xfrm>
          <a:prstGeom prst="rect">
            <a:avLst/>
          </a:prstGeom>
          <a:noFill/>
        </p:spPr>
        <p:txBody>
          <a:bodyPr wrap="square" rtlCol="0">
            <a:spAutoFit/>
          </a:bodyPr>
          <a:lstStyle/>
          <a:p>
            <a:r>
              <a:rPr lang="en-US" smtClean="0"/>
              <a:t>Module</a:t>
            </a:r>
            <a:endParaRPr lang="en-US"/>
          </a:p>
        </p:txBody>
      </p:sp>
    </p:spTree>
    <p:extLst>
      <p:ext uri="{BB962C8B-B14F-4D97-AF65-F5344CB8AC3E}">
        <p14:creationId xmlns:p14="http://schemas.microsoft.com/office/powerpoint/2010/main" val="124632214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Detaching from the global scope</a:t>
            </a:r>
            <a:endParaRPr lang="en-US" dirty="0"/>
          </a:p>
        </p:txBody>
      </p:sp>
      <p:pic>
        <p:nvPicPr>
          <p:cNvPr id="4" name="Picture 8" descr="http://i.stack.imgur.com/Mmww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11011" y="5793507"/>
            <a:ext cx="924970" cy="92497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1116106" y="1690688"/>
            <a:ext cx="8471647" cy="1477328"/>
          </a:xfrm>
          <a:prstGeom prst="rect">
            <a:avLst/>
          </a:prstGeom>
          <a:noFill/>
        </p:spPr>
        <p:txBody>
          <a:bodyPr wrap="square" rtlCol="0">
            <a:spAutoFit/>
          </a:bodyPr>
          <a:lstStyle/>
          <a:p>
            <a:r>
              <a:rPr lang="en-US" dirty="0" smtClean="0"/>
              <a:t>We are going to create a system that allows one module to directly ask for the interface object of another module, without going through the global scope.</a:t>
            </a:r>
          </a:p>
          <a:p>
            <a:endParaRPr lang="en-US" dirty="0"/>
          </a:p>
          <a:p>
            <a:r>
              <a:rPr lang="en-US" dirty="0" smtClean="0"/>
              <a:t>We are going to use a    require    function that, when given a module name, will load that modules file (from disk or web)and return the appropriate interface value </a:t>
            </a:r>
            <a:endParaRPr lang="en-US" dirty="0"/>
          </a:p>
        </p:txBody>
      </p:sp>
      <p:sp>
        <p:nvSpPr>
          <p:cNvPr id="5" name="Rectangle 4"/>
          <p:cNvSpPr/>
          <p:nvPr/>
        </p:nvSpPr>
        <p:spPr>
          <a:xfrm>
            <a:off x="2191871" y="4282274"/>
            <a:ext cx="2622176"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Create a function </a:t>
            </a:r>
            <a:r>
              <a:rPr lang="en-US" dirty="0" err="1" smtClean="0"/>
              <a:t>readFile</a:t>
            </a:r>
            <a:endParaRPr lang="en-US" dirty="0"/>
          </a:p>
        </p:txBody>
      </p:sp>
      <p:sp>
        <p:nvSpPr>
          <p:cNvPr id="6" name="Oval 5"/>
          <p:cNvSpPr/>
          <p:nvPr/>
        </p:nvSpPr>
        <p:spPr>
          <a:xfrm>
            <a:off x="3227294" y="3466432"/>
            <a:ext cx="551330" cy="5513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1</a:t>
            </a:r>
            <a:endParaRPr lang="en-US" dirty="0"/>
          </a:p>
        </p:txBody>
      </p:sp>
      <p:sp>
        <p:nvSpPr>
          <p:cNvPr id="7" name="Rectangle 6"/>
          <p:cNvSpPr/>
          <p:nvPr/>
        </p:nvSpPr>
        <p:spPr>
          <a:xfrm>
            <a:off x="6965577" y="4282274"/>
            <a:ext cx="2622176"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Execute this string as a </a:t>
            </a:r>
            <a:r>
              <a:rPr lang="en-US" dirty="0" err="1" smtClean="0"/>
              <a:t>JavaAcript</a:t>
            </a:r>
            <a:r>
              <a:rPr lang="en-US" dirty="0" smtClean="0"/>
              <a:t> code</a:t>
            </a:r>
            <a:endParaRPr lang="en-US" dirty="0"/>
          </a:p>
        </p:txBody>
      </p:sp>
      <p:sp>
        <p:nvSpPr>
          <p:cNvPr id="8" name="Oval 7"/>
          <p:cNvSpPr/>
          <p:nvPr/>
        </p:nvSpPr>
        <p:spPr>
          <a:xfrm>
            <a:off x="8001000" y="3466432"/>
            <a:ext cx="551330" cy="5513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9" name="TextBox 8"/>
          <p:cNvSpPr txBox="1"/>
          <p:nvPr/>
        </p:nvSpPr>
        <p:spPr>
          <a:xfrm>
            <a:off x="1580029" y="5518148"/>
            <a:ext cx="3294529" cy="1200329"/>
          </a:xfrm>
          <a:prstGeom prst="rect">
            <a:avLst/>
          </a:prstGeom>
          <a:noFill/>
        </p:spPr>
        <p:txBody>
          <a:bodyPr wrap="square" rtlCol="0">
            <a:spAutoFit/>
          </a:bodyPr>
          <a:lstStyle/>
          <a:p>
            <a:r>
              <a:rPr lang="en-US" dirty="0" smtClean="0"/>
              <a:t>Lets pretend we have this function and that what it does is: return </a:t>
            </a:r>
            <a:r>
              <a:rPr lang="en-US" smtClean="0"/>
              <a:t>the content of a given file as a string</a:t>
            </a:r>
            <a:endParaRPr lang="en-US"/>
          </a:p>
        </p:txBody>
      </p:sp>
      <p:cxnSp>
        <p:nvCxnSpPr>
          <p:cNvPr id="11" name="Straight Arrow Connector 10"/>
          <p:cNvCxnSpPr>
            <a:stCxn id="5" idx="2"/>
          </p:cNvCxnSpPr>
          <p:nvPr/>
        </p:nvCxnSpPr>
        <p:spPr>
          <a:xfrm flipH="1">
            <a:off x="3402106" y="5196674"/>
            <a:ext cx="100853" cy="2645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490934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Picture 8" descr="http://i.stack.imgur.com/Mmww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82164" y="2431741"/>
            <a:ext cx="2578095" cy="257809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5257800" y="3336067"/>
            <a:ext cx="5392271" cy="769441"/>
          </a:xfrm>
          <a:prstGeom prst="rect">
            <a:avLst/>
          </a:prstGeom>
          <a:noFill/>
        </p:spPr>
        <p:txBody>
          <a:bodyPr wrap="square" rtlCol="0">
            <a:spAutoFit/>
          </a:bodyPr>
          <a:lstStyle/>
          <a:p>
            <a:r>
              <a:rPr lang="en-US" sz="4400" smtClean="0"/>
              <a:t>AND THE BROWSER </a:t>
            </a:r>
            <a:endParaRPr lang="en-US" sz="4400"/>
          </a:p>
        </p:txBody>
      </p:sp>
    </p:spTree>
    <p:extLst>
      <p:ext uri="{BB962C8B-B14F-4D97-AF65-F5344CB8AC3E}">
        <p14:creationId xmlns:p14="http://schemas.microsoft.com/office/powerpoint/2010/main" val="659347223"/>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Networks protocols – email, messages , files</a:t>
            </a:r>
            <a:endParaRPr lang="en-US" dirty="0"/>
          </a:p>
        </p:txBody>
      </p:sp>
      <p:pic>
        <p:nvPicPr>
          <p:cNvPr id="4" name="Picture 8" descr="http://i.stack.imgur.com/Mmww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11011" y="5793507"/>
            <a:ext cx="924970" cy="92497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6339798" y="1959679"/>
            <a:ext cx="5014001" cy="369332"/>
          </a:xfrm>
          <a:prstGeom prst="rect">
            <a:avLst/>
          </a:prstGeom>
        </p:spPr>
        <p:txBody>
          <a:bodyPr wrap="none">
            <a:spAutoFit/>
          </a:bodyPr>
          <a:lstStyle/>
          <a:p>
            <a:r>
              <a:rPr lang="en-US" dirty="0"/>
              <a:t>https://</a:t>
            </a:r>
            <a:r>
              <a:rPr lang="en-US" dirty="0" err="1"/>
              <a:t>www.youtube.com</a:t>
            </a:r>
            <a:r>
              <a:rPr lang="en-US" dirty="0"/>
              <a:t>/</a:t>
            </a:r>
            <a:r>
              <a:rPr lang="en-US" dirty="0" err="1"/>
              <a:t>watch?v</a:t>
            </a:r>
            <a:r>
              <a:rPr lang="en-US" dirty="0"/>
              <a:t>=4IMc3CaMhyY</a:t>
            </a:r>
          </a:p>
        </p:txBody>
      </p:sp>
      <p:sp>
        <p:nvSpPr>
          <p:cNvPr id="8" name="Title 1"/>
          <p:cNvSpPr txBox="1">
            <a:spLocks/>
          </p:cNvSpPr>
          <p:nvPr/>
        </p:nvSpPr>
        <p:spPr>
          <a:xfrm>
            <a:off x="838199" y="2288103"/>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smtClean="0"/>
              <a:t>Transmission control protocol(TCP)</a:t>
            </a:r>
            <a:endParaRPr lang="en-US" sz="2000" dirty="0"/>
          </a:p>
        </p:txBody>
      </p:sp>
      <p:sp>
        <p:nvSpPr>
          <p:cNvPr id="9" name="TextBox 8"/>
          <p:cNvSpPr txBox="1"/>
          <p:nvPr/>
        </p:nvSpPr>
        <p:spPr>
          <a:xfrm>
            <a:off x="4961964" y="2627718"/>
            <a:ext cx="5015753" cy="646331"/>
          </a:xfrm>
          <a:prstGeom prst="rect">
            <a:avLst/>
          </a:prstGeom>
          <a:noFill/>
        </p:spPr>
        <p:txBody>
          <a:bodyPr wrap="square" rtlCol="0">
            <a:spAutoFit/>
          </a:bodyPr>
          <a:lstStyle/>
          <a:p>
            <a:r>
              <a:rPr lang="en-US" dirty="0" smtClean="0"/>
              <a:t>All internet connected devices speak it and most communications on </a:t>
            </a:r>
            <a:r>
              <a:rPr lang="en-US" smtClean="0"/>
              <a:t>the internet </a:t>
            </a:r>
            <a:r>
              <a:rPr lang="en-US" dirty="0" smtClean="0"/>
              <a:t>is built on top of it </a:t>
            </a:r>
            <a:endParaRPr lang="en-US" dirty="0"/>
          </a:p>
        </p:txBody>
      </p:sp>
      <p:sp>
        <p:nvSpPr>
          <p:cNvPr id="10" name="Title 1"/>
          <p:cNvSpPr txBox="1">
            <a:spLocks/>
          </p:cNvSpPr>
          <p:nvPr/>
        </p:nvSpPr>
        <p:spPr>
          <a:xfrm>
            <a:off x="1053351" y="3196709"/>
            <a:ext cx="3908613"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smtClean="0"/>
              <a:t>HTTP – hypertext transfer protocol</a:t>
            </a:r>
          </a:p>
          <a:p>
            <a:r>
              <a:rPr lang="en-US" sz="2000" dirty="0" smtClean="0"/>
              <a:t>HTTPS – encrypted protocol</a:t>
            </a:r>
            <a:endParaRPr lang="en-US" sz="2000" dirty="0"/>
          </a:p>
        </p:txBody>
      </p:sp>
      <p:sp>
        <p:nvSpPr>
          <p:cNvPr id="11" name="TextBox 10"/>
          <p:cNvSpPr txBox="1"/>
          <p:nvPr/>
        </p:nvSpPr>
        <p:spPr>
          <a:xfrm>
            <a:off x="5177115" y="3288105"/>
            <a:ext cx="5015753" cy="646331"/>
          </a:xfrm>
          <a:prstGeom prst="rect">
            <a:avLst/>
          </a:prstGeom>
          <a:noFill/>
        </p:spPr>
        <p:txBody>
          <a:bodyPr wrap="square" rtlCol="0">
            <a:spAutoFit/>
          </a:bodyPr>
          <a:lstStyle/>
          <a:p>
            <a:r>
              <a:rPr lang="en-US" dirty="0" smtClean="0"/>
              <a:t>Used to connect to </a:t>
            </a:r>
            <a:r>
              <a:rPr lang="en-US" smtClean="0"/>
              <a:t>the internet</a:t>
            </a:r>
            <a:endParaRPr lang="en-US" dirty="0"/>
          </a:p>
          <a:p>
            <a:r>
              <a:rPr lang="en-US" dirty="0" smtClean="0"/>
              <a:t>Request documents over the network </a:t>
            </a:r>
            <a:endParaRPr lang="en-US" dirty="0"/>
          </a:p>
        </p:txBody>
      </p:sp>
      <p:sp>
        <p:nvSpPr>
          <p:cNvPr id="12" name="Rectangle 11"/>
          <p:cNvSpPr/>
          <p:nvPr/>
        </p:nvSpPr>
        <p:spPr>
          <a:xfrm>
            <a:off x="6339798" y="1590347"/>
            <a:ext cx="4870692" cy="369332"/>
          </a:xfrm>
          <a:prstGeom prst="rect">
            <a:avLst/>
          </a:prstGeom>
        </p:spPr>
        <p:txBody>
          <a:bodyPr wrap="none">
            <a:spAutoFit/>
          </a:bodyPr>
          <a:lstStyle/>
          <a:p>
            <a:r>
              <a:rPr lang="en-US" dirty="0"/>
              <a:t>https://</a:t>
            </a:r>
            <a:r>
              <a:rPr lang="en-US" dirty="0" err="1"/>
              <a:t>www.youtube.com</a:t>
            </a:r>
            <a:r>
              <a:rPr lang="en-US" dirty="0"/>
              <a:t>/</a:t>
            </a:r>
            <a:r>
              <a:rPr lang="en-US" dirty="0" err="1"/>
              <a:t>watch?v</a:t>
            </a:r>
            <a:r>
              <a:rPr lang="en-US" dirty="0"/>
              <a:t>=F27PLin3TV0</a:t>
            </a:r>
          </a:p>
        </p:txBody>
      </p:sp>
      <p:sp>
        <p:nvSpPr>
          <p:cNvPr id="13" name="Title 1"/>
          <p:cNvSpPr txBox="1">
            <a:spLocks/>
          </p:cNvSpPr>
          <p:nvPr/>
        </p:nvSpPr>
        <p:spPr>
          <a:xfrm>
            <a:off x="1053351" y="3950365"/>
            <a:ext cx="377414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smtClean="0"/>
              <a:t>URL – Universal resource locator</a:t>
            </a:r>
            <a:endParaRPr lang="en-US" sz="2000" dirty="0"/>
          </a:p>
        </p:txBody>
      </p:sp>
      <p:sp>
        <p:nvSpPr>
          <p:cNvPr id="14" name="TextBox 13"/>
          <p:cNvSpPr txBox="1"/>
          <p:nvPr/>
        </p:nvSpPr>
        <p:spPr>
          <a:xfrm>
            <a:off x="5177115" y="4252768"/>
            <a:ext cx="5015753" cy="369332"/>
          </a:xfrm>
          <a:prstGeom prst="rect">
            <a:avLst/>
          </a:prstGeom>
          <a:noFill/>
        </p:spPr>
        <p:txBody>
          <a:bodyPr wrap="square" rtlCol="0">
            <a:spAutoFit/>
          </a:bodyPr>
          <a:lstStyle/>
          <a:p>
            <a:r>
              <a:rPr lang="en-US" dirty="0" smtClean="0"/>
              <a:t>Every document on the web has a unique one </a:t>
            </a:r>
            <a:endParaRPr lang="en-US" dirty="0"/>
          </a:p>
        </p:txBody>
      </p:sp>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24952" y="5181510"/>
            <a:ext cx="5892800" cy="825500"/>
          </a:xfrm>
          <a:prstGeom prst="rect">
            <a:avLst/>
          </a:prstGeom>
        </p:spPr>
      </p:pic>
    </p:spTree>
    <p:extLst>
      <p:ext uri="{BB962C8B-B14F-4D97-AF65-F5344CB8AC3E}">
        <p14:creationId xmlns:p14="http://schemas.microsoft.com/office/powerpoint/2010/main" val="184249305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8" descr="http://i.stack.imgur.com/Mmww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05493" y="2804153"/>
            <a:ext cx="924970" cy="92497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http://red-team-design.com/wp-content/uploads/2011/01/css3-html5-logo-initial.png"/>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50647" y="2742623"/>
            <a:ext cx="1003873" cy="86500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5410201" y="2621127"/>
            <a:ext cx="1210234" cy="1107996"/>
          </a:xfrm>
          <a:prstGeom prst="rect">
            <a:avLst/>
          </a:prstGeom>
          <a:noFill/>
        </p:spPr>
        <p:txBody>
          <a:bodyPr wrap="square" rtlCol="0">
            <a:spAutoFit/>
          </a:bodyPr>
          <a:lstStyle/>
          <a:p>
            <a:r>
              <a:rPr lang="en-US" sz="6600" smtClean="0"/>
              <a:t>+</a:t>
            </a:r>
            <a:endParaRPr lang="en-US" sz="6600"/>
          </a:p>
        </p:txBody>
      </p:sp>
    </p:spTree>
    <p:extLst>
      <p:ext uri="{BB962C8B-B14F-4D97-AF65-F5344CB8AC3E}">
        <p14:creationId xmlns:p14="http://schemas.microsoft.com/office/powerpoint/2010/main" val="1613393829"/>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&lt;script&gt; </a:t>
            </a:r>
            <a:endParaRPr lang="en-US" dirty="0"/>
          </a:p>
        </p:txBody>
      </p:sp>
      <p:pic>
        <p:nvPicPr>
          <p:cNvPr id="4" name="Picture 8" descr="http://i.stack.imgur.com/Mmww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11011" y="5793507"/>
            <a:ext cx="924970" cy="92497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8" descr="http://i.stack.imgur.com/Mmww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83254" y="2487416"/>
            <a:ext cx="924970" cy="92497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http://red-team-design.com/wp-content/uploads/2011/01/css3-html5-logo-initial.png"/>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154164" y="4209114"/>
            <a:ext cx="1003873" cy="865004"/>
          </a:xfrm>
          <a:prstGeom prst="rect">
            <a:avLst/>
          </a:prstGeom>
          <a:noFill/>
          <a:extLst>
            <a:ext uri="{909E8E84-426E-40DD-AFC4-6F175D3DCCD1}">
              <a14:hiddenFill xmlns:a14="http://schemas.microsoft.com/office/drawing/2010/main">
                <a:solidFill>
                  <a:srgbClr val="FFFFFF"/>
                </a:solidFill>
              </a14:hiddenFill>
            </a:ext>
          </a:extLst>
        </p:spPr>
      </p:pic>
      <p:sp>
        <p:nvSpPr>
          <p:cNvPr id="3" name="Circular Arrow 2"/>
          <p:cNvSpPr/>
          <p:nvPr/>
        </p:nvSpPr>
        <p:spPr>
          <a:xfrm rot="306498" flipH="1">
            <a:off x="3658021" y="2420357"/>
            <a:ext cx="2526102" cy="2900261"/>
          </a:xfrm>
          <a:prstGeom prst="circularArrow">
            <a:avLst>
              <a:gd name="adj1" fmla="val 3192"/>
              <a:gd name="adj2" fmla="val 1142319"/>
              <a:gd name="adj3" fmla="val 20350617"/>
              <a:gd name="adj4" fmla="val 15682878"/>
              <a:gd name="adj5" fmla="val 1471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Rectangle 7"/>
          <p:cNvSpPr/>
          <p:nvPr/>
        </p:nvSpPr>
        <p:spPr>
          <a:xfrm>
            <a:off x="3154164" y="3716312"/>
            <a:ext cx="2552558" cy="369332"/>
          </a:xfrm>
          <a:prstGeom prst="rect">
            <a:avLst/>
          </a:prstGeom>
        </p:spPr>
        <p:txBody>
          <a:bodyPr wrap="none">
            <a:spAutoFit/>
          </a:bodyPr>
          <a:lstStyle/>
          <a:p>
            <a:r>
              <a:rPr lang="en-US" dirty="0"/>
              <a:t>&lt;</a:t>
            </a:r>
            <a:r>
              <a:rPr lang="en-US" dirty="0" smtClean="0"/>
              <a:t>script </a:t>
            </a:r>
            <a:r>
              <a:rPr lang="en-US" dirty="0" err="1" smtClean="0"/>
              <a:t>src</a:t>
            </a:r>
            <a:r>
              <a:rPr lang="en-US" dirty="0" smtClean="0"/>
              <a:t> = “”&gt;&lt;/script&gt; </a:t>
            </a:r>
            <a:endParaRPr lang="en-US" dirty="0"/>
          </a:p>
        </p:txBody>
      </p:sp>
    </p:spTree>
    <p:extLst>
      <p:ext uri="{BB962C8B-B14F-4D97-AF65-F5344CB8AC3E}">
        <p14:creationId xmlns:p14="http://schemas.microsoft.com/office/powerpoint/2010/main" val="1026374844"/>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DOM --- Document object model</a:t>
            </a:r>
            <a:endParaRPr lang="en-US" dirty="0"/>
          </a:p>
        </p:txBody>
      </p:sp>
      <p:pic>
        <p:nvPicPr>
          <p:cNvPr id="4" name="Picture 8" descr="http://i.stack.imgur.com/Mmww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11011" y="5793507"/>
            <a:ext cx="924970" cy="92497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14013" y="2038227"/>
            <a:ext cx="4123643" cy="4659312"/>
          </a:xfrm>
          <a:prstGeom prst="rect">
            <a:avLst/>
          </a:prstGeom>
        </p:spPr>
      </p:pic>
      <p:sp>
        <p:nvSpPr>
          <p:cNvPr id="5" name="TextBox 4"/>
          <p:cNvSpPr txBox="1"/>
          <p:nvPr/>
        </p:nvSpPr>
        <p:spPr>
          <a:xfrm>
            <a:off x="8244255" y="2025950"/>
            <a:ext cx="3947745" cy="1200329"/>
          </a:xfrm>
          <a:prstGeom prst="rect">
            <a:avLst/>
          </a:prstGeom>
          <a:noFill/>
        </p:spPr>
        <p:txBody>
          <a:bodyPr wrap="square" rtlCol="0">
            <a:spAutoFit/>
          </a:bodyPr>
          <a:lstStyle/>
          <a:p>
            <a:r>
              <a:rPr lang="en-US" dirty="0" smtClean="0"/>
              <a:t>The browser creates a model and then represents this model on the website</a:t>
            </a:r>
          </a:p>
          <a:p>
            <a:endParaRPr lang="en-US" dirty="0"/>
          </a:p>
          <a:p>
            <a:r>
              <a:rPr lang="en-US" dirty="0" smtClean="0"/>
              <a:t>Is a live data structure</a:t>
            </a:r>
            <a:endParaRPr lang="en-US" dirty="0"/>
          </a:p>
        </p:txBody>
      </p:sp>
      <p:cxnSp>
        <p:nvCxnSpPr>
          <p:cNvPr id="7" name="Straight Arrow Connector 6"/>
          <p:cNvCxnSpPr/>
          <p:nvPr/>
        </p:nvCxnSpPr>
        <p:spPr>
          <a:xfrm flipV="1">
            <a:off x="2096096" y="3172038"/>
            <a:ext cx="1017917" cy="2932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160823" y="3519577"/>
            <a:ext cx="2953190" cy="1200329"/>
          </a:xfrm>
          <a:prstGeom prst="rect">
            <a:avLst/>
          </a:prstGeom>
          <a:noFill/>
        </p:spPr>
        <p:txBody>
          <a:bodyPr wrap="square" rtlCol="0">
            <a:spAutoFit/>
          </a:bodyPr>
          <a:lstStyle/>
          <a:p>
            <a:r>
              <a:rPr lang="en-US" dirty="0" smtClean="0"/>
              <a:t>The browser interprets each box as an object , that we can ask for information like what tags are inside (interact with)</a:t>
            </a:r>
            <a:endParaRPr lang="en-US" dirty="0"/>
          </a:p>
        </p:txBody>
      </p:sp>
      <p:cxnSp>
        <p:nvCxnSpPr>
          <p:cNvPr id="10" name="Straight Arrow Connector 9"/>
          <p:cNvCxnSpPr>
            <a:stCxn id="8" idx="2"/>
          </p:cNvCxnSpPr>
          <p:nvPr/>
        </p:nvCxnSpPr>
        <p:spPr>
          <a:xfrm flipH="1">
            <a:off x="1630269" y="4719906"/>
            <a:ext cx="7149" cy="6974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362310" y="5470341"/>
            <a:ext cx="3001992" cy="646331"/>
          </a:xfrm>
          <a:prstGeom prst="rect">
            <a:avLst/>
          </a:prstGeom>
          <a:noFill/>
        </p:spPr>
        <p:txBody>
          <a:bodyPr wrap="square" rtlCol="0">
            <a:spAutoFit/>
          </a:bodyPr>
          <a:lstStyle/>
          <a:p>
            <a:r>
              <a:rPr lang="en-US" dirty="0" smtClean="0"/>
              <a:t>The variable </a:t>
            </a:r>
            <a:r>
              <a:rPr lang="en-US" b="1" dirty="0" smtClean="0"/>
              <a:t>document</a:t>
            </a:r>
            <a:r>
              <a:rPr lang="en-US" dirty="0" smtClean="0"/>
              <a:t> give us access to this object</a:t>
            </a:r>
            <a:endParaRPr lang="en-US" dirty="0"/>
          </a:p>
        </p:txBody>
      </p:sp>
      <p:sp>
        <p:nvSpPr>
          <p:cNvPr id="12" name="TextBox 11"/>
          <p:cNvSpPr txBox="1"/>
          <p:nvPr/>
        </p:nvSpPr>
        <p:spPr>
          <a:xfrm>
            <a:off x="7315201" y="3808775"/>
            <a:ext cx="5065838" cy="1477328"/>
          </a:xfrm>
          <a:prstGeom prst="rect">
            <a:avLst/>
          </a:prstGeom>
          <a:noFill/>
        </p:spPr>
        <p:txBody>
          <a:bodyPr wrap="square" rtlCol="0">
            <a:spAutoFit/>
          </a:bodyPr>
          <a:lstStyle/>
          <a:p>
            <a:r>
              <a:rPr lang="en-US" dirty="0" smtClean="0"/>
              <a:t>Properties of the document object</a:t>
            </a:r>
          </a:p>
          <a:p>
            <a:endParaRPr lang="en-US" dirty="0"/>
          </a:p>
          <a:p>
            <a:r>
              <a:rPr lang="en-US" dirty="0" err="1" smtClean="0"/>
              <a:t>documentElement</a:t>
            </a:r>
            <a:r>
              <a:rPr lang="en-US" dirty="0" smtClean="0"/>
              <a:t>  --- it point to the &lt;html&gt; tag</a:t>
            </a:r>
            <a:endParaRPr lang="en-US" dirty="0"/>
          </a:p>
          <a:p>
            <a:r>
              <a:rPr lang="en-US" dirty="0"/>
              <a:t>h</a:t>
            </a:r>
            <a:r>
              <a:rPr lang="en-US" dirty="0" smtClean="0"/>
              <a:t>ead -- Hold the object for the body element</a:t>
            </a:r>
          </a:p>
          <a:p>
            <a:r>
              <a:rPr lang="en-US" dirty="0"/>
              <a:t>b</a:t>
            </a:r>
            <a:r>
              <a:rPr lang="en-US" dirty="0" smtClean="0"/>
              <a:t>ody --  Hold the object for the head element</a:t>
            </a:r>
            <a:endParaRPr lang="en-US" dirty="0"/>
          </a:p>
        </p:txBody>
      </p:sp>
    </p:spTree>
    <p:extLst>
      <p:ext uri="{BB962C8B-B14F-4D97-AF65-F5344CB8AC3E}">
        <p14:creationId xmlns:p14="http://schemas.microsoft.com/office/powerpoint/2010/main" val="46811558"/>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365125"/>
            <a:ext cx="11197781" cy="1325563"/>
          </a:xfrm>
        </p:spPr>
        <p:txBody>
          <a:bodyPr>
            <a:normAutofit/>
          </a:bodyPr>
          <a:lstStyle/>
          <a:p>
            <a:r>
              <a:rPr lang="en-US" sz="2800" dirty="0" smtClean="0"/>
              <a:t>The DOM is a tree and the </a:t>
            </a:r>
            <a:r>
              <a:rPr lang="en-US" sz="2800" dirty="0"/>
              <a:t>document. </a:t>
            </a:r>
            <a:r>
              <a:rPr lang="en-US" sz="2800" dirty="0" err="1"/>
              <a:t>documentElement</a:t>
            </a:r>
            <a:r>
              <a:rPr lang="en-US" sz="2800" dirty="0"/>
              <a:t> </a:t>
            </a:r>
            <a:r>
              <a:rPr lang="en-US" sz="2800" dirty="0" smtClean="0"/>
              <a:t>is the root</a:t>
            </a:r>
            <a:endParaRPr lang="en-US" sz="2800" dirty="0"/>
          </a:p>
        </p:txBody>
      </p:sp>
      <p:pic>
        <p:nvPicPr>
          <p:cNvPr id="4" name="Picture 8" descr="http://i.stack.imgur.com/Mmww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11011" y="5793507"/>
            <a:ext cx="924970" cy="92497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24988" y="1690688"/>
            <a:ext cx="6604000" cy="3619500"/>
          </a:xfrm>
          <a:prstGeom prst="rect">
            <a:avLst/>
          </a:prstGeom>
        </p:spPr>
      </p:pic>
      <p:sp>
        <p:nvSpPr>
          <p:cNvPr id="5" name="TextBox 4"/>
          <p:cNvSpPr txBox="1"/>
          <p:nvPr/>
        </p:nvSpPr>
        <p:spPr>
          <a:xfrm>
            <a:off x="706406" y="3959176"/>
            <a:ext cx="4002657" cy="369332"/>
          </a:xfrm>
          <a:prstGeom prst="rect">
            <a:avLst/>
          </a:prstGeom>
          <a:noFill/>
        </p:spPr>
        <p:txBody>
          <a:bodyPr wrap="square" rtlCol="0">
            <a:spAutoFit/>
          </a:bodyPr>
          <a:lstStyle/>
          <a:p>
            <a:r>
              <a:rPr lang="en-US" dirty="0" smtClean="0"/>
              <a:t>Each node has a </a:t>
            </a:r>
            <a:r>
              <a:rPr lang="en-US" dirty="0" err="1" smtClean="0"/>
              <a:t>nodeType</a:t>
            </a:r>
            <a:r>
              <a:rPr lang="en-US" dirty="0" smtClean="0"/>
              <a:t> property</a:t>
            </a:r>
            <a:endParaRPr lang="en-US" dirty="0"/>
          </a:p>
        </p:txBody>
      </p:sp>
      <p:cxnSp>
        <p:nvCxnSpPr>
          <p:cNvPr id="7" name="Straight Arrow Connector 6"/>
          <p:cNvCxnSpPr/>
          <p:nvPr/>
        </p:nvCxnSpPr>
        <p:spPr>
          <a:xfrm flipH="1">
            <a:off x="1809872" y="4328508"/>
            <a:ext cx="568383" cy="4833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H="1">
            <a:off x="2532692" y="4328508"/>
            <a:ext cx="43252" cy="4833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3001992" y="4328508"/>
            <a:ext cx="450839" cy="6247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757132" y="4719494"/>
            <a:ext cx="1500092" cy="923330"/>
          </a:xfrm>
          <a:prstGeom prst="rect">
            <a:avLst/>
          </a:prstGeom>
          <a:noFill/>
        </p:spPr>
        <p:txBody>
          <a:bodyPr wrap="square" rtlCol="0">
            <a:spAutoFit/>
          </a:bodyPr>
          <a:lstStyle/>
          <a:p>
            <a:r>
              <a:rPr lang="en-US" b="1" dirty="0" smtClean="0">
                <a:solidFill>
                  <a:srgbClr val="FF0000"/>
                </a:solidFill>
              </a:rPr>
              <a:t>1</a:t>
            </a:r>
          </a:p>
          <a:p>
            <a:r>
              <a:rPr lang="en-US" dirty="0" err="1" smtClean="0"/>
              <a:t>Standar</a:t>
            </a:r>
            <a:r>
              <a:rPr lang="en-US" dirty="0" smtClean="0"/>
              <a:t> elements</a:t>
            </a:r>
            <a:endParaRPr lang="en-US" dirty="0"/>
          </a:p>
        </p:txBody>
      </p:sp>
      <p:sp>
        <p:nvSpPr>
          <p:cNvPr id="15" name="TextBox 14"/>
          <p:cNvSpPr txBox="1"/>
          <p:nvPr/>
        </p:nvSpPr>
        <p:spPr>
          <a:xfrm>
            <a:off x="2120155" y="4719494"/>
            <a:ext cx="1500092" cy="646331"/>
          </a:xfrm>
          <a:prstGeom prst="rect">
            <a:avLst/>
          </a:prstGeom>
          <a:noFill/>
        </p:spPr>
        <p:txBody>
          <a:bodyPr wrap="square" rtlCol="0">
            <a:spAutoFit/>
          </a:bodyPr>
          <a:lstStyle/>
          <a:p>
            <a:r>
              <a:rPr lang="en-US" b="1" dirty="0">
                <a:solidFill>
                  <a:srgbClr val="FF0000"/>
                </a:solidFill>
              </a:rPr>
              <a:t>2</a:t>
            </a:r>
            <a:endParaRPr lang="en-US" b="1" dirty="0" smtClean="0">
              <a:solidFill>
                <a:srgbClr val="FF0000"/>
              </a:solidFill>
            </a:endParaRPr>
          </a:p>
          <a:p>
            <a:r>
              <a:rPr lang="en-US" dirty="0" smtClean="0"/>
              <a:t>Text</a:t>
            </a:r>
            <a:endParaRPr lang="en-US" dirty="0"/>
          </a:p>
        </p:txBody>
      </p:sp>
      <p:sp>
        <p:nvSpPr>
          <p:cNvPr id="16" name="TextBox 15"/>
          <p:cNvSpPr txBox="1"/>
          <p:nvPr/>
        </p:nvSpPr>
        <p:spPr>
          <a:xfrm>
            <a:off x="3174465" y="4840265"/>
            <a:ext cx="1500092" cy="646331"/>
          </a:xfrm>
          <a:prstGeom prst="rect">
            <a:avLst/>
          </a:prstGeom>
          <a:noFill/>
        </p:spPr>
        <p:txBody>
          <a:bodyPr wrap="square" rtlCol="0">
            <a:spAutoFit/>
          </a:bodyPr>
          <a:lstStyle/>
          <a:p>
            <a:r>
              <a:rPr lang="en-US" b="1" dirty="0" smtClean="0">
                <a:solidFill>
                  <a:srgbClr val="FF0000"/>
                </a:solidFill>
              </a:rPr>
              <a:t>8</a:t>
            </a:r>
          </a:p>
          <a:p>
            <a:r>
              <a:rPr lang="en-US" dirty="0" err="1" smtClean="0"/>
              <a:t>Coments</a:t>
            </a:r>
            <a:endParaRPr lang="en-US" dirty="0"/>
          </a:p>
        </p:txBody>
      </p:sp>
      <p:sp>
        <p:nvSpPr>
          <p:cNvPr id="17" name="TextBox 16"/>
          <p:cNvSpPr txBox="1"/>
          <p:nvPr/>
        </p:nvSpPr>
        <p:spPr>
          <a:xfrm>
            <a:off x="189055" y="5595901"/>
            <a:ext cx="2985410" cy="369332"/>
          </a:xfrm>
          <a:prstGeom prst="rect">
            <a:avLst/>
          </a:prstGeom>
          <a:noFill/>
        </p:spPr>
        <p:txBody>
          <a:bodyPr wrap="square" rtlCol="0">
            <a:spAutoFit/>
          </a:bodyPr>
          <a:lstStyle/>
          <a:p>
            <a:r>
              <a:rPr lang="en-US" dirty="0" err="1"/>
              <a:t>d</a:t>
            </a:r>
            <a:r>
              <a:rPr lang="en-US" dirty="0" err="1" smtClean="0"/>
              <a:t>ocument.ELEMENT_NODE</a:t>
            </a:r>
            <a:endParaRPr lang="en-US" dirty="0"/>
          </a:p>
        </p:txBody>
      </p:sp>
      <p:sp>
        <p:nvSpPr>
          <p:cNvPr id="18" name="TextBox 17"/>
          <p:cNvSpPr txBox="1"/>
          <p:nvPr/>
        </p:nvSpPr>
        <p:spPr>
          <a:xfrm>
            <a:off x="153590" y="5921359"/>
            <a:ext cx="2985410" cy="369332"/>
          </a:xfrm>
          <a:prstGeom prst="rect">
            <a:avLst/>
          </a:prstGeom>
          <a:noFill/>
        </p:spPr>
        <p:txBody>
          <a:bodyPr wrap="square" rtlCol="0">
            <a:spAutoFit/>
          </a:bodyPr>
          <a:lstStyle/>
          <a:p>
            <a:r>
              <a:rPr lang="en-US" dirty="0" err="1"/>
              <a:t>d</a:t>
            </a:r>
            <a:r>
              <a:rPr lang="en-US" dirty="0" err="1" smtClean="0"/>
              <a:t>ocument.TEXT_NODE</a:t>
            </a:r>
            <a:endParaRPr lang="en-US" dirty="0"/>
          </a:p>
        </p:txBody>
      </p:sp>
      <p:sp>
        <p:nvSpPr>
          <p:cNvPr id="19" name="TextBox 18"/>
          <p:cNvSpPr txBox="1"/>
          <p:nvPr/>
        </p:nvSpPr>
        <p:spPr>
          <a:xfrm>
            <a:off x="188096" y="6270905"/>
            <a:ext cx="2985410" cy="369332"/>
          </a:xfrm>
          <a:prstGeom prst="rect">
            <a:avLst/>
          </a:prstGeom>
          <a:noFill/>
        </p:spPr>
        <p:txBody>
          <a:bodyPr wrap="square" rtlCol="0">
            <a:spAutoFit/>
          </a:bodyPr>
          <a:lstStyle/>
          <a:p>
            <a:r>
              <a:rPr lang="en-US" dirty="0" err="1"/>
              <a:t>d</a:t>
            </a:r>
            <a:r>
              <a:rPr lang="en-US" dirty="0" err="1" smtClean="0"/>
              <a:t>ocument.COMMET_NODE</a:t>
            </a:r>
            <a:endParaRPr lang="en-US" dirty="0"/>
          </a:p>
        </p:txBody>
      </p:sp>
    </p:spTree>
    <p:extLst>
      <p:ext uri="{BB962C8B-B14F-4D97-AF65-F5344CB8AC3E}">
        <p14:creationId xmlns:p14="http://schemas.microsoft.com/office/powerpoint/2010/main" val="17818821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n-GB" dirty="0"/>
          </a:p>
        </p:txBody>
      </p:sp>
      <p:sp>
        <p:nvSpPr>
          <p:cNvPr id="3" name="Marcador de contenido 2"/>
          <p:cNvSpPr>
            <a:spLocks noGrp="1"/>
          </p:cNvSpPr>
          <p:nvPr>
            <p:ph idx="1"/>
          </p:nvPr>
        </p:nvSpPr>
        <p:spPr/>
        <p:txBody>
          <a:bodyPr/>
          <a:lstStyle/>
          <a:p>
            <a:r>
              <a:rPr lang="en-GB" dirty="0" smtClean="0"/>
              <a:t>http://designmodo.com/startup/</a:t>
            </a:r>
            <a:endParaRPr lang="en-GB" dirty="0"/>
          </a:p>
        </p:txBody>
      </p:sp>
    </p:spTree>
    <p:extLst>
      <p:ext uri="{BB962C8B-B14F-4D97-AF65-F5344CB8AC3E}">
        <p14:creationId xmlns:p14="http://schemas.microsoft.com/office/powerpoint/2010/main" val="85473988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Picture 8" descr="http://i.stack.imgur.com/Mmww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11011" y="5793507"/>
            <a:ext cx="924970" cy="92497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1694329" y="4589471"/>
            <a:ext cx="7207624" cy="646331"/>
          </a:xfrm>
          <a:prstGeom prst="rect">
            <a:avLst/>
          </a:prstGeom>
          <a:noFill/>
        </p:spPr>
        <p:txBody>
          <a:bodyPr wrap="square" rtlCol="0">
            <a:spAutoFit/>
          </a:bodyPr>
          <a:lstStyle/>
          <a:p>
            <a:r>
              <a:rPr lang="en-US" dirty="0" smtClean="0"/>
              <a:t>Code that  interacts a lot with the DOM tends to become </a:t>
            </a:r>
            <a:r>
              <a:rPr lang="en-US" dirty="0" err="1" smtClean="0"/>
              <a:t>long,repetitive</a:t>
            </a:r>
            <a:r>
              <a:rPr lang="en-US" dirty="0" smtClean="0"/>
              <a:t> and ugly</a:t>
            </a:r>
            <a:endParaRPr lang="en-US" dirty="0"/>
          </a:p>
        </p:txBody>
      </p:sp>
      <p:sp>
        <p:nvSpPr>
          <p:cNvPr id="5" name="TextBox 4"/>
          <p:cNvSpPr txBox="1"/>
          <p:nvPr/>
        </p:nvSpPr>
        <p:spPr>
          <a:xfrm>
            <a:off x="1694329" y="2286000"/>
            <a:ext cx="7274859" cy="2031325"/>
          </a:xfrm>
          <a:prstGeom prst="rect">
            <a:avLst/>
          </a:prstGeom>
          <a:noFill/>
        </p:spPr>
        <p:txBody>
          <a:bodyPr wrap="square" rtlCol="0">
            <a:spAutoFit/>
          </a:bodyPr>
          <a:lstStyle/>
          <a:p>
            <a:r>
              <a:rPr lang="en-US" dirty="0" smtClean="0"/>
              <a:t>Each node has a property </a:t>
            </a:r>
          </a:p>
          <a:p>
            <a:r>
              <a:rPr lang="en-US" dirty="0" err="1" smtClean="0"/>
              <a:t>parentNode</a:t>
            </a:r>
            <a:endParaRPr lang="en-US" dirty="0"/>
          </a:p>
          <a:p>
            <a:r>
              <a:rPr lang="en-US" dirty="0" smtClean="0"/>
              <a:t> </a:t>
            </a:r>
            <a:r>
              <a:rPr lang="en-US" dirty="0" err="1"/>
              <a:t>f</a:t>
            </a:r>
            <a:r>
              <a:rPr lang="en-US" dirty="0" err="1" smtClean="0"/>
              <a:t>irstChild</a:t>
            </a:r>
            <a:r>
              <a:rPr lang="en-US" dirty="0" smtClean="0"/>
              <a:t>,</a:t>
            </a:r>
          </a:p>
          <a:p>
            <a:r>
              <a:rPr lang="en-US" dirty="0" smtClean="0"/>
              <a:t> </a:t>
            </a:r>
            <a:r>
              <a:rPr lang="en-US" dirty="0" err="1" smtClean="0"/>
              <a:t>childNodes</a:t>
            </a:r>
            <a:r>
              <a:rPr lang="en-US" dirty="0" smtClean="0"/>
              <a:t>,   -</a:t>
            </a:r>
            <a:r>
              <a:rPr lang="en-US" dirty="0" smtClean="0">
                <a:sym typeface="Wingdings"/>
              </a:rPr>
              <a:t> points to an </a:t>
            </a:r>
            <a:r>
              <a:rPr lang="en-US" b="1" dirty="0" smtClean="0">
                <a:sym typeface="Wingdings"/>
              </a:rPr>
              <a:t>array-like</a:t>
            </a:r>
            <a:r>
              <a:rPr lang="en-US" dirty="0" smtClean="0">
                <a:sym typeface="Wingdings"/>
              </a:rPr>
              <a:t> object of all the child elements</a:t>
            </a:r>
            <a:endParaRPr lang="en-US" dirty="0" smtClean="0"/>
          </a:p>
          <a:p>
            <a:r>
              <a:rPr lang="en-US" dirty="0" smtClean="0"/>
              <a:t> </a:t>
            </a:r>
            <a:r>
              <a:rPr lang="en-US" dirty="0" err="1" smtClean="0"/>
              <a:t>lastChild</a:t>
            </a:r>
            <a:endParaRPr lang="en-US" dirty="0" smtClean="0"/>
          </a:p>
          <a:p>
            <a:r>
              <a:rPr lang="en-US" dirty="0" err="1" smtClean="0"/>
              <a:t>nextSibling</a:t>
            </a:r>
            <a:endParaRPr lang="en-US" dirty="0"/>
          </a:p>
          <a:p>
            <a:r>
              <a:rPr lang="en-US" dirty="0" err="1" smtClean="0"/>
              <a:t>PreviousSibiling</a:t>
            </a:r>
            <a:endParaRPr lang="en-US" dirty="0"/>
          </a:p>
        </p:txBody>
      </p:sp>
    </p:spTree>
    <p:extLst>
      <p:ext uri="{BB962C8B-B14F-4D97-AF65-F5344CB8AC3E}">
        <p14:creationId xmlns:p14="http://schemas.microsoft.com/office/powerpoint/2010/main" val="25701533"/>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t>Use of a recursive function to look for a string node with a specific </a:t>
            </a:r>
            <a:r>
              <a:rPr lang="en-US" sz="3200" smtClean="0"/>
              <a:t>text through </a:t>
            </a:r>
            <a:r>
              <a:rPr lang="en-US" sz="3200" dirty="0" smtClean="0"/>
              <a:t>all the DOM</a:t>
            </a:r>
            <a:endParaRPr lang="en-US" sz="3200" dirty="0"/>
          </a:p>
        </p:txBody>
      </p:sp>
      <p:pic>
        <p:nvPicPr>
          <p:cNvPr id="4" name="Picture 8" descr="http://i.stack.imgur.com/Mmww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11011" y="5793507"/>
            <a:ext cx="924970" cy="92497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4082" y="2110507"/>
            <a:ext cx="7010400" cy="3683000"/>
          </a:xfrm>
          <a:prstGeom prst="rect">
            <a:avLst/>
          </a:prstGeom>
        </p:spPr>
      </p:pic>
      <p:sp>
        <p:nvSpPr>
          <p:cNvPr id="5" name="Oval 4"/>
          <p:cNvSpPr/>
          <p:nvPr/>
        </p:nvSpPr>
        <p:spPr>
          <a:xfrm>
            <a:off x="9910482" y="1690688"/>
            <a:ext cx="596059" cy="5960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8771687" y="2703700"/>
            <a:ext cx="596059" cy="5960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9910482" y="2703700"/>
            <a:ext cx="596059" cy="5960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11055770" y="2703700"/>
            <a:ext cx="596059" cy="5960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p:cNvCxnSpPr/>
          <p:nvPr/>
        </p:nvCxnSpPr>
        <p:spPr>
          <a:xfrm flipH="1">
            <a:off x="9238129" y="2110507"/>
            <a:ext cx="672353" cy="5931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a:off x="7900055" y="4153713"/>
            <a:ext cx="596059" cy="5960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p:cNvCxnSpPr>
            <a:stCxn id="6" idx="3"/>
            <a:endCxn id="11" idx="0"/>
          </p:cNvCxnSpPr>
          <p:nvPr/>
        </p:nvCxnSpPr>
        <p:spPr>
          <a:xfrm flipH="1">
            <a:off x="8198085" y="3212468"/>
            <a:ext cx="660893" cy="9412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Oval 16"/>
          <p:cNvSpPr/>
          <p:nvPr/>
        </p:nvSpPr>
        <p:spPr>
          <a:xfrm>
            <a:off x="8771687" y="4207501"/>
            <a:ext cx="596059" cy="5960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9574305" y="4153713"/>
            <a:ext cx="596059" cy="5960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7057536" y="5197448"/>
            <a:ext cx="842519" cy="8425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text</a:t>
            </a:r>
            <a:endParaRPr lang="en-US"/>
          </a:p>
        </p:txBody>
      </p:sp>
      <p:cxnSp>
        <p:nvCxnSpPr>
          <p:cNvPr id="22" name="Straight Arrow Connector 21"/>
          <p:cNvCxnSpPr/>
          <p:nvPr/>
        </p:nvCxnSpPr>
        <p:spPr>
          <a:xfrm flipH="1">
            <a:off x="7672888" y="4595040"/>
            <a:ext cx="374300" cy="5745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9325931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Finding a specific element (3 ways)</a:t>
            </a:r>
            <a:endParaRPr lang="en-US" dirty="0"/>
          </a:p>
        </p:txBody>
      </p:sp>
      <p:pic>
        <p:nvPicPr>
          <p:cNvPr id="4" name="Picture 8" descr="http://i.stack.imgur.com/Mmww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11011" y="5793507"/>
            <a:ext cx="924970" cy="92497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27032" y="2219218"/>
            <a:ext cx="6642100" cy="647700"/>
          </a:xfrm>
          <a:prstGeom prst="rect">
            <a:avLst/>
          </a:prstGeom>
        </p:spPr>
      </p:pic>
      <p:cxnSp>
        <p:nvCxnSpPr>
          <p:cNvPr id="6" name="Straight Arrow Connector 5"/>
          <p:cNvCxnSpPr/>
          <p:nvPr/>
        </p:nvCxnSpPr>
        <p:spPr>
          <a:xfrm>
            <a:off x="7100047" y="2219218"/>
            <a:ext cx="1178859" cy="6477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28688" y="3554965"/>
            <a:ext cx="6527800" cy="1879600"/>
          </a:xfrm>
          <a:prstGeom prst="rect">
            <a:avLst/>
          </a:prstGeom>
        </p:spPr>
      </p:pic>
      <p:cxnSp>
        <p:nvCxnSpPr>
          <p:cNvPr id="12" name="Straight Arrow Connector 11"/>
          <p:cNvCxnSpPr/>
          <p:nvPr/>
        </p:nvCxnSpPr>
        <p:spPr>
          <a:xfrm flipH="1">
            <a:off x="2043953" y="4092841"/>
            <a:ext cx="1645023" cy="1295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15153" y="3671047"/>
            <a:ext cx="2057400" cy="1200329"/>
          </a:xfrm>
          <a:prstGeom prst="rect">
            <a:avLst/>
          </a:prstGeom>
          <a:solidFill>
            <a:schemeClr val="bg2"/>
          </a:solidFill>
        </p:spPr>
        <p:txBody>
          <a:bodyPr wrap="square" rtlCol="0">
            <a:spAutoFit/>
          </a:bodyPr>
          <a:lstStyle/>
          <a:p>
            <a:r>
              <a:rPr lang="en-US" dirty="0" smtClean="0"/>
              <a:t>To find something </a:t>
            </a:r>
            <a:r>
              <a:rPr lang="en-US" smtClean="0"/>
              <a:t>more specific we can set an id to an element</a:t>
            </a:r>
            <a:endParaRPr lang="en-US"/>
          </a:p>
        </p:txBody>
      </p:sp>
      <p:cxnSp>
        <p:nvCxnSpPr>
          <p:cNvPr id="15" name="Straight Arrow Connector 14"/>
          <p:cNvCxnSpPr/>
          <p:nvPr/>
        </p:nvCxnSpPr>
        <p:spPr>
          <a:xfrm>
            <a:off x="6515100" y="4871376"/>
            <a:ext cx="463924" cy="3864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6333565" y="5434565"/>
            <a:ext cx="2779058" cy="1200329"/>
          </a:xfrm>
          <a:prstGeom prst="rect">
            <a:avLst/>
          </a:prstGeom>
          <a:solidFill>
            <a:schemeClr val="bg2"/>
          </a:solidFill>
        </p:spPr>
        <p:txBody>
          <a:bodyPr wrap="square" rtlCol="0">
            <a:spAutoFit/>
          </a:bodyPr>
          <a:lstStyle/>
          <a:p>
            <a:r>
              <a:rPr lang="en-US" dirty="0" smtClean="0"/>
              <a:t>And then use this property ..</a:t>
            </a:r>
          </a:p>
          <a:p>
            <a:r>
              <a:rPr lang="en-US" dirty="0" smtClean="0"/>
              <a:t>Here we can also use </a:t>
            </a:r>
            <a:r>
              <a:rPr lang="en-US" dirty="0" err="1" smtClean="0"/>
              <a:t>getEelementByClassName</a:t>
            </a:r>
            <a:endParaRPr lang="en-US" dirty="0"/>
          </a:p>
        </p:txBody>
      </p:sp>
      <p:sp>
        <p:nvSpPr>
          <p:cNvPr id="7" name="TextBox 6"/>
          <p:cNvSpPr txBox="1"/>
          <p:nvPr/>
        </p:nvSpPr>
        <p:spPr>
          <a:xfrm>
            <a:off x="8278906" y="2592254"/>
            <a:ext cx="3913094" cy="1477328"/>
          </a:xfrm>
          <a:prstGeom prst="rect">
            <a:avLst/>
          </a:prstGeom>
          <a:noFill/>
        </p:spPr>
        <p:txBody>
          <a:bodyPr wrap="square" rtlCol="0">
            <a:spAutoFit/>
          </a:bodyPr>
          <a:lstStyle/>
          <a:p>
            <a:r>
              <a:rPr lang="en-US" dirty="0" smtClean="0"/>
              <a:t>It collects all the elements with the given tag name that are descendants (direct or indirect children) of the given node and return them as an </a:t>
            </a:r>
            <a:r>
              <a:rPr lang="en-US" smtClean="0"/>
              <a:t>array-like object</a:t>
            </a:r>
            <a:endParaRPr lang="en-US"/>
          </a:p>
        </p:txBody>
      </p:sp>
      <p:sp>
        <p:nvSpPr>
          <p:cNvPr id="19" name="Oval 18"/>
          <p:cNvSpPr/>
          <p:nvPr/>
        </p:nvSpPr>
        <p:spPr>
          <a:xfrm>
            <a:off x="9735671" y="2354636"/>
            <a:ext cx="425696" cy="4256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1</a:t>
            </a:r>
            <a:endParaRPr lang="en-US"/>
          </a:p>
        </p:txBody>
      </p:sp>
      <p:sp>
        <p:nvSpPr>
          <p:cNvPr id="20" name="Oval 19"/>
          <p:cNvSpPr/>
          <p:nvPr/>
        </p:nvSpPr>
        <p:spPr>
          <a:xfrm>
            <a:off x="5479740" y="4222376"/>
            <a:ext cx="425696" cy="4256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21" name="Oval 20"/>
          <p:cNvSpPr/>
          <p:nvPr/>
        </p:nvSpPr>
        <p:spPr>
          <a:xfrm>
            <a:off x="8847918" y="6209198"/>
            <a:ext cx="425696" cy="4256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3</a:t>
            </a:r>
            <a:endParaRPr lang="en-US" dirty="0"/>
          </a:p>
        </p:txBody>
      </p:sp>
      <p:sp>
        <p:nvSpPr>
          <p:cNvPr id="5" name="TextBox 4"/>
          <p:cNvSpPr txBox="1"/>
          <p:nvPr/>
        </p:nvSpPr>
        <p:spPr>
          <a:xfrm>
            <a:off x="9387839" y="445228"/>
            <a:ext cx="2450021" cy="1077218"/>
          </a:xfrm>
          <a:prstGeom prst="rect">
            <a:avLst/>
          </a:prstGeom>
          <a:noFill/>
        </p:spPr>
        <p:txBody>
          <a:bodyPr wrap="square" rtlCol="0">
            <a:spAutoFit/>
          </a:bodyPr>
          <a:lstStyle/>
          <a:p>
            <a:r>
              <a:rPr lang="en-US" sz="3200" b="1" smtClean="0"/>
              <a:t>Get are live arrays </a:t>
            </a:r>
            <a:endParaRPr lang="en-US" sz="3200" b="1" dirty="0"/>
          </a:p>
        </p:txBody>
      </p:sp>
    </p:spTree>
    <p:extLst>
      <p:ext uri="{BB962C8B-B14F-4D97-AF65-F5344CB8AC3E}">
        <p14:creationId xmlns:p14="http://schemas.microsoft.com/office/powerpoint/2010/main" val="2000456510"/>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Changing the document</a:t>
            </a:r>
            <a:endParaRPr lang="en-US" dirty="0"/>
          </a:p>
        </p:txBody>
      </p:sp>
      <p:pic>
        <p:nvPicPr>
          <p:cNvPr id="4" name="Picture 8" descr="http://i.stack.imgur.com/Mmww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11011" y="5793507"/>
            <a:ext cx="924970" cy="92497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6521822" y="490359"/>
            <a:ext cx="5670178" cy="2031325"/>
          </a:xfrm>
          <a:prstGeom prst="rect">
            <a:avLst/>
          </a:prstGeom>
          <a:noFill/>
        </p:spPr>
        <p:txBody>
          <a:bodyPr wrap="square" rtlCol="0">
            <a:spAutoFit/>
          </a:bodyPr>
          <a:lstStyle/>
          <a:p>
            <a:r>
              <a:rPr lang="en-US" dirty="0" smtClean="0"/>
              <a:t>.</a:t>
            </a:r>
            <a:r>
              <a:rPr lang="en-US" dirty="0" err="1" smtClean="0"/>
              <a:t>removeChild</a:t>
            </a:r>
            <a:endParaRPr lang="en-US" dirty="0" smtClean="0"/>
          </a:p>
          <a:p>
            <a:r>
              <a:rPr lang="en-US" dirty="0" smtClean="0"/>
              <a:t>.</a:t>
            </a:r>
            <a:r>
              <a:rPr lang="en-US" dirty="0" err="1" smtClean="0"/>
              <a:t>appendChild</a:t>
            </a:r>
            <a:r>
              <a:rPr lang="en-US" dirty="0" smtClean="0"/>
              <a:t>  </a:t>
            </a:r>
            <a:r>
              <a:rPr lang="en-US" dirty="0" smtClean="0">
                <a:sym typeface="Wingdings"/>
              </a:rPr>
              <a:t> puts it at the end of the list of children</a:t>
            </a:r>
            <a:endParaRPr lang="en-US" dirty="0" smtClean="0"/>
          </a:p>
          <a:p>
            <a:r>
              <a:rPr lang="en-US" dirty="0" smtClean="0"/>
              <a:t>.</a:t>
            </a:r>
            <a:r>
              <a:rPr lang="en-US" dirty="0" err="1" smtClean="0"/>
              <a:t>insertBefore</a:t>
            </a:r>
            <a:r>
              <a:rPr lang="en-US" dirty="0" smtClean="0"/>
              <a:t>(nNew,n2) </a:t>
            </a:r>
            <a:r>
              <a:rPr lang="en-US" dirty="0" smtClean="0">
                <a:sym typeface="Wingdings"/>
              </a:rPr>
              <a:t> insert node give as the first argument .before the node given as the second argument</a:t>
            </a:r>
          </a:p>
          <a:p>
            <a:r>
              <a:rPr lang="en-US" dirty="0" smtClean="0">
                <a:sym typeface="Wingdings"/>
              </a:rPr>
              <a:t>.</a:t>
            </a:r>
            <a:r>
              <a:rPr lang="en-US" dirty="0" err="1" smtClean="0">
                <a:sym typeface="Wingdings"/>
              </a:rPr>
              <a:t>replaceChild</a:t>
            </a:r>
            <a:r>
              <a:rPr lang="en-US" dirty="0" smtClean="0">
                <a:sym typeface="Wingdings"/>
              </a:rPr>
              <a:t>(nNew,n2)  replace one child node with other one , the replaced node should be a child of the node that </a:t>
            </a:r>
            <a:r>
              <a:rPr lang="en-US" dirty="0" err="1" smtClean="0">
                <a:sym typeface="Wingdings"/>
              </a:rPr>
              <a:t>calles</a:t>
            </a:r>
            <a:r>
              <a:rPr lang="en-US" dirty="0" smtClean="0">
                <a:sym typeface="Wingdings"/>
              </a:rPr>
              <a:t> the property</a:t>
            </a: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25700" y="2590800"/>
            <a:ext cx="7340600" cy="166370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47900" y="4254500"/>
            <a:ext cx="7239000" cy="596900"/>
          </a:xfrm>
          <a:prstGeom prst="rect">
            <a:avLst/>
          </a:prstGeom>
        </p:spPr>
      </p:pic>
      <p:cxnSp>
        <p:nvCxnSpPr>
          <p:cNvPr id="8" name="Straight Arrow Connector 7"/>
          <p:cNvCxnSpPr/>
          <p:nvPr/>
        </p:nvCxnSpPr>
        <p:spPr>
          <a:xfrm flipH="1">
            <a:off x="5867400" y="4746812"/>
            <a:ext cx="519953" cy="3765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3881717" y="5154612"/>
            <a:ext cx="4491318" cy="1200329"/>
          </a:xfrm>
          <a:prstGeom prst="rect">
            <a:avLst/>
          </a:prstGeom>
          <a:noFill/>
        </p:spPr>
        <p:txBody>
          <a:bodyPr wrap="square" rtlCol="0">
            <a:spAutoFit/>
          </a:bodyPr>
          <a:lstStyle/>
          <a:p>
            <a:r>
              <a:rPr lang="en-US" dirty="0" smtClean="0"/>
              <a:t>Nodes can only exist one time (because is a tree</a:t>
            </a:r>
            <a:r>
              <a:rPr lang="en-US" smtClean="0"/>
              <a:t>), therefore </a:t>
            </a:r>
            <a:r>
              <a:rPr lang="en-US" dirty="0" smtClean="0"/>
              <a:t>if an node has a position already when inserting it to other position it will be deleted form </a:t>
            </a:r>
            <a:r>
              <a:rPr lang="en-US" smtClean="0"/>
              <a:t>it current one</a:t>
            </a:r>
            <a:endParaRPr lang="en-US"/>
          </a:p>
        </p:txBody>
      </p:sp>
    </p:spTree>
    <p:extLst>
      <p:ext uri="{BB962C8B-B14F-4D97-AF65-F5344CB8AC3E}">
        <p14:creationId xmlns:p14="http://schemas.microsoft.com/office/powerpoint/2010/main" val="1290127955"/>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nodes</a:t>
            </a:r>
            <a:endParaRPr lang="en-US" dirty="0"/>
          </a:p>
        </p:txBody>
      </p:sp>
      <p:pic>
        <p:nvPicPr>
          <p:cNvPr id="4" name="Picture 8" descr="http://i.stack.imgur.com/Mmww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11011" y="5793507"/>
            <a:ext cx="924970" cy="92497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757082" y="1816277"/>
            <a:ext cx="8987981" cy="4247317"/>
          </a:xfrm>
          <a:prstGeom prst="rect">
            <a:avLst/>
          </a:prstGeom>
        </p:spPr>
        <p:txBody>
          <a:bodyPr wrap="square">
            <a:spAutoFit/>
          </a:bodyPr>
          <a:lstStyle/>
          <a:p>
            <a:r>
              <a:rPr lang="en-US" dirty="0"/>
              <a:t>&lt;!DOCTYPE html</a:t>
            </a:r>
            <a:r>
              <a:rPr lang="en-US" dirty="0" smtClean="0"/>
              <a:t>&gt;</a:t>
            </a:r>
          </a:p>
          <a:p>
            <a:r>
              <a:rPr lang="en-US" dirty="0" smtClean="0"/>
              <a:t>&lt;</a:t>
            </a:r>
            <a:r>
              <a:rPr lang="en-US" dirty="0"/>
              <a:t>html</a:t>
            </a:r>
            <a:r>
              <a:rPr lang="en-US" dirty="0" smtClean="0"/>
              <a:t>&gt;</a:t>
            </a:r>
          </a:p>
          <a:p>
            <a:r>
              <a:rPr lang="en-US" dirty="0"/>
              <a:t>	</a:t>
            </a:r>
            <a:r>
              <a:rPr lang="en-US" dirty="0" smtClean="0"/>
              <a:t>&lt;</a:t>
            </a:r>
            <a:r>
              <a:rPr lang="en-US" dirty="0"/>
              <a:t>body</a:t>
            </a:r>
            <a:r>
              <a:rPr lang="en-US" dirty="0" smtClean="0"/>
              <a:t>&gt;</a:t>
            </a:r>
          </a:p>
          <a:p>
            <a:r>
              <a:rPr lang="en-US" dirty="0"/>
              <a:t>	</a:t>
            </a:r>
            <a:r>
              <a:rPr lang="en-US" dirty="0" smtClean="0"/>
              <a:t>	&lt;</a:t>
            </a:r>
            <a:r>
              <a:rPr lang="en-US" dirty="0"/>
              <a:t>p&gt;Click the button to create a Text Node.&lt;/p</a:t>
            </a:r>
            <a:r>
              <a:rPr lang="en-US" dirty="0" smtClean="0"/>
              <a:t>&gt;</a:t>
            </a:r>
          </a:p>
          <a:p>
            <a:r>
              <a:rPr lang="en-US" dirty="0"/>
              <a:t>	</a:t>
            </a:r>
            <a:r>
              <a:rPr lang="en-US" dirty="0" smtClean="0"/>
              <a:t>	&lt;</a:t>
            </a:r>
            <a:r>
              <a:rPr lang="en-US" dirty="0"/>
              <a:t>button </a:t>
            </a:r>
            <a:r>
              <a:rPr lang="en-US" dirty="0" err="1"/>
              <a:t>onclick</a:t>
            </a:r>
            <a:r>
              <a:rPr lang="en-US" dirty="0"/>
              <a:t>="</a:t>
            </a:r>
            <a:r>
              <a:rPr lang="en-US" dirty="0" err="1"/>
              <a:t>myFunction</a:t>
            </a:r>
            <a:r>
              <a:rPr lang="en-US" dirty="0"/>
              <a:t>()"&gt;Try it&lt;/button</a:t>
            </a:r>
            <a:r>
              <a:rPr lang="en-US" dirty="0" smtClean="0"/>
              <a:t>&gt;</a:t>
            </a:r>
          </a:p>
          <a:p>
            <a:endParaRPr lang="en-US" dirty="0" smtClean="0"/>
          </a:p>
          <a:p>
            <a:r>
              <a:rPr lang="en-US" dirty="0" smtClean="0"/>
              <a:t>Here is </a:t>
            </a:r>
            <a:r>
              <a:rPr lang="en-US" dirty="0" err="1" smtClean="0"/>
              <a:t>creaitng</a:t>
            </a:r>
            <a:r>
              <a:rPr lang="en-US" dirty="0" smtClean="0"/>
              <a:t> the text elements </a:t>
            </a:r>
            <a:endParaRPr lang="en-US" dirty="0"/>
          </a:p>
          <a:p>
            <a:endParaRPr lang="en-US" dirty="0"/>
          </a:p>
          <a:p>
            <a:r>
              <a:rPr lang="en-US" dirty="0" smtClean="0"/>
              <a:t>&lt;</a:t>
            </a:r>
            <a:r>
              <a:rPr lang="en-US" dirty="0"/>
              <a:t>script&gt;function </a:t>
            </a:r>
            <a:r>
              <a:rPr lang="en-US" dirty="0" err="1"/>
              <a:t>myFunction</a:t>
            </a:r>
            <a:r>
              <a:rPr lang="en-US" dirty="0"/>
              <a:t>() </a:t>
            </a:r>
            <a:r>
              <a:rPr lang="en-US" dirty="0" smtClean="0"/>
              <a:t>{</a:t>
            </a:r>
          </a:p>
          <a:p>
            <a:r>
              <a:rPr lang="en-US" dirty="0"/>
              <a:t>	</a:t>
            </a:r>
            <a:r>
              <a:rPr lang="en-US" dirty="0" smtClean="0"/>
              <a:t>    </a:t>
            </a:r>
            <a:r>
              <a:rPr lang="en-US" dirty="0" err="1"/>
              <a:t>var</a:t>
            </a:r>
            <a:r>
              <a:rPr lang="en-US" dirty="0"/>
              <a:t> t = </a:t>
            </a:r>
            <a:r>
              <a:rPr lang="en-US" dirty="0" err="1"/>
              <a:t>document.createTextNode</a:t>
            </a:r>
            <a:r>
              <a:rPr lang="en-US" dirty="0"/>
              <a:t>("Hello World");    </a:t>
            </a:r>
            <a:r>
              <a:rPr lang="en-US" dirty="0" smtClean="0"/>
              <a:t>			</a:t>
            </a:r>
            <a:r>
              <a:rPr lang="en-US" dirty="0" err="1" smtClean="0"/>
              <a:t>document.body.appendChild</a:t>
            </a:r>
            <a:r>
              <a:rPr lang="en-US" dirty="0" smtClean="0"/>
              <a:t>(t);</a:t>
            </a:r>
          </a:p>
          <a:p>
            <a:r>
              <a:rPr lang="en-US" dirty="0" smtClean="0"/>
              <a:t>}</a:t>
            </a:r>
          </a:p>
          <a:p>
            <a:r>
              <a:rPr lang="en-US" dirty="0" smtClean="0"/>
              <a:t>&lt;/</a:t>
            </a:r>
            <a:r>
              <a:rPr lang="en-US" dirty="0"/>
              <a:t>script</a:t>
            </a:r>
            <a:r>
              <a:rPr lang="en-US" dirty="0" smtClean="0"/>
              <a:t>&gt;</a:t>
            </a:r>
          </a:p>
          <a:p>
            <a:r>
              <a:rPr lang="en-US" dirty="0"/>
              <a:t>	</a:t>
            </a:r>
            <a:r>
              <a:rPr lang="en-US" dirty="0" smtClean="0"/>
              <a:t>&lt;/</a:t>
            </a:r>
            <a:r>
              <a:rPr lang="en-US" dirty="0"/>
              <a:t>body</a:t>
            </a:r>
            <a:r>
              <a:rPr lang="en-US" dirty="0" smtClean="0"/>
              <a:t>&gt;</a:t>
            </a:r>
          </a:p>
          <a:p>
            <a:r>
              <a:rPr lang="en-US" dirty="0" smtClean="0"/>
              <a:t>&lt;/</a:t>
            </a:r>
            <a:r>
              <a:rPr lang="en-US" dirty="0"/>
              <a:t>html&gt;</a:t>
            </a:r>
          </a:p>
        </p:txBody>
      </p:sp>
      <p:sp>
        <p:nvSpPr>
          <p:cNvPr id="5" name="Rectangle 4"/>
          <p:cNvSpPr/>
          <p:nvPr/>
        </p:nvSpPr>
        <p:spPr>
          <a:xfrm>
            <a:off x="2902373" y="4370290"/>
            <a:ext cx="5263834" cy="294601"/>
          </a:xfrm>
          <a:prstGeom prst="rect">
            <a:avLst/>
          </a:prstGeom>
          <a:solidFill>
            <a:srgbClr val="FF0000">
              <a:alpha val="12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646880" y="4679573"/>
            <a:ext cx="5263834" cy="294601"/>
          </a:xfrm>
          <a:prstGeom prst="rect">
            <a:avLst/>
          </a:prstGeom>
          <a:solidFill>
            <a:srgbClr val="FF0000">
              <a:alpha val="12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4350259"/>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nodes</a:t>
            </a:r>
            <a:endParaRPr lang="en-US" dirty="0"/>
          </a:p>
        </p:txBody>
      </p:sp>
      <p:pic>
        <p:nvPicPr>
          <p:cNvPr id="4" name="Picture 8" descr="http://i.stack.imgur.com/Mmww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11011" y="5793507"/>
            <a:ext cx="924970" cy="92497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564341" y="1690688"/>
            <a:ext cx="9063318" cy="4801314"/>
          </a:xfrm>
          <a:prstGeom prst="rect">
            <a:avLst/>
          </a:prstGeom>
          <a:noFill/>
        </p:spPr>
        <p:txBody>
          <a:bodyPr wrap="square" rtlCol="0">
            <a:spAutoFit/>
          </a:bodyPr>
          <a:lstStyle/>
          <a:p>
            <a:r>
              <a:rPr lang="en-US" dirty="0"/>
              <a:t>&lt;!DOCTYPE html</a:t>
            </a:r>
            <a:r>
              <a:rPr lang="en-US" dirty="0" smtClean="0"/>
              <a:t>&gt;</a:t>
            </a:r>
          </a:p>
          <a:p>
            <a:r>
              <a:rPr lang="en-US" dirty="0" smtClean="0"/>
              <a:t>&lt;</a:t>
            </a:r>
            <a:r>
              <a:rPr lang="en-US" dirty="0"/>
              <a:t>html</a:t>
            </a:r>
            <a:r>
              <a:rPr lang="en-US" dirty="0" smtClean="0"/>
              <a:t>&gt;</a:t>
            </a:r>
          </a:p>
          <a:p>
            <a:r>
              <a:rPr lang="en-US" dirty="0"/>
              <a:t>	</a:t>
            </a:r>
            <a:r>
              <a:rPr lang="en-US" dirty="0" smtClean="0"/>
              <a:t>&lt;</a:t>
            </a:r>
            <a:r>
              <a:rPr lang="en-US" dirty="0"/>
              <a:t>body</a:t>
            </a:r>
            <a:r>
              <a:rPr lang="en-US" dirty="0" smtClean="0"/>
              <a:t>&gt;</a:t>
            </a:r>
          </a:p>
          <a:p>
            <a:r>
              <a:rPr lang="en-US" dirty="0" smtClean="0"/>
              <a:t>&lt;</a:t>
            </a:r>
            <a:r>
              <a:rPr lang="en-US" dirty="0"/>
              <a:t>p&gt;Click the button to create a h1 element with some text.&lt;/p</a:t>
            </a:r>
            <a:r>
              <a:rPr lang="en-US" dirty="0" smtClean="0"/>
              <a:t>&gt;</a:t>
            </a:r>
          </a:p>
          <a:p>
            <a:endParaRPr lang="en-US" dirty="0"/>
          </a:p>
          <a:p>
            <a:r>
              <a:rPr lang="en-US" dirty="0" smtClean="0"/>
              <a:t>&lt;</a:t>
            </a:r>
            <a:r>
              <a:rPr lang="en-US" dirty="0"/>
              <a:t>button </a:t>
            </a:r>
            <a:r>
              <a:rPr lang="en-US" dirty="0" err="1"/>
              <a:t>onclick</a:t>
            </a:r>
            <a:r>
              <a:rPr lang="en-US" dirty="0"/>
              <a:t>="</a:t>
            </a:r>
            <a:r>
              <a:rPr lang="en-US" dirty="0" err="1"/>
              <a:t>myFunction</a:t>
            </a:r>
            <a:r>
              <a:rPr lang="en-US" dirty="0"/>
              <a:t>()"&gt;Try it&lt;/button</a:t>
            </a:r>
            <a:r>
              <a:rPr lang="en-US" dirty="0" smtClean="0"/>
              <a:t>&gt;</a:t>
            </a:r>
          </a:p>
          <a:p>
            <a:endParaRPr lang="en-US" dirty="0"/>
          </a:p>
          <a:p>
            <a:r>
              <a:rPr lang="en-US" dirty="0" smtClean="0"/>
              <a:t>&lt;</a:t>
            </a:r>
            <a:r>
              <a:rPr lang="en-US" dirty="0"/>
              <a:t>script</a:t>
            </a:r>
            <a:r>
              <a:rPr lang="en-US" dirty="0" smtClean="0"/>
              <a:t>&gt; </a:t>
            </a:r>
          </a:p>
          <a:p>
            <a:r>
              <a:rPr lang="en-US" dirty="0"/>
              <a:t>	</a:t>
            </a:r>
            <a:r>
              <a:rPr lang="en-US" dirty="0" smtClean="0"/>
              <a:t>function </a:t>
            </a:r>
            <a:r>
              <a:rPr lang="en-US" dirty="0" err="1"/>
              <a:t>myFunction</a:t>
            </a:r>
            <a:r>
              <a:rPr lang="en-US" dirty="0"/>
              <a:t>() {    </a:t>
            </a:r>
            <a:endParaRPr lang="en-US" dirty="0" smtClean="0"/>
          </a:p>
          <a:p>
            <a:r>
              <a:rPr lang="en-US" dirty="0"/>
              <a:t>	</a:t>
            </a:r>
            <a:r>
              <a:rPr lang="en-US" dirty="0" smtClean="0"/>
              <a:t>	</a:t>
            </a:r>
            <a:r>
              <a:rPr lang="en-US" dirty="0" err="1" smtClean="0"/>
              <a:t>var</a:t>
            </a:r>
            <a:r>
              <a:rPr lang="en-US" dirty="0" smtClean="0"/>
              <a:t> </a:t>
            </a:r>
            <a:r>
              <a:rPr lang="en-US" dirty="0"/>
              <a:t>h = </a:t>
            </a:r>
            <a:r>
              <a:rPr lang="en-US" dirty="0" err="1"/>
              <a:t>document.createElement</a:t>
            </a:r>
            <a:r>
              <a:rPr lang="en-US" dirty="0"/>
              <a:t>("H1");    </a:t>
            </a:r>
            <a:endParaRPr lang="en-US" dirty="0" smtClean="0"/>
          </a:p>
          <a:p>
            <a:r>
              <a:rPr lang="en-US" dirty="0"/>
              <a:t>	</a:t>
            </a:r>
            <a:r>
              <a:rPr lang="en-US" dirty="0" smtClean="0"/>
              <a:t>	</a:t>
            </a:r>
            <a:r>
              <a:rPr lang="en-US" dirty="0" err="1" smtClean="0"/>
              <a:t>var</a:t>
            </a:r>
            <a:r>
              <a:rPr lang="en-US" dirty="0" smtClean="0"/>
              <a:t> </a:t>
            </a:r>
            <a:r>
              <a:rPr lang="en-US" dirty="0"/>
              <a:t>t = </a:t>
            </a:r>
            <a:r>
              <a:rPr lang="en-US" dirty="0" err="1"/>
              <a:t>document.createTextNode</a:t>
            </a:r>
            <a:r>
              <a:rPr lang="en-US" dirty="0"/>
              <a:t>("Hello World");    </a:t>
            </a:r>
            <a:endParaRPr lang="en-US" dirty="0" smtClean="0"/>
          </a:p>
          <a:p>
            <a:r>
              <a:rPr lang="en-US" dirty="0"/>
              <a:t>	</a:t>
            </a:r>
            <a:r>
              <a:rPr lang="en-US" dirty="0" smtClean="0"/>
              <a:t>	</a:t>
            </a:r>
            <a:r>
              <a:rPr lang="en-US" dirty="0" err="1" smtClean="0"/>
              <a:t>h.appendChild</a:t>
            </a:r>
            <a:r>
              <a:rPr lang="en-US" dirty="0" smtClean="0"/>
              <a:t>(t);</a:t>
            </a:r>
          </a:p>
          <a:p>
            <a:r>
              <a:rPr lang="en-US" dirty="0"/>
              <a:t>	</a:t>
            </a:r>
            <a:r>
              <a:rPr lang="en-US" dirty="0" smtClean="0"/>
              <a:t>	</a:t>
            </a:r>
            <a:r>
              <a:rPr lang="en-US" dirty="0" err="1" smtClean="0"/>
              <a:t>document.body.appendChild</a:t>
            </a:r>
            <a:r>
              <a:rPr lang="en-US" dirty="0" smtClean="0"/>
              <a:t>(h);</a:t>
            </a:r>
          </a:p>
          <a:p>
            <a:r>
              <a:rPr lang="en-US" dirty="0" smtClean="0"/>
              <a:t>}</a:t>
            </a:r>
          </a:p>
          <a:p>
            <a:r>
              <a:rPr lang="en-US" dirty="0" smtClean="0"/>
              <a:t>&lt;/</a:t>
            </a:r>
            <a:r>
              <a:rPr lang="en-US" dirty="0"/>
              <a:t>script</a:t>
            </a:r>
            <a:r>
              <a:rPr lang="en-US" dirty="0" smtClean="0"/>
              <a:t>&gt;</a:t>
            </a:r>
          </a:p>
          <a:p>
            <a:r>
              <a:rPr lang="en-US" dirty="0"/>
              <a:t>	</a:t>
            </a:r>
            <a:r>
              <a:rPr lang="en-US" dirty="0" smtClean="0"/>
              <a:t>&lt;/</a:t>
            </a:r>
            <a:r>
              <a:rPr lang="en-US" dirty="0"/>
              <a:t>body</a:t>
            </a:r>
            <a:r>
              <a:rPr lang="en-US" dirty="0" smtClean="0"/>
              <a:t>&gt;</a:t>
            </a:r>
          </a:p>
          <a:p>
            <a:r>
              <a:rPr lang="en-US" dirty="0" smtClean="0"/>
              <a:t>&lt;/</a:t>
            </a:r>
            <a:r>
              <a:rPr lang="en-US" dirty="0"/>
              <a:t>html&gt;</a:t>
            </a:r>
          </a:p>
        </p:txBody>
      </p:sp>
    </p:spTree>
    <p:extLst>
      <p:ext uri="{BB962C8B-B14F-4D97-AF65-F5344CB8AC3E}">
        <p14:creationId xmlns:p14="http://schemas.microsoft.com/office/powerpoint/2010/main" val="1268308970"/>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nodes</a:t>
            </a:r>
            <a:endParaRPr lang="en-US" dirty="0"/>
          </a:p>
        </p:txBody>
      </p:sp>
      <p:pic>
        <p:nvPicPr>
          <p:cNvPr id="4" name="Picture 8" descr="http://i.stack.imgur.com/Mmww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11011" y="5793507"/>
            <a:ext cx="924970" cy="92497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71594" y="1528482"/>
            <a:ext cx="7632700" cy="396240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09483" y="5490882"/>
            <a:ext cx="1676400" cy="622300"/>
          </a:xfrm>
          <a:prstGeom prst="rect">
            <a:avLst/>
          </a:prstGeom>
        </p:spPr>
      </p:pic>
      <p:sp>
        <p:nvSpPr>
          <p:cNvPr id="6" name="Rectangle 5"/>
          <p:cNvSpPr/>
          <p:nvPr/>
        </p:nvSpPr>
        <p:spPr>
          <a:xfrm>
            <a:off x="7382435" y="3644152"/>
            <a:ext cx="443753" cy="255495"/>
          </a:xfrm>
          <a:prstGeom prst="rect">
            <a:avLst/>
          </a:prstGeom>
          <a:solidFill>
            <a:srgbClr val="FF0000">
              <a:alpha val="12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p:cNvCxnSpPr/>
          <p:nvPr/>
        </p:nvCxnSpPr>
        <p:spPr>
          <a:xfrm>
            <a:off x="7920318" y="3792071"/>
            <a:ext cx="1156447" cy="457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9100782" y="4226532"/>
            <a:ext cx="2935199" cy="1477328"/>
          </a:xfrm>
          <a:prstGeom prst="rect">
            <a:avLst/>
          </a:prstGeom>
          <a:noFill/>
        </p:spPr>
        <p:txBody>
          <a:bodyPr wrap="square" rtlCol="0">
            <a:spAutoFit/>
          </a:bodyPr>
          <a:lstStyle/>
          <a:p>
            <a:r>
              <a:rPr lang="en-US" dirty="0" smtClean="0"/>
              <a:t>We have to start form the last node of the array because the array is live and at any change in the code it </a:t>
            </a:r>
            <a:r>
              <a:rPr lang="en-US" smtClean="0"/>
              <a:t>would dynamically </a:t>
            </a:r>
            <a:r>
              <a:rPr lang="en-US" dirty="0" smtClean="0"/>
              <a:t>change</a:t>
            </a:r>
            <a:endParaRPr lang="en-US" dirty="0"/>
          </a:p>
        </p:txBody>
      </p:sp>
      <p:sp>
        <p:nvSpPr>
          <p:cNvPr id="10" name="Rectangle 9"/>
          <p:cNvSpPr/>
          <p:nvPr/>
        </p:nvSpPr>
        <p:spPr>
          <a:xfrm>
            <a:off x="4495073" y="4426746"/>
            <a:ext cx="3981662" cy="231751"/>
          </a:xfrm>
          <a:prstGeom prst="rect">
            <a:avLst/>
          </a:prstGeom>
          <a:solidFill>
            <a:srgbClr val="FF0000">
              <a:alpha val="12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276770" y="3378717"/>
            <a:ext cx="3981662" cy="231751"/>
          </a:xfrm>
          <a:prstGeom prst="rect">
            <a:avLst/>
          </a:prstGeom>
          <a:solidFill>
            <a:srgbClr val="FF0000">
              <a:alpha val="12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82435" y="183522"/>
            <a:ext cx="4636116" cy="987575"/>
          </a:xfrm>
          <a:prstGeom prst="rect">
            <a:avLst/>
          </a:prstGeom>
        </p:spPr>
      </p:pic>
      <p:cxnSp>
        <p:nvCxnSpPr>
          <p:cNvPr id="14" name="Straight Arrow Connector 13"/>
          <p:cNvCxnSpPr/>
          <p:nvPr/>
        </p:nvCxnSpPr>
        <p:spPr>
          <a:xfrm>
            <a:off x="10568381" y="1213743"/>
            <a:ext cx="0" cy="6687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9588843" y="1989438"/>
            <a:ext cx="2429708" cy="584775"/>
          </a:xfrm>
          <a:prstGeom prst="rect">
            <a:avLst/>
          </a:prstGeom>
          <a:noFill/>
        </p:spPr>
        <p:txBody>
          <a:bodyPr wrap="square" rtlCol="0">
            <a:spAutoFit/>
          </a:bodyPr>
          <a:lstStyle/>
          <a:p>
            <a:r>
              <a:rPr lang="en-US" sz="1600" dirty="0" smtClean="0"/>
              <a:t>If we don</a:t>
            </a:r>
            <a:r>
              <a:rPr lang="fr-FR" sz="1600" dirty="0" smtClean="0"/>
              <a:t>’</a:t>
            </a:r>
            <a:r>
              <a:rPr lang="en-US" sz="1600" dirty="0" smtClean="0"/>
              <a:t>t want an live array but a solid one</a:t>
            </a:r>
            <a:endParaRPr lang="en-US" sz="1600" dirty="0"/>
          </a:p>
        </p:txBody>
      </p:sp>
      <p:sp>
        <p:nvSpPr>
          <p:cNvPr id="16" name="Rectangle 15"/>
          <p:cNvSpPr/>
          <p:nvPr/>
        </p:nvSpPr>
        <p:spPr>
          <a:xfrm>
            <a:off x="3047234" y="4683211"/>
            <a:ext cx="3981662" cy="231751"/>
          </a:xfrm>
          <a:prstGeom prst="rect">
            <a:avLst/>
          </a:prstGeom>
          <a:solidFill>
            <a:srgbClr val="FF0000">
              <a:alpha val="12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Arrow Connector 17"/>
          <p:cNvCxnSpPr/>
          <p:nvPr/>
        </p:nvCxnSpPr>
        <p:spPr>
          <a:xfrm flipH="1">
            <a:off x="1909483" y="4835972"/>
            <a:ext cx="111792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247135" y="4249271"/>
            <a:ext cx="1662348" cy="923330"/>
          </a:xfrm>
          <a:prstGeom prst="rect">
            <a:avLst/>
          </a:prstGeom>
          <a:noFill/>
        </p:spPr>
        <p:txBody>
          <a:bodyPr wrap="square" rtlCol="0">
            <a:spAutoFit/>
          </a:bodyPr>
          <a:lstStyle/>
          <a:p>
            <a:r>
              <a:rPr lang="en-US" dirty="0" smtClean="0"/>
              <a:t>This is what changes a node </a:t>
            </a:r>
            <a:r>
              <a:rPr lang="en-US" dirty="0" err="1" smtClean="0"/>
              <a:t>ofr</a:t>
            </a:r>
            <a:r>
              <a:rPr lang="en-US" dirty="0" smtClean="0"/>
              <a:t> </a:t>
            </a:r>
            <a:r>
              <a:rPr lang="en-US" dirty="0" err="1" smtClean="0"/>
              <a:t>otherone</a:t>
            </a:r>
            <a:endParaRPr lang="en-US" dirty="0"/>
          </a:p>
        </p:txBody>
      </p:sp>
    </p:spTree>
    <p:extLst>
      <p:ext uri="{BB962C8B-B14F-4D97-AF65-F5344CB8AC3E}">
        <p14:creationId xmlns:p14="http://schemas.microsoft.com/office/powerpoint/2010/main" val="1441252327"/>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Access the attributes </a:t>
            </a:r>
            <a:endParaRPr lang="en-US" dirty="0"/>
          </a:p>
        </p:txBody>
      </p:sp>
      <p:pic>
        <p:nvPicPr>
          <p:cNvPr id="4" name="Picture 8" descr="http://i.stack.imgur.com/Mmww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11011" y="5793507"/>
            <a:ext cx="924970" cy="92497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4191721" y="1574647"/>
            <a:ext cx="2974889" cy="1200329"/>
          </a:xfrm>
          <a:prstGeom prst="rect">
            <a:avLst/>
          </a:prstGeom>
          <a:noFill/>
        </p:spPr>
        <p:txBody>
          <a:bodyPr wrap="square" rtlCol="0">
            <a:spAutoFit/>
          </a:bodyPr>
          <a:lstStyle/>
          <a:p>
            <a:r>
              <a:rPr lang="en-US" dirty="0" smtClean="0"/>
              <a:t>Some attributes like </a:t>
            </a:r>
            <a:r>
              <a:rPr lang="en-US" dirty="0" err="1" smtClean="0"/>
              <a:t>href</a:t>
            </a:r>
            <a:r>
              <a:rPr lang="en-US" dirty="0" smtClean="0"/>
              <a:t> can be access by  a DOM property</a:t>
            </a:r>
          </a:p>
          <a:p>
            <a:endParaRPr lang="en-US" dirty="0"/>
          </a:p>
          <a:p>
            <a:endParaRPr lang="en-US" dirty="0"/>
          </a:p>
        </p:txBody>
      </p:sp>
      <p:cxnSp>
        <p:nvCxnSpPr>
          <p:cNvPr id="6" name="Straight Arrow Connector 5"/>
          <p:cNvCxnSpPr/>
          <p:nvPr/>
        </p:nvCxnSpPr>
        <p:spPr>
          <a:xfrm flipV="1">
            <a:off x="9498330" y="1011456"/>
            <a:ext cx="356870" cy="5943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166611" y="255573"/>
            <a:ext cx="5089848" cy="646331"/>
          </a:xfrm>
          <a:prstGeom prst="rect">
            <a:avLst/>
          </a:prstGeom>
          <a:noFill/>
        </p:spPr>
        <p:txBody>
          <a:bodyPr wrap="square" rtlCol="0">
            <a:spAutoFit/>
          </a:bodyPr>
          <a:lstStyle/>
          <a:p>
            <a:r>
              <a:rPr lang="en-US" dirty="0" smtClean="0"/>
              <a:t>.</a:t>
            </a:r>
            <a:r>
              <a:rPr lang="en-US" dirty="0" err="1" smtClean="0"/>
              <a:t>getAttribute</a:t>
            </a:r>
            <a:r>
              <a:rPr lang="en-US" dirty="0" smtClean="0"/>
              <a:t> </a:t>
            </a:r>
          </a:p>
          <a:p>
            <a:r>
              <a:rPr lang="en-US" dirty="0" smtClean="0"/>
              <a:t>.</a:t>
            </a:r>
            <a:r>
              <a:rPr lang="en-US" dirty="0" err="1" smtClean="0"/>
              <a:t>setAttribute</a:t>
            </a:r>
            <a:r>
              <a:rPr lang="en-US" dirty="0" smtClean="0"/>
              <a:t>(“</a:t>
            </a:r>
            <a:r>
              <a:rPr lang="en-US" dirty="0" err="1" smtClean="0"/>
              <a:t>atributename</a:t>
            </a:r>
            <a:r>
              <a:rPr lang="en-US" dirty="0" smtClean="0"/>
              <a:t>”, “</a:t>
            </a:r>
            <a:r>
              <a:rPr lang="en-US" dirty="0" err="1" smtClean="0"/>
              <a:t>atributeresult</a:t>
            </a:r>
            <a:r>
              <a:rPr lang="en-US" dirty="0" smtClean="0"/>
              <a:t>”)</a:t>
            </a:r>
            <a:endParaRPr lang="en-US" dirty="0"/>
          </a:p>
        </p:txBody>
      </p:sp>
      <p:sp>
        <p:nvSpPr>
          <p:cNvPr id="5" name="TextBox 4"/>
          <p:cNvSpPr txBox="1"/>
          <p:nvPr/>
        </p:nvSpPr>
        <p:spPr>
          <a:xfrm>
            <a:off x="662940" y="1623447"/>
            <a:ext cx="3406140" cy="1477328"/>
          </a:xfrm>
          <a:prstGeom prst="rect">
            <a:avLst/>
          </a:prstGeom>
          <a:noFill/>
        </p:spPr>
        <p:txBody>
          <a:bodyPr wrap="square" rtlCol="0">
            <a:spAutoFit/>
          </a:bodyPr>
          <a:lstStyle/>
          <a:p>
            <a:r>
              <a:rPr lang="en-US" dirty="0" smtClean="0"/>
              <a:t>We can make our own pre-made attributes to and put strings </a:t>
            </a:r>
            <a:r>
              <a:rPr lang="en-US" smtClean="0"/>
              <a:t>or numbers </a:t>
            </a:r>
            <a:r>
              <a:rPr lang="en-US" dirty="0" smtClean="0"/>
              <a:t>on them to that we can use them as a verification to </a:t>
            </a:r>
            <a:r>
              <a:rPr lang="en-US" smtClean="0"/>
              <a:t>change things in the DOM </a:t>
            </a:r>
            <a:endParaRPr lang="en-US"/>
          </a:p>
        </p:txBody>
      </p:sp>
      <p:sp>
        <p:nvSpPr>
          <p:cNvPr id="7" name="Rectangle 6"/>
          <p:cNvSpPr/>
          <p:nvPr/>
        </p:nvSpPr>
        <p:spPr>
          <a:xfrm>
            <a:off x="7931785" y="1553040"/>
            <a:ext cx="2415540" cy="1200329"/>
          </a:xfrm>
          <a:prstGeom prst="rect">
            <a:avLst/>
          </a:prstGeom>
        </p:spPr>
        <p:txBody>
          <a:bodyPr wrap="square">
            <a:spAutoFit/>
          </a:bodyPr>
          <a:lstStyle/>
          <a:p>
            <a:r>
              <a:rPr lang="en-US"/>
              <a:t>On the other hand you can set any attribute you want on nodes using </a:t>
            </a:r>
            <a:endParaRPr lang="en-US" dirty="0"/>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08200" y="3276479"/>
            <a:ext cx="7531100" cy="1739900"/>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86255" y="4884392"/>
            <a:ext cx="7353300" cy="1371600"/>
          </a:xfrm>
          <a:prstGeom prst="rect">
            <a:avLst/>
          </a:prstGeom>
        </p:spPr>
      </p:pic>
    </p:spTree>
    <p:extLst>
      <p:ext uri="{BB962C8B-B14F-4D97-AF65-F5344CB8AC3E}">
        <p14:creationId xmlns:p14="http://schemas.microsoft.com/office/powerpoint/2010/main" val="1238504350"/>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8" descr="http://i.stack.imgur.com/Mmww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11011" y="5793507"/>
            <a:ext cx="924970" cy="92497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p:cNvSpPr>
            <a:spLocks noGrp="1"/>
          </p:cNvSpPr>
          <p:nvPr>
            <p:ph type="title"/>
          </p:nvPr>
        </p:nvSpPr>
        <p:spPr>
          <a:xfrm>
            <a:off x="838199" y="365125"/>
            <a:ext cx="11197781" cy="1325563"/>
          </a:xfrm>
        </p:spPr>
        <p:txBody>
          <a:bodyPr/>
          <a:lstStyle/>
          <a:p>
            <a:r>
              <a:rPr lang="en-US" dirty="0" smtClean="0"/>
              <a:t>Access the attributes – the Highlighter example </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94610" y="1963392"/>
            <a:ext cx="7378700" cy="4292600"/>
          </a:xfrm>
          <a:prstGeom prst="rect">
            <a:avLst/>
          </a:prstGeom>
        </p:spPr>
      </p:pic>
      <p:cxnSp>
        <p:nvCxnSpPr>
          <p:cNvPr id="8" name="Straight Arrow Connector 7"/>
          <p:cNvCxnSpPr/>
          <p:nvPr/>
        </p:nvCxnSpPr>
        <p:spPr>
          <a:xfrm>
            <a:off x="5372100" y="1783080"/>
            <a:ext cx="217170" cy="3200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3737610" y="1429107"/>
            <a:ext cx="2308860" cy="307777"/>
          </a:xfrm>
          <a:prstGeom prst="rect">
            <a:avLst/>
          </a:prstGeom>
          <a:noFill/>
        </p:spPr>
        <p:txBody>
          <a:bodyPr wrap="square" rtlCol="0">
            <a:spAutoFit/>
          </a:bodyPr>
          <a:lstStyle/>
          <a:p>
            <a:r>
              <a:rPr lang="en-US" sz="1400" dirty="0" smtClean="0"/>
              <a:t>The note we want to change</a:t>
            </a:r>
            <a:endParaRPr lang="en-US" sz="1400" dirty="0"/>
          </a:p>
        </p:txBody>
      </p:sp>
      <p:cxnSp>
        <p:nvCxnSpPr>
          <p:cNvPr id="11" name="Straight Arrow Connector 10"/>
          <p:cNvCxnSpPr/>
          <p:nvPr/>
        </p:nvCxnSpPr>
        <p:spPr>
          <a:xfrm flipH="1">
            <a:off x="6835140" y="1783080"/>
            <a:ext cx="514350" cy="3200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7349490" y="1573768"/>
            <a:ext cx="2194560" cy="307777"/>
          </a:xfrm>
          <a:prstGeom prst="rect">
            <a:avLst/>
          </a:prstGeom>
          <a:noFill/>
        </p:spPr>
        <p:txBody>
          <a:bodyPr wrap="square" rtlCol="0">
            <a:spAutoFit/>
          </a:bodyPr>
          <a:lstStyle/>
          <a:p>
            <a:r>
              <a:rPr lang="en-US" sz="1400" smtClean="0"/>
              <a:t>Regular expression </a:t>
            </a:r>
            <a:endParaRPr lang="en-US" sz="1400"/>
          </a:p>
        </p:txBody>
      </p:sp>
      <p:cxnSp>
        <p:nvCxnSpPr>
          <p:cNvPr id="14" name="Straight Arrow Connector 13"/>
          <p:cNvCxnSpPr/>
          <p:nvPr/>
        </p:nvCxnSpPr>
        <p:spPr>
          <a:xfrm>
            <a:off x="6537960" y="2468880"/>
            <a:ext cx="202311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8755380" y="2284214"/>
            <a:ext cx="2355631" cy="369332"/>
          </a:xfrm>
          <a:prstGeom prst="rect">
            <a:avLst/>
          </a:prstGeom>
          <a:noFill/>
        </p:spPr>
        <p:txBody>
          <a:bodyPr wrap="square" rtlCol="0">
            <a:spAutoFit/>
          </a:bodyPr>
          <a:lstStyle/>
          <a:p>
            <a:r>
              <a:rPr lang="en-US" smtClean="0"/>
              <a:t>Returns a string</a:t>
            </a:r>
            <a:endParaRPr lang="en-US"/>
          </a:p>
        </p:txBody>
      </p:sp>
      <p:cxnSp>
        <p:nvCxnSpPr>
          <p:cNvPr id="17" name="Straight Arrow Connector 16"/>
          <p:cNvCxnSpPr/>
          <p:nvPr/>
        </p:nvCxnSpPr>
        <p:spPr>
          <a:xfrm flipH="1">
            <a:off x="2194560" y="3406140"/>
            <a:ext cx="3726180" cy="4114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434340" y="3899467"/>
            <a:ext cx="2606040" cy="1169551"/>
          </a:xfrm>
          <a:prstGeom prst="rect">
            <a:avLst/>
          </a:prstGeom>
          <a:noFill/>
        </p:spPr>
        <p:txBody>
          <a:bodyPr wrap="square" rtlCol="0">
            <a:spAutoFit/>
          </a:bodyPr>
          <a:lstStyle/>
          <a:p>
            <a:r>
              <a:rPr lang="en-US" sz="1400" dirty="0" smtClean="0"/>
              <a:t>Exec is a function that search in the text argument for a keyword in general used with regular expressions, it returns an array, if it doesn't</a:t>
            </a:r>
            <a:r>
              <a:rPr lang="fr-FR" sz="1400" dirty="0" smtClean="0"/>
              <a:t>’</a:t>
            </a:r>
            <a:r>
              <a:rPr lang="en-US" sz="1400" dirty="0" smtClean="0"/>
              <a:t>t find it returns null</a:t>
            </a:r>
            <a:endParaRPr lang="en-US" sz="1400" dirty="0"/>
          </a:p>
        </p:txBody>
      </p:sp>
    </p:spTree>
    <p:extLst>
      <p:ext uri="{BB962C8B-B14F-4D97-AF65-F5344CB8AC3E}">
        <p14:creationId xmlns:p14="http://schemas.microsoft.com/office/powerpoint/2010/main" val="1769972"/>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8" descr="http://i.stack.imgur.com/Mmww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11011" y="5793507"/>
            <a:ext cx="924970" cy="92497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9223" y="2252383"/>
            <a:ext cx="7454900" cy="3289300"/>
          </a:xfrm>
          <a:prstGeom prst="rect">
            <a:avLst/>
          </a:prstGeom>
        </p:spPr>
      </p:pic>
      <p:sp>
        <p:nvSpPr>
          <p:cNvPr id="6" name="Title 1"/>
          <p:cNvSpPr>
            <a:spLocks noGrp="1"/>
          </p:cNvSpPr>
          <p:nvPr>
            <p:ph type="title"/>
          </p:nvPr>
        </p:nvSpPr>
        <p:spPr>
          <a:xfrm>
            <a:off x="838199" y="365125"/>
            <a:ext cx="11197781" cy="1325563"/>
          </a:xfrm>
        </p:spPr>
        <p:txBody>
          <a:bodyPr/>
          <a:lstStyle/>
          <a:p>
            <a:r>
              <a:rPr lang="en-US" dirty="0" smtClean="0"/>
              <a:t>Access the attributes – the Highlighter example </a:t>
            </a:r>
            <a:endParaRPr lang="en-US" dirty="0"/>
          </a:p>
        </p:txBody>
      </p:sp>
      <p:sp>
        <p:nvSpPr>
          <p:cNvPr id="7" name="Rectangle 6"/>
          <p:cNvSpPr/>
          <p:nvPr/>
        </p:nvSpPr>
        <p:spPr>
          <a:xfrm>
            <a:off x="2958958" y="4293117"/>
            <a:ext cx="3981662" cy="231751"/>
          </a:xfrm>
          <a:prstGeom prst="rect">
            <a:avLst/>
          </a:prstGeom>
          <a:solidFill>
            <a:srgbClr val="FF0000">
              <a:alpha val="12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p:cNvCxnSpPr/>
          <p:nvPr/>
        </p:nvCxnSpPr>
        <p:spPr>
          <a:xfrm flipV="1">
            <a:off x="7032812" y="4356847"/>
            <a:ext cx="632012" cy="806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7893423" y="3940093"/>
            <a:ext cx="2326342" cy="584775"/>
          </a:xfrm>
          <a:prstGeom prst="rect">
            <a:avLst/>
          </a:prstGeom>
          <a:noFill/>
        </p:spPr>
        <p:txBody>
          <a:bodyPr wrap="square" rtlCol="0">
            <a:spAutoFit/>
          </a:bodyPr>
          <a:lstStyle/>
          <a:p>
            <a:r>
              <a:rPr lang="en-US" sz="1600" dirty="0" smtClean="0"/>
              <a:t>It returns the string value contain by </a:t>
            </a:r>
            <a:r>
              <a:rPr lang="en-US" sz="1600" smtClean="0"/>
              <a:t>the attribute</a:t>
            </a:r>
            <a:endParaRPr lang="en-US" sz="1600" dirty="0"/>
          </a:p>
        </p:txBody>
      </p:sp>
      <p:sp>
        <p:nvSpPr>
          <p:cNvPr id="10" name="Rectangle 9"/>
          <p:cNvSpPr/>
          <p:nvPr/>
        </p:nvSpPr>
        <p:spPr>
          <a:xfrm>
            <a:off x="2958958" y="4533358"/>
            <a:ext cx="3981662" cy="231751"/>
          </a:xfrm>
          <a:prstGeom prst="rect">
            <a:avLst/>
          </a:prstGeom>
          <a:solidFill>
            <a:srgbClr val="FF0000">
              <a:alpha val="12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p:cNvCxnSpPr/>
          <p:nvPr/>
        </p:nvCxnSpPr>
        <p:spPr>
          <a:xfrm>
            <a:off x="7032812" y="4649234"/>
            <a:ext cx="632012" cy="1158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7893423" y="4748214"/>
            <a:ext cx="2326342" cy="584775"/>
          </a:xfrm>
          <a:prstGeom prst="rect">
            <a:avLst/>
          </a:prstGeom>
          <a:noFill/>
        </p:spPr>
        <p:txBody>
          <a:bodyPr wrap="square" rtlCol="0">
            <a:spAutoFit/>
          </a:bodyPr>
          <a:lstStyle/>
          <a:p>
            <a:r>
              <a:rPr lang="en-US" sz="1600" dirty="0" smtClean="0"/>
              <a:t>If a </a:t>
            </a:r>
            <a:r>
              <a:rPr lang="en-US" sz="1600" dirty="0" err="1" smtClean="0"/>
              <a:t>javascript</a:t>
            </a:r>
            <a:r>
              <a:rPr lang="en-US" sz="1600" dirty="0" smtClean="0"/>
              <a:t> object has a property with a name x</a:t>
            </a:r>
            <a:endParaRPr lang="en-US" sz="1600" dirty="0"/>
          </a:p>
        </p:txBody>
      </p:sp>
    </p:spTree>
    <p:extLst>
      <p:ext uri="{BB962C8B-B14F-4D97-AF65-F5344CB8AC3E}">
        <p14:creationId xmlns:p14="http://schemas.microsoft.com/office/powerpoint/2010/main" val="14404588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920262" y="209483"/>
            <a:ext cx="7578969" cy="650133"/>
          </a:xfrm>
        </p:spPr>
        <p:txBody>
          <a:bodyPr>
            <a:normAutofit/>
          </a:bodyPr>
          <a:lstStyle/>
          <a:p>
            <a:r>
              <a:rPr lang="en-GB" sz="2400" dirty="0" smtClean="0">
                <a:latin typeface="Gotham Light" pitchFamily="50" charset="0"/>
                <a:cs typeface="Gotham Light" pitchFamily="50" charset="0"/>
              </a:rPr>
              <a:t>Form, </a:t>
            </a:r>
            <a:r>
              <a:rPr lang="en-GB" sz="2400" dirty="0" err="1" smtClean="0">
                <a:latin typeface="Gotham Light" pitchFamily="50" charset="0"/>
                <a:cs typeface="Gotham Light" pitchFamily="50" charset="0"/>
              </a:rPr>
              <a:t>imput</a:t>
            </a:r>
            <a:r>
              <a:rPr lang="en-GB" sz="2400" dirty="0" smtClean="0">
                <a:latin typeface="Gotham Light" pitchFamily="50" charset="0"/>
                <a:cs typeface="Gotham Light" pitchFamily="50" charset="0"/>
              </a:rPr>
              <a:t> element  --- action , type attribute</a:t>
            </a:r>
            <a:endParaRPr lang="en-GB" sz="2400" dirty="0">
              <a:latin typeface="Gotham Light" pitchFamily="50" charset="0"/>
              <a:cs typeface="Gotham Light" pitchFamily="50" charset="0"/>
            </a:endParaRPr>
          </a:p>
        </p:txBody>
      </p:sp>
      <p:sp>
        <p:nvSpPr>
          <p:cNvPr id="5" name="Rectángulo 4"/>
          <p:cNvSpPr/>
          <p:nvPr/>
        </p:nvSpPr>
        <p:spPr>
          <a:xfrm>
            <a:off x="674077" y="968506"/>
            <a:ext cx="5503985" cy="5678478"/>
          </a:xfrm>
          <a:prstGeom prst="rect">
            <a:avLst/>
          </a:prstGeom>
        </p:spPr>
        <p:txBody>
          <a:bodyPr wrap="square">
            <a:spAutoFit/>
          </a:bodyPr>
          <a:lstStyle/>
          <a:p>
            <a:r>
              <a:rPr lang="en-GB" sz="1100" dirty="0">
                <a:latin typeface="Gotham Light" pitchFamily="50" charset="0"/>
                <a:cs typeface="Gotham Light" pitchFamily="50" charset="0"/>
              </a:rPr>
              <a:t>&lt;!DOCTYPE html&gt;</a:t>
            </a:r>
          </a:p>
          <a:p>
            <a:r>
              <a:rPr lang="en-GB" sz="1100" dirty="0">
                <a:latin typeface="Gotham Light" pitchFamily="50" charset="0"/>
                <a:cs typeface="Gotham Light" pitchFamily="50" charset="0"/>
              </a:rPr>
              <a:t>&lt;html&gt;</a:t>
            </a:r>
          </a:p>
          <a:p>
            <a:r>
              <a:rPr lang="en-GB" sz="1100" dirty="0">
                <a:latin typeface="Gotham Light" pitchFamily="50" charset="0"/>
                <a:cs typeface="Gotham Light" pitchFamily="50" charset="0"/>
              </a:rPr>
              <a:t>&lt;body&gt;</a:t>
            </a:r>
          </a:p>
          <a:p>
            <a:endParaRPr lang="en-GB" sz="1100" dirty="0">
              <a:latin typeface="Gotham Light" pitchFamily="50" charset="0"/>
              <a:cs typeface="Gotham Light" pitchFamily="50" charset="0"/>
            </a:endParaRPr>
          </a:p>
          <a:p>
            <a:r>
              <a:rPr lang="en-GB" sz="1100" dirty="0">
                <a:latin typeface="Gotham Light" pitchFamily="50" charset="0"/>
                <a:cs typeface="Gotham Light" pitchFamily="50" charset="0"/>
              </a:rPr>
              <a:t>&lt;form action="</a:t>
            </a:r>
            <a:r>
              <a:rPr lang="en-GB" sz="1100" dirty="0" err="1">
                <a:latin typeface="Gotham Light" pitchFamily="50" charset="0"/>
                <a:cs typeface="Gotham Light" pitchFamily="50" charset="0"/>
              </a:rPr>
              <a:t>action_page.php</a:t>
            </a:r>
            <a:r>
              <a:rPr lang="en-GB" sz="1100" dirty="0">
                <a:latin typeface="Gotham Light" pitchFamily="50" charset="0"/>
                <a:cs typeface="Gotham Light" pitchFamily="50" charset="0"/>
              </a:rPr>
              <a:t>"&gt;</a:t>
            </a:r>
          </a:p>
          <a:p>
            <a:r>
              <a:rPr lang="en-GB" sz="1100" dirty="0">
                <a:latin typeface="Gotham Light" pitchFamily="50" charset="0"/>
                <a:cs typeface="Gotham Light" pitchFamily="50" charset="0"/>
              </a:rPr>
              <a:t>&lt;</a:t>
            </a:r>
            <a:r>
              <a:rPr lang="en-GB" sz="1100" dirty="0" err="1">
                <a:latin typeface="Gotham Light" pitchFamily="50" charset="0"/>
                <a:cs typeface="Gotham Light" pitchFamily="50" charset="0"/>
              </a:rPr>
              <a:t>fieldset</a:t>
            </a:r>
            <a:r>
              <a:rPr lang="en-GB" sz="1100" dirty="0">
                <a:latin typeface="Gotham Light" pitchFamily="50" charset="0"/>
                <a:cs typeface="Gotham Light" pitchFamily="50" charset="0"/>
              </a:rPr>
              <a:t>&gt;</a:t>
            </a:r>
          </a:p>
          <a:p>
            <a:r>
              <a:rPr lang="en-GB" sz="1100" dirty="0">
                <a:latin typeface="Gotham Light" pitchFamily="50" charset="0"/>
                <a:cs typeface="Gotham Light" pitchFamily="50" charset="0"/>
              </a:rPr>
              <a:t>&lt;legend&gt;Personal information:&lt;/legend&gt;</a:t>
            </a:r>
          </a:p>
          <a:p>
            <a:r>
              <a:rPr lang="en-GB" sz="1100" dirty="0">
                <a:latin typeface="Gotham Light" pitchFamily="50" charset="0"/>
                <a:cs typeface="Gotham Light" pitchFamily="50" charset="0"/>
              </a:rPr>
              <a:t>First name:&lt;</a:t>
            </a:r>
            <a:r>
              <a:rPr lang="en-GB" sz="1100" dirty="0" err="1">
                <a:latin typeface="Gotham Light" pitchFamily="50" charset="0"/>
                <a:cs typeface="Gotham Light" pitchFamily="50" charset="0"/>
              </a:rPr>
              <a:t>br</a:t>
            </a:r>
            <a:r>
              <a:rPr lang="en-GB" sz="1100" dirty="0">
                <a:latin typeface="Gotham Light" pitchFamily="50" charset="0"/>
                <a:cs typeface="Gotham Light" pitchFamily="50" charset="0"/>
              </a:rPr>
              <a:t>&gt;</a:t>
            </a:r>
          </a:p>
          <a:p>
            <a:r>
              <a:rPr lang="en-GB" sz="1100" dirty="0">
                <a:latin typeface="Gotham Light" pitchFamily="50" charset="0"/>
                <a:cs typeface="Gotham Light" pitchFamily="50" charset="0"/>
              </a:rPr>
              <a:t>&lt;input type="text" name="</a:t>
            </a:r>
            <a:r>
              <a:rPr lang="en-GB" sz="1100" dirty="0" err="1">
                <a:latin typeface="Gotham Light" pitchFamily="50" charset="0"/>
                <a:cs typeface="Gotham Light" pitchFamily="50" charset="0"/>
              </a:rPr>
              <a:t>firstname</a:t>
            </a:r>
            <a:r>
              <a:rPr lang="en-GB" sz="1100" dirty="0">
                <a:latin typeface="Gotham Light" pitchFamily="50" charset="0"/>
                <a:cs typeface="Gotham Light" pitchFamily="50" charset="0"/>
              </a:rPr>
              <a:t>" value="Mickey"&gt;</a:t>
            </a:r>
          </a:p>
          <a:p>
            <a:r>
              <a:rPr lang="en-GB" sz="1100" dirty="0">
                <a:latin typeface="Gotham Light" pitchFamily="50" charset="0"/>
                <a:cs typeface="Gotham Light" pitchFamily="50" charset="0"/>
              </a:rPr>
              <a:t>&lt;</a:t>
            </a:r>
            <a:r>
              <a:rPr lang="en-GB" sz="1100" dirty="0" err="1">
                <a:latin typeface="Gotham Light" pitchFamily="50" charset="0"/>
                <a:cs typeface="Gotham Light" pitchFamily="50" charset="0"/>
              </a:rPr>
              <a:t>br</a:t>
            </a:r>
            <a:r>
              <a:rPr lang="en-GB" sz="1100" dirty="0">
                <a:latin typeface="Gotham Light" pitchFamily="50" charset="0"/>
                <a:cs typeface="Gotham Light" pitchFamily="50" charset="0"/>
              </a:rPr>
              <a:t>&gt;</a:t>
            </a:r>
          </a:p>
          <a:p>
            <a:r>
              <a:rPr lang="en-GB" sz="1100" dirty="0">
                <a:latin typeface="Gotham Light" pitchFamily="50" charset="0"/>
                <a:cs typeface="Gotham Light" pitchFamily="50" charset="0"/>
              </a:rPr>
              <a:t>Last name:&lt;</a:t>
            </a:r>
            <a:r>
              <a:rPr lang="en-GB" sz="1100" dirty="0" err="1">
                <a:latin typeface="Gotham Light" pitchFamily="50" charset="0"/>
                <a:cs typeface="Gotham Light" pitchFamily="50" charset="0"/>
              </a:rPr>
              <a:t>br</a:t>
            </a:r>
            <a:r>
              <a:rPr lang="en-GB" sz="1100" dirty="0">
                <a:latin typeface="Gotham Light" pitchFamily="50" charset="0"/>
                <a:cs typeface="Gotham Light" pitchFamily="50" charset="0"/>
              </a:rPr>
              <a:t>&gt;</a:t>
            </a:r>
          </a:p>
          <a:p>
            <a:r>
              <a:rPr lang="en-GB" sz="1100" dirty="0">
                <a:latin typeface="Gotham Light" pitchFamily="50" charset="0"/>
                <a:cs typeface="Gotham Light" pitchFamily="50" charset="0"/>
              </a:rPr>
              <a:t>&lt;input type="text" name="</a:t>
            </a:r>
            <a:r>
              <a:rPr lang="en-GB" sz="1100" dirty="0" err="1">
                <a:latin typeface="Gotham Light" pitchFamily="50" charset="0"/>
                <a:cs typeface="Gotham Light" pitchFamily="50" charset="0"/>
              </a:rPr>
              <a:t>lastname</a:t>
            </a:r>
            <a:r>
              <a:rPr lang="en-GB" sz="1100" dirty="0">
                <a:latin typeface="Gotham Light" pitchFamily="50" charset="0"/>
                <a:cs typeface="Gotham Light" pitchFamily="50" charset="0"/>
              </a:rPr>
              <a:t>" value="Mouse"&gt;</a:t>
            </a:r>
          </a:p>
          <a:p>
            <a:r>
              <a:rPr lang="en-GB" sz="1100" dirty="0">
                <a:latin typeface="Gotham Light" pitchFamily="50" charset="0"/>
                <a:cs typeface="Gotham Light" pitchFamily="50" charset="0"/>
              </a:rPr>
              <a:t>&lt;</a:t>
            </a:r>
            <a:r>
              <a:rPr lang="en-GB" sz="1100" dirty="0" err="1">
                <a:latin typeface="Gotham Light" pitchFamily="50" charset="0"/>
                <a:cs typeface="Gotham Light" pitchFamily="50" charset="0"/>
              </a:rPr>
              <a:t>br</a:t>
            </a:r>
            <a:r>
              <a:rPr lang="en-GB" sz="1100" dirty="0">
                <a:latin typeface="Gotham Light" pitchFamily="50" charset="0"/>
                <a:cs typeface="Gotham Light" pitchFamily="50" charset="0"/>
              </a:rPr>
              <a:t>&gt;&lt;</a:t>
            </a:r>
            <a:r>
              <a:rPr lang="en-GB" sz="1100" dirty="0" err="1">
                <a:latin typeface="Gotham Light" pitchFamily="50" charset="0"/>
                <a:cs typeface="Gotham Light" pitchFamily="50" charset="0"/>
              </a:rPr>
              <a:t>br</a:t>
            </a:r>
            <a:r>
              <a:rPr lang="en-GB" sz="1100" dirty="0">
                <a:latin typeface="Gotham Light" pitchFamily="50" charset="0"/>
                <a:cs typeface="Gotham Light" pitchFamily="50" charset="0"/>
              </a:rPr>
              <a:t>&gt;</a:t>
            </a:r>
          </a:p>
          <a:p>
            <a:r>
              <a:rPr lang="en-GB" sz="1100" dirty="0">
                <a:latin typeface="Gotham Light" pitchFamily="50" charset="0"/>
                <a:cs typeface="Gotham Light" pitchFamily="50" charset="0"/>
              </a:rPr>
              <a:t>&lt;input type="submit" value="Submit</a:t>
            </a:r>
            <a:r>
              <a:rPr lang="en-GB" sz="1100" dirty="0" smtClean="0">
                <a:latin typeface="Gotham Light" pitchFamily="50" charset="0"/>
                <a:cs typeface="Gotham Light" pitchFamily="50" charset="0"/>
              </a:rPr>
              <a:t>"&gt;</a:t>
            </a:r>
          </a:p>
          <a:p>
            <a:endParaRPr lang="en-GB" sz="1100" dirty="0">
              <a:latin typeface="Gotham Light" pitchFamily="50" charset="0"/>
              <a:cs typeface="Gotham Light" pitchFamily="50" charset="0"/>
            </a:endParaRPr>
          </a:p>
          <a:p>
            <a:r>
              <a:rPr lang="en-GB" sz="1100" dirty="0">
                <a:latin typeface="Gotham Light" pitchFamily="50" charset="0"/>
                <a:cs typeface="Gotham Light" pitchFamily="50" charset="0"/>
              </a:rPr>
              <a:t>&lt;select name="cars"&gt;</a:t>
            </a:r>
          </a:p>
          <a:p>
            <a:r>
              <a:rPr lang="en-GB" sz="1100" dirty="0">
                <a:latin typeface="Gotham Light" pitchFamily="50" charset="0"/>
                <a:cs typeface="Gotham Light" pitchFamily="50" charset="0"/>
              </a:rPr>
              <a:t>&lt;option value="</a:t>
            </a:r>
            <a:r>
              <a:rPr lang="en-GB" sz="1100" dirty="0" err="1">
                <a:latin typeface="Gotham Light" pitchFamily="50" charset="0"/>
                <a:cs typeface="Gotham Light" pitchFamily="50" charset="0"/>
              </a:rPr>
              <a:t>volvo</a:t>
            </a:r>
            <a:r>
              <a:rPr lang="en-GB" sz="1100" dirty="0">
                <a:latin typeface="Gotham Light" pitchFamily="50" charset="0"/>
                <a:cs typeface="Gotham Light" pitchFamily="50" charset="0"/>
              </a:rPr>
              <a:t>"&gt;Volvo&lt;/option&gt;</a:t>
            </a:r>
          </a:p>
          <a:p>
            <a:r>
              <a:rPr lang="en-GB" sz="1100" dirty="0">
                <a:latin typeface="Gotham Light" pitchFamily="50" charset="0"/>
                <a:cs typeface="Gotham Light" pitchFamily="50" charset="0"/>
              </a:rPr>
              <a:t>&lt;option value="</a:t>
            </a:r>
            <a:r>
              <a:rPr lang="en-GB" sz="1100" dirty="0" err="1">
                <a:latin typeface="Gotham Light" pitchFamily="50" charset="0"/>
                <a:cs typeface="Gotham Light" pitchFamily="50" charset="0"/>
              </a:rPr>
              <a:t>saab</a:t>
            </a:r>
            <a:r>
              <a:rPr lang="en-GB" sz="1100" dirty="0">
                <a:latin typeface="Gotham Light" pitchFamily="50" charset="0"/>
                <a:cs typeface="Gotham Light" pitchFamily="50" charset="0"/>
              </a:rPr>
              <a:t>"&gt;Saab&lt;/option&gt;</a:t>
            </a:r>
          </a:p>
          <a:p>
            <a:r>
              <a:rPr lang="en-GB" sz="1100" dirty="0">
                <a:latin typeface="Gotham Light" pitchFamily="50" charset="0"/>
                <a:cs typeface="Gotham Light" pitchFamily="50" charset="0"/>
              </a:rPr>
              <a:t>&lt;option value="fiat"&gt;Fiat&lt;/option&gt;</a:t>
            </a:r>
          </a:p>
          <a:p>
            <a:r>
              <a:rPr lang="en-GB" sz="1100" dirty="0">
                <a:latin typeface="Gotham Light" pitchFamily="50" charset="0"/>
                <a:cs typeface="Gotham Light" pitchFamily="50" charset="0"/>
              </a:rPr>
              <a:t>&lt;option value="</a:t>
            </a:r>
            <a:r>
              <a:rPr lang="en-GB" sz="1100" dirty="0" err="1">
                <a:latin typeface="Gotham Light" pitchFamily="50" charset="0"/>
                <a:cs typeface="Gotham Light" pitchFamily="50" charset="0"/>
              </a:rPr>
              <a:t>audi</a:t>
            </a:r>
            <a:r>
              <a:rPr lang="en-GB" sz="1100" dirty="0">
                <a:latin typeface="Gotham Light" pitchFamily="50" charset="0"/>
                <a:cs typeface="Gotham Light" pitchFamily="50" charset="0"/>
              </a:rPr>
              <a:t>"&gt;Audi&lt;/option&gt;</a:t>
            </a:r>
          </a:p>
          <a:p>
            <a:r>
              <a:rPr lang="en-GB" sz="1100" dirty="0">
                <a:latin typeface="Gotham Light" pitchFamily="50" charset="0"/>
                <a:cs typeface="Gotham Light" pitchFamily="50" charset="0"/>
              </a:rPr>
              <a:t>&lt;/select</a:t>
            </a:r>
            <a:r>
              <a:rPr lang="en-GB" sz="1100" dirty="0" smtClean="0">
                <a:latin typeface="Gotham Light" pitchFamily="50" charset="0"/>
                <a:cs typeface="Gotham Light" pitchFamily="50" charset="0"/>
              </a:rPr>
              <a:t>&gt;</a:t>
            </a:r>
          </a:p>
          <a:p>
            <a:endParaRPr lang="en-GB" sz="1100" dirty="0">
              <a:latin typeface="Gotham Light" pitchFamily="50" charset="0"/>
              <a:cs typeface="Gotham Light" pitchFamily="50" charset="0"/>
            </a:endParaRPr>
          </a:p>
          <a:p>
            <a:r>
              <a:rPr lang="en-US" sz="1100" dirty="0">
                <a:latin typeface="Gotham Light" pitchFamily="50" charset="0"/>
                <a:cs typeface="Gotham Light" pitchFamily="50" charset="0"/>
              </a:rPr>
              <a:t>&lt;</a:t>
            </a:r>
            <a:r>
              <a:rPr lang="en-US" sz="1100" dirty="0" err="1">
                <a:latin typeface="Gotham Light" pitchFamily="50" charset="0"/>
                <a:cs typeface="Gotham Light" pitchFamily="50" charset="0"/>
              </a:rPr>
              <a:t>textarea</a:t>
            </a:r>
            <a:r>
              <a:rPr lang="en-US" sz="1100" dirty="0">
                <a:latin typeface="Gotham Light" pitchFamily="50" charset="0"/>
                <a:cs typeface="Gotham Light" pitchFamily="50" charset="0"/>
              </a:rPr>
              <a:t> name="message" rows="10" cols="30"&gt;</a:t>
            </a:r>
            <a:br>
              <a:rPr lang="en-US" sz="1100" dirty="0">
                <a:latin typeface="Gotham Light" pitchFamily="50" charset="0"/>
                <a:cs typeface="Gotham Light" pitchFamily="50" charset="0"/>
              </a:rPr>
            </a:br>
            <a:r>
              <a:rPr lang="en-US" sz="1100" dirty="0">
                <a:latin typeface="Gotham Light" pitchFamily="50" charset="0"/>
                <a:cs typeface="Gotham Light" pitchFamily="50" charset="0"/>
              </a:rPr>
              <a:t>The cat was playing in the garden.</a:t>
            </a:r>
            <a:br>
              <a:rPr lang="en-US" sz="1100" dirty="0">
                <a:latin typeface="Gotham Light" pitchFamily="50" charset="0"/>
                <a:cs typeface="Gotham Light" pitchFamily="50" charset="0"/>
              </a:rPr>
            </a:br>
            <a:r>
              <a:rPr lang="en-US" sz="1100" dirty="0">
                <a:latin typeface="Gotham Light" pitchFamily="50" charset="0"/>
                <a:cs typeface="Gotham Light" pitchFamily="50" charset="0"/>
              </a:rPr>
              <a:t>&lt;/</a:t>
            </a:r>
            <a:r>
              <a:rPr lang="en-US" sz="1100" dirty="0" err="1">
                <a:latin typeface="Gotham Light" pitchFamily="50" charset="0"/>
                <a:cs typeface="Gotham Light" pitchFamily="50" charset="0"/>
              </a:rPr>
              <a:t>textarea</a:t>
            </a:r>
            <a:r>
              <a:rPr lang="en-US" sz="1100" dirty="0">
                <a:latin typeface="Gotham Light" pitchFamily="50" charset="0"/>
                <a:cs typeface="Gotham Light" pitchFamily="50" charset="0"/>
              </a:rPr>
              <a:t>&gt;</a:t>
            </a:r>
            <a:endParaRPr lang="en-GB" sz="1100" dirty="0">
              <a:latin typeface="Gotham Light" pitchFamily="50" charset="0"/>
              <a:cs typeface="Gotham Light" pitchFamily="50" charset="0"/>
            </a:endParaRPr>
          </a:p>
          <a:p>
            <a:endParaRPr lang="en-GB" sz="1100" dirty="0" smtClean="0">
              <a:latin typeface="Gotham Light" pitchFamily="50" charset="0"/>
              <a:cs typeface="Gotham Light" pitchFamily="50" charset="0"/>
            </a:endParaRPr>
          </a:p>
          <a:p>
            <a:r>
              <a:rPr lang="en-US" sz="1100" dirty="0">
                <a:latin typeface="Gotham Light" pitchFamily="50" charset="0"/>
                <a:cs typeface="Gotham Light" pitchFamily="50" charset="0"/>
              </a:rPr>
              <a:t>&lt;button type="button" </a:t>
            </a:r>
            <a:r>
              <a:rPr lang="en-US" sz="1100" dirty="0" err="1">
                <a:latin typeface="Gotham Light" pitchFamily="50" charset="0"/>
                <a:cs typeface="Gotham Light" pitchFamily="50" charset="0"/>
              </a:rPr>
              <a:t>onclick</a:t>
            </a:r>
            <a:r>
              <a:rPr lang="en-US" sz="1100" dirty="0">
                <a:latin typeface="Gotham Light" pitchFamily="50" charset="0"/>
                <a:cs typeface="Gotham Light" pitchFamily="50" charset="0"/>
              </a:rPr>
              <a:t>="alert('Hello World!')"&gt;Click Me!&lt;/button&gt;</a:t>
            </a:r>
            <a:endParaRPr lang="en-GB" sz="1100" dirty="0" smtClean="0">
              <a:latin typeface="Gotham Light" pitchFamily="50" charset="0"/>
              <a:cs typeface="Gotham Light" pitchFamily="50" charset="0"/>
            </a:endParaRPr>
          </a:p>
          <a:p>
            <a:endParaRPr lang="en-GB" sz="1100" dirty="0">
              <a:latin typeface="Gotham Light" pitchFamily="50" charset="0"/>
              <a:cs typeface="Gotham Light" pitchFamily="50" charset="0"/>
            </a:endParaRPr>
          </a:p>
          <a:p>
            <a:r>
              <a:rPr lang="en-GB" sz="1100" dirty="0">
                <a:latin typeface="Gotham Light" pitchFamily="50" charset="0"/>
                <a:cs typeface="Gotham Light" pitchFamily="50" charset="0"/>
              </a:rPr>
              <a:t>&lt;/</a:t>
            </a:r>
            <a:r>
              <a:rPr lang="en-GB" sz="1100" dirty="0" err="1">
                <a:latin typeface="Gotham Light" pitchFamily="50" charset="0"/>
                <a:cs typeface="Gotham Light" pitchFamily="50" charset="0"/>
              </a:rPr>
              <a:t>fieldset</a:t>
            </a:r>
            <a:r>
              <a:rPr lang="en-GB" sz="1100" dirty="0">
                <a:latin typeface="Gotham Light" pitchFamily="50" charset="0"/>
                <a:cs typeface="Gotham Light" pitchFamily="50" charset="0"/>
              </a:rPr>
              <a:t>&gt;</a:t>
            </a:r>
          </a:p>
          <a:p>
            <a:r>
              <a:rPr lang="en-GB" sz="1100" dirty="0">
                <a:latin typeface="Gotham Light" pitchFamily="50" charset="0"/>
                <a:cs typeface="Gotham Light" pitchFamily="50" charset="0"/>
              </a:rPr>
              <a:t>&lt;/form&gt;</a:t>
            </a:r>
          </a:p>
          <a:p>
            <a:endParaRPr lang="en-GB" sz="1100" dirty="0">
              <a:latin typeface="Gotham Light" pitchFamily="50" charset="0"/>
              <a:cs typeface="Gotham Light" pitchFamily="50" charset="0"/>
            </a:endParaRPr>
          </a:p>
          <a:p>
            <a:r>
              <a:rPr lang="en-GB" sz="1100" dirty="0">
                <a:latin typeface="Gotham Light" pitchFamily="50" charset="0"/>
                <a:cs typeface="Gotham Light" pitchFamily="50" charset="0"/>
              </a:rPr>
              <a:t>&lt;/body&gt;</a:t>
            </a:r>
          </a:p>
          <a:p>
            <a:r>
              <a:rPr lang="en-GB" sz="1100" dirty="0">
                <a:latin typeface="Gotham Light" pitchFamily="50" charset="0"/>
                <a:cs typeface="Gotham Light" pitchFamily="50" charset="0"/>
              </a:rPr>
              <a:t>&lt;/html&gt;</a:t>
            </a:r>
          </a:p>
        </p:txBody>
      </p:sp>
      <p:sp>
        <p:nvSpPr>
          <p:cNvPr id="6" name="Rectángulo 5"/>
          <p:cNvSpPr/>
          <p:nvPr/>
        </p:nvSpPr>
        <p:spPr>
          <a:xfrm>
            <a:off x="5961185" y="1499421"/>
            <a:ext cx="5691554" cy="2308324"/>
          </a:xfrm>
          <a:prstGeom prst="rect">
            <a:avLst/>
          </a:prstGeom>
        </p:spPr>
        <p:txBody>
          <a:bodyPr wrap="square">
            <a:spAutoFit/>
          </a:bodyPr>
          <a:lstStyle/>
          <a:p>
            <a:r>
              <a:rPr lang="es-CO" dirty="0">
                <a:solidFill>
                  <a:srgbClr val="0000FF"/>
                </a:solidFill>
                <a:latin typeface="Consolas" panose="020B0609020204030204" pitchFamily="49" charset="0"/>
              </a:rPr>
              <a:t>&lt;</a:t>
            </a:r>
            <a:r>
              <a:rPr lang="es-CO" dirty="0" err="1">
                <a:solidFill>
                  <a:srgbClr val="A52A2A"/>
                </a:solidFill>
                <a:latin typeface="Consolas" panose="020B0609020204030204" pitchFamily="49" charset="0"/>
              </a:rPr>
              <a:t>form</a:t>
            </a: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action</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a:t>
            </a:r>
            <a:r>
              <a:rPr lang="es-CO" dirty="0" err="1">
                <a:solidFill>
                  <a:srgbClr val="0000CD"/>
                </a:solidFill>
                <a:latin typeface="Consolas" panose="020B0609020204030204" pitchFamily="49" charset="0"/>
              </a:rPr>
              <a:t>action_page.php</a:t>
            </a:r>
            <a:r>
              <a:rPr lang="es-CO" dirty="0">
                <a:solidFill>
                  <a:srgbClr val="0000CD"/>
                </a:solidFill>
                <a:latin typeface="Consolas" panose="020B0609020204030204" pitchFamily="49" charset="0"/>
              </a:rPr>
              <a:t>"</a:t>
            </a: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method</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"GET"</a:t>
            </a:r>
            <a:r>
              <a:rPr lang="es-CO" dirty="0">
                <a:solidFill>
                  <a:srgbClr val="000000"/>
                </a:solidFill>
                <a:latin typeface="Consolas" panose="020B0609020204030204" pitchFamily="49" charset="0"/>
              </a:rPr>
              <a:t> </a:t>
            </a:r>
            <a:r>
              <a:rPr lang="es-CO" dirty="0">
                <a:solidFill>
                  <a:srgbClr val="FF0000"/>
                </a:solidFill>
                <a:latin typeface="Consolas" panose="020B0609020204030204" pitchFamily="49" charset="0"/>
              </a:rPr>
              <a:t>target=</a:t>
            </a:r>
            <a:r>
              <a:rPr lang="es-CO" dirty="0">
                <a:solidFill>
                  <a:srgbClr val="0000CD"/>
                </a:solidFill>
                <a:latin typeface="Consolas" panose="020B0609020204030204" pitchFamily="49" charset="0"/>
              </a:rPr>
              <a:t>"_</a:t>
            </a:r>
            <a:r>
              <a:rPr lang="es-CO" dirty="0" err="1">
                <a:solidFill>
                  <a:srgbClr val="0000CD"/>
                </a:solidFill>
                <a:latin typeface="Consolas" panose="020B0609020204030204" pitchFamily="49" charset="0"/>
              </a:rPr>
              <a:t>blank</a:t>
            </a:r>
            <a:r>
              <a:rPr lang="es-CO" dirty="0">
                <a:solidFill>
                  <a:srgbClr val="0000CD"/>
                </a:solidFill>
                <a:latin typeface="Consolas" panose="020B0609020204030204" pitchFamily="49" charset="0"/>
              </a:rPr>
              <a:t>"</a:t>
            </a: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accept-charset</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"UTF-8"</a:t>
            </a:r>
            <a:r>
              <a:rPr lang="es-CO" dirty="0">
                <a:solidFill>
                  <a:srgbClr val="FF0000"/>
                </a:solidFill>
                <a:latin typeface="Consolas" panose="020B0609020204030204" pitchFamily="49" charset="0"/>
              </a:rPr>
              <a:t/>
            </a:r>
            <a:br>
              <a:rPr lang="es-CO" dirty="0">
                <a:solidFill>
                  <a:srgbClr val="FF0000"/>
                </a:solidFill>
                <a:latin typeface="Consolas" panose="020B0609020204030204" pitchFamily="49" charset="0"/>
              </a:rPr>
            </a:br>
            <a:r>
              <a:rPr lang="es-CO" dirty="0" err="1">
                <a:solidFill>
                  <a:srgbClr val="FF0000"/>
                </a:solidFill>
                <a:latin typeface="Consolas" panose="020B0609020204030204" pitchFamily="49" charset="0"/>
              </a:rPr>
              <a:t>enctype</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a:t>
            </a:r>
            <a:r>
              <a:rPr lang="es-CO" dirty="0" err="1">
                <a:solidFill>
                  <a:srgbClr val="0000CD"/>
                </a:solidFill>
                <a:latin typeface="Consolas" panose="020B0609020204030204" pitchFamily="49" charset="0"/>
              </a:rPr>
              <a:t>application</a:t>
            </a:r>
            <a:r>
              <a:rPr lang="es-CO" dirty="0">
                <a:solidFill>
                  <a:srgbClr val="0000CD"/>
                </a:solidFill>
                <a:latin typeface="Consolas" panose="020B0609020204030204" pitchFamily="49" charset="0"/>
              </a:rPr>
              <a:t>/x-www-</a:t>
            </a:r>
            <a:r>
              <a:rPr lang="es-CO" dirty="0" err="1">
                <a:solidFill>
                  <a:srgbClr val="0000CD"/>
                </a:solidFill>
                <a:latin typeface="Consolas" panose="020B0609020204030204" pitchFamily="49" charset="0"/>
              </a:rPr>
              <a:t>form</a:t>
            </a:r>
            <a:r>
              <a:rPr lang="es-CO" dirty="0">
                <a:solidFill>
                  <a:srgbClr val="0000CD"/>
                </a:solidFill>
                <a:latin typeface="Consolas" panose="020B0609020204030204" pitchFamily="49" charset="0"/>
              </a:rPr>
              <a:t>-</a:t>
            </a:r>
            <a:r>
              <a:rPr lang="es-CO" dirty="0" err="1">
                <a:solidFill>
                  <a:srgbClr val="0000CD"/>
                </a:solidFill>
                <a:latin typeface="Consolas" panose="020B0609020204030204" pitchFamily="49" charset="0"/>
              </a:rPr>
              <a:t>urlencoded</a:t>
            </a:r>
            <a:r>
              <a:rPr lang="es-CO" dirty="0">
                <a:solidFill>
                  <a:srgbClr val="0000CD"/>
                </a:solidFill>
                <a:latin typeface="Consolas" panose="020B0609020204030204" pitchFamily="49" charset="0"/>
              </a:rPr>
              <a:t>"</a:t>
            </a:r>
            <a:r>
              <a:rPr lang="es-CO" dirty="0">
                <a:solidFill>
                  <a:srgbClr val="000000"/>
                </a:solidFill>
                <a:latin typeface="Consolas" panose="020B0609020204030204" pitchFamily="49" charset="0"/>
              </a:rPr>
              <a:t> </a:t>
            </a:r>
            <a:r>
              <a:rPr lang="es-CO" dirty="0">
                <a:solidFill>
                  <a:srgbClr val="FF0000"/>
                </a:solidFill>
                <a:latin typeface="Consolas" panose="020B0609020204030204" pitchFamily="49" charset="0"/>
              </a:rPr>
              <a:t>autocomplete=</a:t>
            </a:r>
            <a:r>
              <a:rPr lang="es-CO" dirty="0">
                <a:solidFill>
                  <a:srgbClr val="0000CD"/>
                </a:solidFill>
                <a:latin typeface="Consolas" panose="020B0609020204030204" pitchFamily="49" charset="0"/>
              </a:rPr>
              <a:t>"off"</a:t>
            </a: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novalidate</a:t>
            </a:r>
            <a:r>
              <a:rPr lang="es-CO" dirty="0">
                <a:solidFill>
                  <a:srgbClr val="0000FF"/>
                </a:solidFill>
                <a:latin typeface="Consolas" panose="020B0609020204030204" pitchFamily="49" charset="0"/>
              </a:rPr>
              <a:t>&gt;</a:t>
            </a:r>
            <a:r>
              <a:rPr lang="es-CO" dirty="0"/>
              <a:t/>
            </a:r>
            <a:br>
              <a:rPr lang="es-CO" dirty="0"/>
            </a:br>
            <a:r>
              <a:rPr lang="es-CO" dirty="0">
                <a:solidFill>
                  <a:srgbClr val="000000"/>
                </a:solidFill>
                <a:latin typeface="Consolas" panose="020B0609020204030204" pitchFamily="49" charset="0"/>
              </a:rPr>
              <a:t>.</a:t>
            </a:r>
            <a:r>
              <a:rPr lang="es-CO" dirty="0"/>
              <a:t/>
            </a:r>
            <a:br>
              <a:rPr lang="es-CO" dirty="0"/>
            </a:br>
            <a:r>
              <a:rPr lang="es-CO" i="1" dirty="0" err="1">
                <a:solidFill>
                  <a:srgbClr val="000000"/>
                </a:solidFill>
                <a:latin typeface="Consolas" panose="020B0609020204030204" pitchFamily="49" charset="0"/>
              </a:rPr>
              <a:t>form</a:t>
            </a:r>
            <a:r>
              <a:rPr lang="es-CO" i="1" dirty="0">
                <a:solidFill>
                  <a:srgbClr val="000000"/>
                </a:solidFill>
                <a:latin typeface="Consolas" panose="020B0609020204030204" pitchFamily="49" charset="0"/>
              </a:rPr>
              <a:t> </a:t>
            </a:r>
            <a:r>
              <a:rPr lang="es-CO" i="1" dirty="0" err="1">
                <a:solidFill>
                  <a:srgbClr val="000000"/>
                </a:solidFill>
                <a:latin typeface="Consolas" panose="020B0609020204030204" pitchFamily="49" charset="0"/>
              </a:rPr>
              <a:t>elements</a:t>
            </a:r>
            <a:r>
              <a:rPr lang="es-CO" dirty="0"/>
              <a:t/>
            </a:r>
            <a:br>
              <a:rPr lang="es-CO" dirty="0"/>
            </a:br>
            <a:r>
              <a:rPr lang="es-CO" dirty="0">
                <a:solidFill>
                  <a:srgbClr val="000000"/>
                </a:solidFill>
                <a:latin typeface="Consolas" panose="020B0609020204030204" pitchFamily="49" charset="0"/>
              </a:rPr>
              <a:t>.</a:t>
            </a:r>
            <a:r>
              <a:rPr lang="es-CO" dirty="0"/>
              <a:t/>
            </a:r>
            <a:br>
              <a:rPr lang="es-CO" dirty="0"/>
            </a:br>
            <a:r>
              <a:rPr lang="es-CO" dirty="0">
                <a:solidFill>
                  <a:srgbClr val="0000FF"/>
                </a:solidFill>
                <a:latin typeface="Consolas" panose="020B0609020204030204" pitchFamily="49" charset="0"/>
              </a:rPr>
              <a:t>&lt;</a:t>
            </a:r>
            <a:r>
              <a:rPr lang="es-CO" dirty="0">
                <a:solidFill>
                  <a:srgbClr val="A52A2A"/>
                </a:solidFill>
                <a:latin typeface="Consolas" panose="020B0609020204030204" pitchFamily="49" charset="0"/>
              </a:rPr>
              <a:t>/</a:t>
            </a:r>
            <a:r>
              <a:rPr lang="es-CO" dirty="0" err="1">
                <a:solidFill>
                  <a:srgbClr val="A52A2A"/>
                </a:solidFill>
                <a:latin typeface="Consolas" panose="020B0609020204030204" pitchFamily="49" charset="0"/>
              </a:rPr>
              <a:t>form</a:t>
            </a:r>
            <a:r>
              <a:rPr lang="es-CO" dirty="0">
                <a:solidFill>
                  <a:srgbClr val="0000FF"/>
                </a:solidFill>
                <a:latin typeface="Consolas" panose="020B0609020204030204" pitchFamily="49" charset="0"/>
              </a:rPr>
              <a:t>&gt;</a:t>
            </a:r>
            <a:endParaRPr lang="en-GB" dirty="0"/>
          </a:p>
        </p:txBody>
      </p:sp>
      <p:pic>
        <p:nvPicPr>
          <p:cNvPr id="7" name="Picture 2" descr="http://red-team-design.com/wp-content/uploads/2011/01/css3-html5-logo-initial.png"/>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1145777" y="102048"/>
            <a:ext cx="1003873" cy="8650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4260815"/>
      </p:ext>
    </p:extLst>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1620" y="348398"/>
            <a:ext cx="7270884" cy="5907594"/>
          </a:xfrm>
          <a:prstGeom prst="rect">
            <a:avLst/>
          </a:prstGeom>
        </p:spPr>
      </p:pic>
      <p:pic>
        <p:nvPicPr>
          <p:cNvPr id="4" name="Picture 8" descr="http://i.stack.imgur.com/Mmww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111011" y="5793507"/>
            <a:ext cx="924970" cy="92497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6270152" y="2623526"/>
            <a:ext cx="6490448" cy="369332"/>
          </a:xfrm>
          <a:prstGeom prst="rect">
            <a:avLst/>
          </a:prstGeom>
          <a:noFill/>
        </p:spPr>
        <p:txBody>
          <a:bodyPr wrap="square" rtlCol="0">
            <a:spAutoFit/>
          </a:bodyPr>
          <a:lstStyle/>
          <a:p>
            <a:pPr algn="ctr"/>
            <a:r>
              <a:rPr lang="en-US" dirty="0" smtClean="0"/>
              <a:t>XXXXXXXXXXXXXXXXXXXXXXXXXXXXXXX</a:t>
            </a:r>
            <a:endParaRPr lang="en-US" dirty="0"/>
          </a:p>
        </p:txBody>
      </p:sp>
      <p:sp>
        <p:nvSpPr>
          <p:cNvPr id="5" name="Right Brace 4"/>
          <p:cNvSpPr/>
          <p:nvPr/>
        </p:nvSpPr>
        <p:spPr>
          <a:xfrm rot="16200000">
            <a:off x="9155926" y="444340"/>
            <a:ext cx="510989" cy="3847380"/>
          </a:xfrm>
          <a:prstGeom prst="rightBrace">
            <a:avLst>
              <a:gd name="adj1" fmla="val 129385"/>
              <a:gd name="adj2" fmla="val 51273"/>
            </a:avLst>
          </a:prstGeom>
          <a:ln w="28575">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TextBox 5"/>
          <p:cNvSpPr txBox="1"/>
          <p:nvPr/>
        </p:nvSpPr>
        <p:spPr>
          <a:xfrm>
            <a:off x="7087463" y="1804759"/>
            <a:ext cx="4948518" cy="307777"/>
          </a:xfrm>
          <a:prstGeom prst="rect">
            <a:avLst/>
          </a:prstGeom>
          <a:noFill/>
        </p:spPr>
        <p:txBody>
          <a:bodyPr wrap="square" rtlCol="0">
            <a:spAutoFit/>
          </a:bodyPr>
          <a:lstStyle/>
          <a:p>
            <a:r>
              <a:rPr lang="en-US" sz="1400" dirty="0" smtClean="0"/>
              <a:t>LETS MAKE A LIKE OF X WITH JAVASCRIPT OF A 2000 PX LENGTH</a:t>
            </a:r>
            <a:endParaRPr lang="en-US" sz="1400" dirty="0"/>
          </a:p>
        </p:txBody>
      </p:sp>
      <p:sp>
        <p:nvSpPr>
          <p:cNvPr id="9" name="Oval 8"/>
          <p:cNvSpPr/>
          <p:nvPr/>
        </p:nvSpPr>
        <p:spPr>
          <a:xfrm>
            <a:off x="635394" y="2513704"/>
            <a:ext cx="510990" cy="51099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1</a:t>
            </a:r>
            <a:endParaRPr lang="en-US" dirty="0"/>
          </a:p>
        </p:txBody>
      </p:sp>
      <p:sp>
        <p:nvSpPr>
          <p:cNvPr id="10" name="Oval 9"/>
          <p:cNvSpPr/>
          <p:nvPr/>
        </p:nvSpPr>
        <p:spPr>
          <a:xfrm>
            <a:off x="635394" y="4095516"/>
            <a:ext cx="510990" cy="51099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1" name="Right Brace 10"/>
          <p:cNvSpPr/>
          <p:nvPr/>
        </p:nvSpPr>
        <p:spPr>
          <a:xfrm rot="10800000">
            <a:off x="856423" y="1010348"/>
            <a:ext cx="255495" cy="1293300"/>
          </a:xfrm>
          <a:prstGeom prst="rightBrace">
            <a:avLst>
              <a:gd name="adj1" fmla="val 61663"/>
              <a:gd name="adj2" fmla="val 51273"/>
            </a:avLst>
          </a:prstGeom>
          <a:ln w="28575">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TextBox 11"/>
          <p:cNvSpPr txBox="1"/>
          <p:nvPr/>
        </p:nvSpPr>
        <p:spPr>
          <a:xfrm>
            <a:off x="2535" y="1343094"/>
            <a:ext cx="1062318" cy="461665"/>
          </a:xfrm>
          <a:prstGeom prst="rect">
            <a:avLst/>
          </a:prstGeom>
          <a:noFill/>
        </p:spPr>
        <p:txBody>
          <a:bodyPr wrap="square" rtlCol="0">
            <a:spAutoFit/>
          </a:bodyPr>
          <a:lstStyle/>
          <a:p>
            <a:r>
              <a:rPr lang="en-US" sz="1200" dirty="0"/>
              <a:t>t</a:t>
            </a:r>
            <a:r>
              <a:rPr lang="en-US" sz="1200" dirty="0" smtClean="0"/>
              <a:t>o calculate the time</a:t>
            </a:r>
            <a:endParaRPr lang="en-US" sz="1200" dirty="0"/>
          </a:p>
        </p:txBody>
      </p:sp>
      <p:cxnSp>
        <p:nvCxnSpPr>
          <p:cNvPr id="14" name="Straight Arrow Connector 13"/>
          <p:cNvCxnSpPr/>
          <p:nvPr/>
        </p:nvCxnSpPr>
        <p:spPr>
          <a:xfrm>
            <a:off x="3792071" y="3200400"/>
            <a:ext cx="1183341" cy="5109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5109881" y="3563471"/>
            <a:ext cx="2528047" cy="523220"/>
          </a:xfrm>
          <a:prstGeom prst="rect">
            <a:avLst/>
          </a:prstGeom>
          <a:noFill/>
        </p:spPr>
        <p:txBody>
          <a:bodyPr wrap="square" rtlCol="0">
            <a:spAutoFit/>
          </a:bodyPr>
          <a:lstStyle/>
          <a:p>
            <a:r>
              <a:rPr lang="en-US" sz="1400" dirty="0" smtClean="0"/>
              <a:t>The with of the span element on the website </a:t>
            </a:r>
            <a:endParaRPr lang="en-US" sz="1400" dirty="0"/>
          </a:p>
        </p:txBody>
      </p:sp>
      <p:sp>
        <p:nvSpPr>
          <p:cNvPr id="16" name="TextBox 15"/>
          <p:cNvSpPr txBox="1"/>
          <p:nvPr/>
        </p:nvSpPr>
        <p:spPr>
          <a:xfrm>
            <a:off x="8444753" y="3563471"/>
            <a:ext cx="3119718" cy="1477328"/>
          </a:xfrm>
          <a:prstGeom prst="rect">
            <a:avLst/>
          </a:prstGeom>
          <a:noFill/>
        </p:spPr>
        <p:txBody>
          <a:bodyPr wrap="square" rtlCol="0">
            <a:spAutoFit/>
          </a:bodyPr>
          <a:lstStyle/>
          <a:p>
            <a:r>
              <a:rPr lang="en-US" b="1" dirty="0" smtClean="0"/>
              <a:t>Option one </a:t>
            </a:r>
            <a:r>
              <a:rPr lang="en-US" dirty="0" smtClean="0"/>
              <a:t>refreshes the view a lot of times till it gets to the expected with and option two makes calculation and then affects less times the DOM</a:t>
            </a:r>
            <a:endParaRPr lang="en-US" dirty="0"/>
          </a:p>
        </p:txBody>
      </p:sp>
      <p:sp>
        <p:nvSpPr>
          <p:cNvPr id="17" name="TextBox 16"/>
          <p:cNvSpPr txBox="1"/>
          <p:nvPr/>
        </p:nvSpPr>
        <p:spPr>
          <a:xfrm>
            <a:off x="5109881" y="188259"/>
            <a:ext cx="6710084" cy="707886"/>
          </a:xfrm>
          <a:prstGeom prst="rect">
            <a:avLst/>
          </a:prstGeom>
          <a:noFill/>
        </p:spPr>
        <p:txBody>
          <a:bodyPr wrap="square" rtlCol="0">
            <a:spAutoFit/>
          </a:bodyPr>
          <a:lstStyle/>
          <a:p>
            <a:r>
              <a:rPr lang="en-US" sz="4000" dirty="0" smtClean="0"/>
              <a:t>Speed of the DOM</a:t>
            </a:r>
            <a:endParaRPr lang="en-US" sz="4000" dirty="0"/>
          </a:p>
        </p:txBody>
      </p:sp>
    </p:spTree>
    <p:extLst>
      <p:ext uri="{BB962C8B-B14F-4D97-AF65-F5344CB8AC3E}">
        <p14:creationId xmlns:p14="http://schemas.microsoft.com/office/powerpoint/2010/main" val="1514722040"/>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DOM STYLING</a:t>
            </a:r>
            <a:endParaRPr lang="en-US" dirty="0"/>
          </a:p>
        </p:txBody>
      </p:sp>
      <p:pic>
        <p:nvPicPr>
          <p:cNvPr id="4" name="Picture 8" descr="http://i.stack.imgur.com/Mmww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11011" y="5793507"/>
            <a:ext cx="924970" cy="92497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descr="http://3.bp.blogspot.com/-mLHQ73NubPg/U7hlEVVToOI/AAAAAAAABUM/AaR9sFczHak/s1600/CSS3-logo.gif"/>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2716" t="7465" r="22781" b="6937"/>
          <a:stretch/>
        </p:blipFill>
        <p:spPr bwMode="auto">
          <a:xfrm>
            <a:off x="11151352" y="4560181"/>
            <a:ext cx="757973" cy="102034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http://3.bp.blogspot.com/-mLHQ73NubPg/U7hlEVVToOI/AAAAAAAABUM/AaR9sFczHak/s1600/CSS3-logo.gif"/>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2716" t="7465" r="22781" b="6937"/>
          <a:stretch/>
        </p:blipFill>
        <p:spPr bwMode="auto">
          <a:xfrm>
            <a:off x="720917" y="1594914"/>
            <a:ext cx="373529" cy="50282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1411941" y="1594914"/>
            <a:ext cx="2326341" cy="923330"/>
          </a:xfrm>
          <a:prstGeom prst="rect">
            <a:avLst/>
          </a:prstGeom>
          <a:noFill/>
        </p:spPr>
        <p:txBody>
          <a:bodyPr wrap="square" rtlCol="0">
            <a:spAutoFit/>
          </a:bodyPr>
          <a:lstStyle/>
          <a:p>
            <a:r>
              <a:rPr lang="en-US" dirty="0" smtClean="0"/>
              <a:t>Display: block</a:t>
            </a:r>
          </a:p>
          <a:p>
            <a:r>
              <a:rPr lang="en-US" dirty="0"/>
              <a:t>Display: </a:t>
            </a:r>
            <a:r>
              <a:rPr lang="en-US" dirty="0" smtClean="0"/>
              <a:t>none</a:t>
            </a:r>
            <a:endParaRPr lang="en-US" dirty="0"/>
          </a:p>
          <a:p>
            <a:r>
              <a:rPr lang="en-US" dirty="0"/>
              <a:t>Display: </a:t>
            </a:r>
            <a:r>
              <a:rPr lang="en-US" dirty="0" smtClean="0"/>
              <a:t>inline</a:t>
            </a:r>
            <a:endParaRPr lang="en-US" dirty="0"/>
          </a:p>
        </p:txBody>
      </p:sp>
      <p:sp>
        <p:nvSpPr>
          <p:cNvPr id="7" name="TextBox 6"/>
          <p:cNvSpPr txBox="1"/>
          <p:nvPr/>
        </p:nvSpPr>
        <p:spPr>
          <a:xfrm>
            <a:off x="6212541" y="365125"/>
            <a:ext cx="3392399" cy="923330"/>
          </a:xfrm>
          <a:prstGeom prst="rect">
            <a:avLst/>
          </a:prstGeom>
          <a:noFill/>
        </p:spPr>
        <p:txBody>
          <a:bodyPr wrap="square" rtlCol="0">
            <a:spAutoFit/>
          </a:bodyPr>
          <a:lstStyle/>
          <a:p>
            <a:r>
              <a:rPr lang="en-US" dirty="0" smtClean="0"/>
              <a:t>JavaScript can manipulate the style of elements </a:t>
            </a:r>
            <a:r>
              <a:rPr lang="en-US" dirty="0" err="1" smtClean="0"/>
              <a:t>throgt</a:t>
            </a:r>
            <a:r>
              <a:rPr lang="en-US" dirty="0" smtClean="0"/>
              <a:t> the the node’s style property</a:t>
            </a:r>
            <a:endParaRPr lang="en-US" dirty="0"/>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02000" y="2209800"/>
            <a:ext cx="5588000" cy="2425700"/>
          </a:xfrm>
          <a:prstGeom prst="rect">
            <a:avLst/>
          </a:prstGeom>
        </p:spPr>
      </p:pic>
      <p:sp>
        <p:nvSpPr>
          <p:cNvPr id="9" name="Rectangle 8"/>
          <p:cNvSpPr/>
          <p:nvPr/>
        </p:nvSpPr>
        <p:spPr>
          <a:xfrm>
            <a:off x="4908338" y="2286493"/>
            <a:ext cx="2433756" cy="231751"/>
          </a:xfrm>
          <a:prstGeom prst="rect">
            <a:avLst/>
          </a:prstGeom>
          <a:solidFill>
            <a:srgbClr val="FF0000">
              <a:alpha val="12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094710" y="3554503"/>
            <a:ext cx="571419" cy="224121"/>
          </a:xfrm>
          <a:prstGeom prst="rect">
            <a:avLst/>
          </a:prstGeom>
          <a:solidFill>
            <a:srgbClr val="FF0000">
              <a:alpha val="12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3652220" y="4054661"/>
            <a:ext cx="3429001" cy="216182"/>
          </a:xfrm>
          <a:prstGeom prst="rect">
            <a:avLst/>
          </a:prstGeom>
          <a:solidFill>
            <a:srgbClr val="FF0000">
              <a:alpha val="12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p:cNvCxnSpPr/>
          <p:nvPr/>
        </p:nvCxnSpPr>
        <p:spPr>
          <a:xfrm>
            <a:off x="7234518" y="4285918"/>
            <a:ext cx="820270" cy="2742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8189259" y="4237015"/>
            <a:ext cx="1963271" cy="646331"/>
          </a:xfrm>
          <a:prstGeom prst="rect">
            <a:avLst/>
          </a:prstGeom>
          <a:noFill/>
        </p:spPr>
        <p:txBody>
          <a:bodyPr wrap="square" rtlCol="0">
            <a:spAutoFit/>
          </a:bodyPr>
          <a:lstStyle/>
          <a:p>
            <a:r>
              <a:rPr lang="en-US" dirty="0" smtClean="0"/>
              <a:t>Changes the value of </a:t>
            </a:r>
            <a:r>
              <a:rPr lang="en-US" smtClean="0"/>
              <a:t>the property</a:t>
            </a:r>
            <a:endParaRPr lang="en-US"/>
          </a:p>
        </p:txBody>
      </p:sp>
      <p:cxnSp>
        <p:nvCxnSpPr>
          <p:cNvPr id="17" name="Straight Arrow Connector 16"/>
          <p:cNvCxnSpPr/>
          <p:nvPr/>
        </p:nvCxnSpPr>
        <p:spPr>
          <a:xfrm>
            <a:off x="5230906" y="4270843"/>
            <a:ext cx="0" cy="5163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4108076" y="4871963"/>
            <a:ext cx="3476065" cy="1077218"/>
          </a:xfrm>
          <a:prstGeom prst="rect">
            <a:avLst/>
          </a:prstGeom>
          <a:noFill/>
        </p:spPr>
        <p:txBody>
          <a:bodyPr wrap="square" rtlCol="0">
            <a:spAutoFit/>
          </a:bodyPr>
          <a:lstStyle/>
          <a:p>
            <a:r>
              <a:rPr lang="en-US" sz="1600" dirty="0" smtClean="0"/>
              <a:t>If the style name has a – like font-family we have to use style[“font-family”]  or </a:t>
            </a:r>
            <a:r>
              <a:rPr lang="en-US" sz="1600" dirty="0" err="1" smtClean="0"/>
              <a:t>style.fontFamily</a:t>
            </a:r>
            <a:r>
              <a:rPr lang="en-US" sz="1600" dirty="0" smtClean="0"/>
              <a:t> instead of </a:t>
            </a:r>
            <a:r>
              <a:rPr lang="en-US" sz="1600" dirty="0" err="1" smtClean="0"/>
              <a:t>style.font</a:t>
            </a:r>
            <a:r>
              <a:rPr lang="en-US" sz="1600" dirty="0" smtClean="0"/>
              <a:t>-family</a:t>
            </a:r>
            <a:endParaRPr lang="en-US" sz="1600" dirty="0"/>
          </a:p>
        </p:txBody>
      </p:sp>
    </p:spTree>
    <p:extLst>
      <p:ext uri="{BB962C8B-B14F-4D97-AF65-F5344CB8AC3E}">
        <p14:creationId xmlns:p14="http://schemas.microsoft.com/office/powerpoint/2010/main" val="116903580"/>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DOM with the CSS page</a:t>
            </a:r>
            <a:endParaRPr lang="en-US" dirty="0"/>
          </a:p>
        </p:txBody>
      </p:sp>
      <p:pic>
        <p:nvPicPr>
          <p:cNvPr id="4" name="Picture 8" descr="http://i.stack.imgur.com/Mmww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11011" y="5793507"/>
            <a:ext cx="924970" cy="92497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descr="http://3.bp.blogspot.com/-mLHQ73NubPg/U7hlEVVToOI/AAAAAAAABUM/AaR9sFczHak/s1600/CSS3-logo.gif"/>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2716" t="7465" r="22781" b="6937"/>
          <a:stretch/>
        </p:blipFill>
        <p:spPr bwMode="auto">
          <a:xfrm>
            <a:off x="11151352" y="4560181"/>
            <a:ext cx="757973" cy="102034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838200" y="1690688"/>
            <a:ext cx="1569720" cy="369332"/>
          </a:xfrm>
          <a:prstGeom prst="rect">
            <a:avLst/>
          </a:prstGeom>
          <a:noFill/>
        </p:spPr>
        <p:txBody>
          <a:bodyPr wrap="square" rtlCol="0">
            <a:spAutoFit/>
          </a:bodyPr>
          <a:lstStyle/>
          <a:p>
            <a:r>
              <a:rPr lang="en-US" dirty="0" smtClean="0"/>
              <a:t>CCS </a:t>
            </a:r>
            <a:r>
              <a:rPr lang="en-US" dirty="0" err="1" smtClean="0"/>
              <a:t>herarqui</a:t>
            </a:r>
            <a:r>
              <a:rPr lang="en-US" dirty="0" smtClean="0"/>
              <a:t> </a:t>
            </a:r>
            <a:endParaRPr lang="en-US" dirty="0"/>
          </a:p>
        </p:txBody>
      </p:sp>
      <p:sp>
        <p:nvSpPr>
          <p:cNvPr id="7" name="Rectangle 6"/>
          <p:cNvSpPr/>
          <p:nvPr/>
        </p:nvSpPr>
        <p:spPr>
          <a:xfrm>
            <a:off x="1219200" y="2181623"/>
            <a:ext cx="2026920" cy="8346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Inline style = “</a:t>
            </a:r>
            <a:r>
              <a:rPr lang="en-US" dirty="0" err="1" smtClean="0"/>
              <a:t>x:x</a:t>
            </a:r>
            <a:r>
              <a:rPr lang="en-US" dirty="0" smtClean="0"/>
              <a:t>” </a:t>
            </a:r>
            <a:endParaRPr lang="en-US" dirty="0"/>
          </a:p>
        </p:txBody>
      </p:sp>
      <p:sp>
        <p:nvSpPr>
          <p:cNvPr id="8" name="Rectangle 7"/>
          <p:cNvSpPr/>
          <p:nvPr/>
        </p:nvSpPr>
        <p:spPr>
          <a:xfrm>
            <a:off x="1219200" y="3248422"/>
            <a:ext cx="2026920" cy="10949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r>
              <a:rPr lang="en-US" dirty="0" err="1" smtClean="0"/>
              <a:t>css</a:t>
            </a:r>
            <a:r>
              <a:rPr lang="en-US" dirty="0" smtClean="0"/>
              <a:t> page  - p {</a:t>
            </a:r>
          </a:p>
          <a:p>
            <a:pPr algn="ctr"/>
            <a:r>
              <a:rPr lang="en-US" dirty="0" smtClean="0"/>
              <a:t>X:X;</a:t>
            </a:r>
          </a:p>
          <a:p>
            <a:pPr algn="ctr"/>
            <a:r>
              <a:rPr lang="en-US" dirty="0" err="1" smtClean="0"/>
              <a:t>X:x</a:t>
            </a:r>
            <a:r>
              <a:rPr lang="en-US" dirty="0" smtClean="0"/>
              <a:t>;</a:t>
            </a:r>
            <a:endParaRPr lang="en-US" dirty="0"/>
          </a:p>
          <a:p>
            <a:pPr algn="ctr"/>
            <a:r>
              <a:rPr lang="en-US" dirty="0" smtClean="0"/>
              <a:t>}</a:t>
            </a:r>
            <a:endParaRPr lang="en-US" dirty="0"/>
          </a:p>
        </p:txBody>
      </p:sp>
      <p:sp>
        <p:nvSpPr>
          <p:cNvPr id="9" name="Rectangle 8"/>
          <p:cNvSpPr/>
          <p:nvPr/>
        </p:nvSpPr>
        <p:spPr>
          <a:xfrm>
            <a:off x="1219200" y="4637571"/>
            <a:ext cx="2026920" cy="4678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Prestablish</a:t>
            </a:r>
            <a:r>
              <a:rPr lang="en-US" dirty="0" smtClean="0"/>
              <a:t> style</a:t>
            </a:r>
            <a:endParaRPr lang="en-US" dirty="0"/>
          </a:p>
        </p:txBody>
      </p:sp>
      <p:sp>
        <p:nvSpPr>
          <p:cNvPr id="10" name="Rectangle 9"/>
          <p:cNvSpPr/>
          <p:nvPr/>
        </p:nvSpPr>
        <p:spPr>
          <a:xfrm>
            <a:off x="6614160" y="2181623"/>
            <a:ext cx="2026920" cy="8346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P.c#b</a:t>
            </a:r>
            <a:r>
              <a:rPr lang="en-US" dirty="0" smtClean="0"/>
              <a:t> {}, p a{} p&gt;a </a:t>
            </a:r>
            <a:endParaRPr lang="en-US" dirty="0"/>
          </a:p>
        </p:txBody>
      </p:sp>
      <p:sp>
        <p:nvSpPr>
          <p:cNvPr id="11" name="Rectangle 10"/>
          <p:cNvSpPr/>
          <p:nvPr/>
        </p:nvSpPr>
        <p:spPr>
          <a:xfrm>
            <a:off x="6614160" y="3248422"/>
            <a:ext cx="2026920" cy="10949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P.a</a:t>
            </a:r>
            <a:r>
              <a:rPr lang="en-US" dirty="0" smtClean="0"/>
              <a:t>{}</a:t>
            </a:r>
            <a:endParaRPr lang="en-US" dirty="0"/>
          </a:p>
        </p:txBody>
      </p:sp>
      <p:sp>
        <p:nvSpPr>
          <p:cNvPr id="12" name="Rectangle 11"/>
          <p:cNvSpPr/>
          <p:nvPr/>
        </p:nvSpPr>
        <p:spPr>
          <a:xfrm>
            <a:off x="6614160" y="4637571"/>
            <a:ext cx="2026920" cy="4678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a:t>
            </a:r>
            <a:endParaRPr lang="en-US" dirty="0"/>
          </a:p>
        </p:txBody>
      </p:sp>
      <p:cxnSp>
        <p:nvCxnSpPr>
          <p:cNvPr id="14" name="Straight Arrow Connector 13"/>
          <p:cNvCxnSpPr/>
          <p:nvPr/>
        </p:nvCxnSpPr>
        <p:spPr>
          <a:xfrm flipV="1">
            <a:off x="3413760" y="2697480"/>
            <a:ext cx="2743200" cy="10363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3535680" y="3916680"/>
            <a:ext cx="2621280" cy="914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3535680" y="4145280"/>
            <a:ext cx="2621280" cy="7262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6659880" y="1388206"/>
            <a:ext cx="1935480" cy="646331"/>
          </a:xfrm>
          <a:prstGeom prst="rect">
            <a:avLst/>
          </a:prstGeom>
          <a:noFill/>
        </p:spPr>
        <p:txBody>
          <a:bodyPr wrap="square" rtlCol="0">
            <a:spAutoFit/>
          </a:bodyPr>
          <a:lstStyle/>
          <a:p>
            <a:r>
              <a:rPr lang="en-US" dirty="0" smtClean="0"/>
              <a:t>More specific has </a:t>
            </a:r>
            <a:r>
              <a:rPr lang="en-US" smtClean="0"/>
              <a:t>more power </a:t>
            </a:r>
            <a:endParaRPr lang="en-US"/>
          </a:p>
        </p:txBody>
      </p:sp>
    </p:spTree>
    <p:extLst>
      <p:ext uri="{BB962C8B-B14F-4D97-AF65-F5344CB8AC3E}">
        <p14:creationId xmlns:p14="http://schemas.microsoft.com/office/powerpoint/2010/main" val="716952774"/>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Query selectors</a:t>
            </a:r>
            <a:endParaRPr lang="en-US" dirty="0"/>
          </a:p>
        </p:txBody>
      </p:sp>
      <p:pic>
        <p:nvPicPr>
          <p:cNvPr id="4" name="Picture 8" descr="http://i.stack.imgur.com/Mmww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11011" y="5793507"/>
            <a:ext cx="924970" cy="92497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6537960" y="566241"/>
            <a:ext cx="4419600" cy="923330"/>
          </a:xfrm>
          <a:prstGeom prst="rect">
            <a:avLst/>
          </a:prstGeom>
          <a:noFill/>
        </p:spPr>
        <p:txBody>
          <a:bodyPr wrap="square" rtlCol="0">
            <a:spAutoFit/>
          </a:bodyPr>
          <a:lstStyle/>
          <a:p>
            <a:r>
              <a:rPr lang="en-US" dirty="0" err="1" smtClean="0"/>
              <a:t>Document.querySelectorAll</a:t>
            </a:r>
            <a:endParaRPr lang="en-US" dirty="0" smtClean="0"/>
          </a:p>
          <a:p>
            <a:endParaRPr lang="en-US" dirty="0"/>
          </a:p>
          <a:p>
            <a:r>
              <a:rPr lang="en-US" dirty="0" err="1" smtClean="0"/>
              <a:t>Document.body.quierySelectorAll</a:t>
            </a: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400" y="1473377"/>
            <a:ext cx="7747000" cy="5245100"/>
          </a:xfrm>
          <a:prstGeom prst="rect">
            <a:avLst/>
          </a:prstGeom>
        </p:spPr>
      </p:pic>
      <p:sp>
        <p:nvSpPr>
          <p:cNvPr id="6" name="TextBox 5"/>
          <p:cNvSpPr txBox="1"/>
          <p:nvPr/>
        </p:nvSpPr>
        <p:spPr>
          <a:xfrm>
            <a:off x="9062515" y="1641018"/>
            <a:ext cx="2450021" cy="1569660"/>
          </a:xfrm>
          <a:prstGeom prst="rect">
            <a:avLst/>
          </a:prstGeom>
          <a:noFill/>
        </p:spPr>
        <p:txBody>
          <a:bodyPr wrap="square" rtlCol="0">
            <a:spAutoFit/>
          </a:bodyPr>
          <a:lstStyle/>
          <a:p>
            <a:r>
              <a:rPr lang="en-US" sz="3200" b="1" dirty="0" smtClean="0"/>
              <a:t>Query are not live arrays </a:t>
            </a:r>
            <a:endParaRPr lang="en-US" sz="3200" b="1" dirty="0"/>
          </a:p>
        </p:txBody>
      </p:sp>
      <p:cxnSp>
        <p:nvCxnSpPr>
          <p:cNvPr id="8" name="Straight Arrow Connector 7"/>
          <p:cNvCxnSpPr/>
          <p:nvPr/>
        </p:nvCxnSpPr>
        <p:spPr>
          <a:xfrm flipV="1">
            <a:off x="4069080" y="3718560"/>
            <a:ext cx="4053840" cy="793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8488680" y="3383280"/>
            <a:ext cx="2240280" cy="646331"/>
          </a:xfrm>
          <a:prstGeom prst="rect">
            <a:avLst/>
          </a:prstGeom>
          <a:noFill/>
        </p:spPr>
        <p:txBody>
          <a:bodyPr wrap="square" rtlCol="0">
            <a:spAutoFit/>
          </a:bodyPr>
          <a:lstStyle/>
          <a:p>
            <a:r>
              <a:rPr lang="en-US" dirty="0" smtClean="0"/>
              <a:t>Search for nodes by the selector</a:t>
            </a:r>
            <a:endParaRPr lang="en-US" dirty="0"/>
          </a:p>
        </p:txBody>
      </p:sp>
      <p:sp>
        <p:nvSpPr>
          <p:cNvPr id="10" name="Rectangle 9"/>
          <p:cNvSpPr/>
          <p:nvPr/>
        </p:nvSpPr>
        <p:spPr>
          <a:xfrm>
            <a:off x="4527338" y="3797860"/>
            <a:ext cx="410422" cy="231751"/>
          </a:xfrm>
          <a:prstGeom prst="rect">
            <a:avLst/>
          </a:prstGeom>
          <a:solidFill>
            <a:srgbClr val="FF0000">
              <a:alpha val="12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p:cNvCxnSpPr/>
          <p:nvPr/>
        </p:nvCxnSpPr>
        <p:spPr>
          <a:xfrm>
            <a:off x="4831080" y="4029611"/>
            <a:ext cx="3337560" cy="9538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8488680" y="4511040"/>
            <a:ext cx="1706880" cy="1200329"/>
          </a:xfrm>
          <a:prstGeom prst="rect">
            <a:avLst/>
          </a:prstGeom>
          <a:noFill/>
        </p:spPr>
        <p:txBody>
          <a:bodyPr wrap="square" rtlCol="0">
            <a:spAutoFit/>
          </a:bodyPr>
          <a:lstStyle/>
          <a:p>
            <a:r>
              <a:rPr lang="en-US" dirty="0" smtClean="0"/>
              <a:t>If we take it away then it only get the first element</a:t>
            </a:r>
            <a:endParaRPr lang="en-US" dirty="0"/>
          </a:p>
        </p:txBody>
      </p:sp>
    </p:spTree>
    <p:extLst>
      <p:ext uri="{BB962C8B-B14F-4D97-AF65-F5344CB8AC3E}">
        <p14:creationId xmlns:p14="http://schemas.microsoft.com/office/powerpoint/2010/main" val="515814780"/>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22481"/>
            <a:ext cx="6111240" cy="1325563"/>
          </a:xfrm>
        </p:spPr>
        <p:txBody>
          <a:bodyPr/>
          <a:lstStyle/>
          <a:p>
            <a:r>
              <a:rPr lang="en-US" dirty="0" smtClean="0"/>
              <a:t>Positioning and animating</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39881" y="1900218"/>
            <a:ext cx="6896100" cy="4279900"/>
          </a:xfrm>
          <a:prstGeom prst="rect">
            <a:avLst/>
          </a:prstGeom>
        </p:spPr>
      </p:pic>
      <p:pic>
        <p:nvPicPr>
          <p:cNvPr id="4" name="Picture 8" descr="http://i.stack.imgur.com/Mmww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111011" y="5793507"/>
            <a:ext cx="924970" cy="92497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308801" y="2171998"/>
            <a:ext cx="4831080" cy="3970318"/>
          </a:xfrm>
          <a:prstGeom prst="rect">
            <a:avLst/>
          </a:prstGeom>
          <a:noFill/>
        </p:spPr>
        <p:txBody>
          <a:bodyPr wrap="square" rtlCol="0">
            <a:spAutoFit/>
          </a:bodyPr>
          <a:lstStyle/>
          <a:p>
            <a:r>
              <a:rPr lang="en-US" dirty="0" smtClean="0"/>
              <a:t>Position style property</a:t>
            </a:r>
          </a:p>
          <a:p>
            <a:endParaRPr lang="en-US" dirty="0"/>
          </a:p>
          <a:p>
            <a:r>
              <a:rPr lang="en-US" dirty="0" smtClean="0"/>
              <a:t>Position: </a:t>
            </a:r>
            <a:r>
              <a:rPr lang="en-US" b="1" dirty="0" smtClean="0"/>
              <a:t>static</a:t>
            </a:r>
            <a:r>
              <a:rPr lang="en-US" dirty="0" smtClean="0"/>
              <a:t> – by default for all elements</a:t>
            </a:r>
          </a:p>
          <a:p>
            <a:endParaRPr lang="en-US" dirty="0"/>
          </a:p>
          <a:p>
            <a:r>
              <a:rPr lang="en-US" dirty="0" smtClean="0"/>
              <a:t>If we change it to </a:t>
            </a:r>
            <a:r>
              <a:rPr lang="en-US" b="1" dirty="0" smtClean="0"/>
              <a:t>relative</a:t>
            </a:r>
            <a:r>
              <a:rPr lang="en-US" dirty="0" smtClean="0"/>
              <a:t> element still take space in the document but now we can get access to the </a:t>
            </a:r>
            <a:r>
              <a:rPr lang="en-US" b="1" dirty="0" smtClean="0"/>
              <a:t>top</a:t>
            </a:r>
            <a:r>
              <a:rPr lang="en-US" dirty="0" smtClean="0"/>
              <a:t> and </a:t>
            </a:r>
            <a:r>
              <a:rPr lang="en-US" b="1" dirty="0" smtClean="0"/>
              <a:t>left</a:t>
            </a:r>
            <a:r>
              <a:rPr lang="en-US" dirty="0" smtClean="0"/>
              <a:t> properties.</a:t>
            </a:r>
          </a:p>
          <a:p>
            <a:endParaRPr lang="en-US" dirty="0" smtClean="0"/>
          </a:p>
          <a:p>
            <a:r>
              <a:rPr lang="en-US" dirty="0" smtClean="0"/>
              <a:t>Top-left are used to absolutely position it relative to the top-left corner of the nearest enclosing element that has a </a:t>
            </a:r>
            <a:r>
              <a:rPr lang="en-US" b="1" dirty="0" err="1" smtClean="0"/>
              <a:t>position:static</a:t>
            </a:r>
            <a:endParaRPr lang="en-US" b="1" dirty="0"/>
          </a:p>
          <a:p>
            <a:endParaRPr lang="en-US" dirty="0" smtClean="0"/>
          </a:p>
          <a:p>
            <a:endParaRPr lang="en-US" dirty="0"/>
          </a:p>
          <a:p>
            <a:endParaRPr lang="en-US" dirty="0"/>
          </a:p>
        </p:txBody>
      </p:sp>
      <p:sp>
        <p:nvSpPr>
          <p:cNvPr id="6" name="Rectangle 5"/>
          <p:cNvSpPr/>
          <p:nvPr/>
        </p:nvSpPr>
        <p:spPr>
          <a:xfrm>
            <a:off x="5533178" y="5592236"/>
            <a:ext cx="3610822" cy="201271"/>
          </a:xfrm>
          <a:prstGeom prst="rect">
            <a:avLst/>
          </a:prstGeom>
          <a:solidFill>
            <a:srgbClr val="FF0000">
              <a:alpha val="12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p:cNvCxnSpPr/>
          <p:nvPr/>
        </p:nvCxnSpPr>
        <p:spPr>
          <a:xfrm flipH="1">
            <a:off x="4541520" y="5793507"/>
            <a:ext cx="99165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1711407" y="5422553"/>
            <a:ext cx="2941320" cy="954107"/>
          </a:xfrm>
          <a:prstGeom prst="rect">
            <a:avLst/>
          </a:prstGeom>
          <a:noFill/>
        </p:spPr>
        <p:txBody>
          <a:bodyPr wrap="square" rtlCol="0">
            <a:spAutoFit/>
          </a:bodyPr>
          <a:lstStyle/>
          <a:p>
            <a:r>
              <a:rPr lang="en-US" sz="1400" dirty="0" smtClean="0"/>
              <a:t>This is the loop, it schedules de animation function to run whenever the browser is ready to repaint the screen</a:t>
            </a:r>
            <a:endParaRPr lang="en-US" sz="1400" dirty="0"/>
          </a:p>
        </p:txBody>
      </p:sp>
      <p:sp>
        <p:nvSpPr>
          <p:cNvPr id="10" name="Rectangle 9"/>
          <p:cNvSpPr/>
          <p:nvPr/>
        </p:nvSpPr>
        <p:spPr>
          <a:xfrm>
            <a:off x="5837978" y="5089749"/>
            <a:ext cx="3610822" cy="201271"/>
          </a:xfrm>
          <a:prstGeom prst="rect">
            <a:avLst/>
          </a:prstGeom>
          <a:solidFill>
            <a:srgbClr val="FF0000">
              <a:alpha val="12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6370320" y="243840"/>
            <a:ext cx="457200" cy="4572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1</a:t>
            </a:r>
            <a:endParaRPr lang="en-US" dirty="0"/>
          </a:p>
        </p:txBody>
      </p:sp>
      <p:sp>
        <p:nvSpPr>
          <p:cNvPr id="12" name="Oval 11"/>
          <p:cNvSpPr/>
          <p:nvPr/>
        </p:nvSpPr>
        <p:spPr>
          <a:xfrm>
            <a:off x="7559040" y="243840"/>
            <a:ext cx="457200" cy="4572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3" name="Oval 12"/>
          <p:cNvSpPr/>
          <p:nvPr/>
        </p:nvSpPr>
        <p:spPr>
          <a:xfrm>
            <a:off x="8747760" y="243840"/>
            <a:ext cx="457200" cy="4572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14" name="Oval 13"/>
          <p:cNvSpPr/>
          <p:nvPr/>
        </p:nvSpPr>
        <p:spPr>
          <a:xfrm>
            <a:off x="9829800" y="243840"/>
            <a:ext cx="457200" cy="4572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15" name="TextBox 14"/>
          <p:cNvSpPr txBox="1"/>
          <p:nvPr/>
        </p:nvSpPr>
        <p:spPr>
          <a:xfrm>
            <a:off x="6080760" y="764874"/>
            <a:ext cx="1066800" cy="461665"/>
          </a:xfrm>
          <a:prstGeom prst="rect">
            <a:avLst/>
          </a:prstGeom>
          <a:noFill/>
        </p:spPr>
        <p:txBody>
          <a:bodyPr wrap="square" rtlCol="0">
            <a:spAutoFit/>
          </a:bodyPr>
          <a:lstStyle/>
          <a:p>
            <a:r>
              <a:rPr lang="en-US" sz="1200" dirty="0" smtClean="0"/>
              <a:t>Get the node to animate</a:t>
            </a:r>
            <a:endParaRPr lang="en-US" sz="1200" dirty="0"/>
          </a:p>
        </p:txBody>
      </p:sp>
      <p:sp>
        <p:nvSpPr>
          <p:cNvPr id="16" name="TextBox 15"/>
          <p:cNvSpPr txBox="1"/>
          <p:nvPr/>
        </p:nvSpPr>
        <p:spPr>
          <a:xfrm>
            <a:off x="7269480" y="764874"/>
            <a:ext cx="1066800" cy="830997"/>
          </a:xfrm>
          <a:prstGeom prst="rect">
            <a:avLst/>
          </a:prstGeom>
          <a:noFill/>
        </p:spPr>
        <p:txBody>
          <a:bodyPr wrap="square" rtlCol="0">
            <a:spAutoFit/>
          </a:bodyPr>
          <a:lstStyle/>
          <a:p>
            <a:r>
              <a:rPr lang="en-US" sz="1200" dirty="0" err="1" smtClean="0"/>
              <a:t>Var</a:t>
            </a:r>
            <a:r>
              <a:rPr lang="en-US" sz="1200" dirty="0" smtClean="0"/>
              <a:t> for new Date and to store the movement</a:t>
            </a:r>
            <a:endParaRPr lang="en-US" sz="1200" dirty="0"/>
          </a:p>
        </p:txBody>
      </p:sp>
      <p:sp>
        <p:nvSpPr>
          <p:cNvPr id="17" name="TextBox 16"/>
          <p:cNvSpPr txBox="1"/>
          <p:nvPr/>
        </p:nvSpPr>
        <p:spPr>
          <a:xfrm>
            <a:off x="8610600" y="786683"/>
            <a:ext cx="1066800" cy="1200329"/>
          </a:xfrm>
          <a:prstGeom prst="rect">
            <a:avLst/>
          </a:prstGeom>
          <a:noFill/>
        </p:spPr>
        <p:txBody>
          <a:bodyPr wrap="square" rtlCol="0">
            <a:spAutoFit/>
          </a:bodyPr>
          <a:lstStyle/>
          <a:p>
            <a:r>
              <a:rPr lang="en-US" sz="1200" dirty="0" smtClean="0"/>
              <a:t>Create a function stores += the difference on the time on the counter</a:t>
            </a:r>
            <a:endParaRPr lang="en-US" sz="1200" dirty="0"/>
          </a:p>
        </p:txBody>
      </p:sp>
      <p:sp>
        <p:nvSpPr>
          <p:cNvPr id="18" name="TextBox 17"/>
          <p:cNvSpPr txBox="1"/>
          <p:nvPr/>
        </p:nvSpPr>
        <p:spPr>
          <a:xfrm>
            <a:off x="9673781" y="786683"/>
            <a:ext cx="1066800" cy="1200329"/>
          </a:xfrm>
          <a:prstGeom prst="rect">
            <a:avLst/>
          </a:prstGeom>
          <a:noFill/>
        </p:spPr>
        <p:txBody>
          <a:bodyPr wrap="square" rtlCol="0">
            <a:spAutoFit/>
          </a:bodyPr>
          <a:lstStyle/>
          <a:p>
            <a:r>
              <a:rPr lang="en-US" sz="1200" dirty="0" smtClean="0"/>
              <a:t>Set the attribute top or left to the node with position relative.</a:t>
            </a:r>
            <a:endParaRPr lang="en-US" sz="1200" dirty="0"/>
          </a:p>
        </p:txBody>
      </p:sp>
      <p:sp>
        <p:nvSpPr>
          <p:cNvPr id="19" name="Oval 18"/>
          <p:cNvSpPr/>
          <p:nvPr/>
        </p:nvSpPr>
        <p:spPr>
          <a:xfrm>
            <a:off x="11022139" y="243840"/>
            <a:ext cx="457200" cy="4572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a:t>
            </a:r>
          </a:p>
        </p:txBody>
      </p:sp>
      <p:sp>
        <p:nvSpPr>
          <p:cNvPr id="20" name="TextBox 19"/>
          <p:cNvSpPr txBox="1"/>
          <p:nvPr/>
        </p:nvSpPr>
        <p:spPr>
          <a:xfrm>
            <a:off x="10866120" y="786683"/>
            <a:ext cx="1066800" cy="1200329"/>
          </a:xfrm>
          <a:prstGeom prst="rect">
            <a:avLst/>
          </a:prstGeom>
          <a:noFill/>
        </p:spPr>
        <p:txBody>
          <a:bodyPr wrap="square" rtlCol="0">
            <a:spAutoFit/>
          </a:bodyPr>
          <a:lstStyle/>
          <a:p>
            <a:r>
              <a:rPr lang="en-US" sz="1200" dirty="0" smtClean="0"/>
              <a:t>Use </a:t>
            </a:r>
            <a:r>
              <a:rPr lang="en-US" sz="1200" dirty="0" err="1" smtClean="0"/>
              <a:t>requestanimationframe</a:t>
            </a:r>
            <a:r>
              <a:rPr lang="en-US" sz="1200" dirty="0" smtClean="0"/>
              <a:t> (function) to loop for the animation</a:t>
            </a:r>
            <a:endParaRPr lang="en-US" sz="1200" dirty="0"/>
          </a:p>
        </p:txBody>
      </p:sp>
    </p:spTree>
    <p:extLst>
      <p:ext uri="{BB962C8B-B14F-4D97-AF65-F5344CB8AC3E}">
        <p14:creationId xmlns:p14="http://schemas.microsoft.com/office/powerpoint/2010/main" val="308424538"/>
      </p:ext>
    </p:extLst>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Event handler</a:t>
            </a:r>
            <a:endParaRPr lang="en-US" dirty="0"/>
          </a:p>
        </p:txBody>
      </p:sp>
      <p:pic>
        <p:nvPicPr>
          <p:cNvPr id="4" name="Picture 8" descr="http://i.stack.imgur.com/Mmww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11011" y="5793507"/>
            <a:ext cx="924970" cy="92497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4572000" y="843240"/>
            <a:ext cx="5154930" cy="369332"/>
          </a:xfrm>
          <a:prstGeom prst="rect">
            <a:avLst/>
          </a:prstGeom>
          <a:noFill/>
        </p:spPr>
        <p:txBody>
          <a:bodyPr wrap="square" rtlCol="0">
            <a:spAutoFit/>
          </a:bodyPr>
          <a:lstStyle/>
          <a:p>
            <a:r>
              <a:rPr lang="en-US" dirty="0" smtClean="0"/>
              <a:t>This </a:t>
            </a:r>
            <a:r>
              <a:rPr lang="en-US" smtClean="0"/>
              <a:t>are functions </a:t>
            </a:r>
            <a:r>
              <a:rPr lang="en-US" dirty="0" smtClean="0"/>
              <a:t>as handlers for </a:t>
            </a:r>
            <a:r>
              <a:rPr lang="en-US" smtClean="0"/>
              <a:t>specific events </a:t>
            </a:r>
            <a:endParaRPr lang="en-US"/>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1690687"/>
            <a:ext cx="6578600" cy="1473200"/>
          </a:xfrm>
          <a:prstGeom prst="rect">
            <a:avLst/>
          </a:prstGeom>
        </p:spPr>
      </p:pic>
      <p:sp>
        <p:nvSpPr>
          <p:cNvPr id="6" name="TextBox 5"/>
          <p:cNvSpPr txBox="1"/>
          <p:nvPr/>
        </p:nvSpPr>
        <p:spPr>
          <a:xfrm>
            <a:off x="8789670" y="1430139"/>
            <a:ext cx="3128010" cy="1477328"/>
          </a:xfrm>
          <a:prstGeom prst="rect">
            <a:avLst/>
          </a:prstGeom>
          <a:noFill/>
        </p:spPr>
        <p:txBody>
          <a:bodyPr wrap="square" rtlCol="0">
            <a:spAutoFit/>
          </a:bodyPr>
          <a:lstStyle/>
          <a:p>
            <a:r>
              <a:rPr lang="en-US" dirty="0" smtClean="0"/>
              <a:t>Every Nod of the DOM has a event Listener and allows to listen specific on that element, so that is not a global click but </a:t>
            </a:r>
            <a:r>
              <a:rPr lang="en-US" smtClean="0"/>
              <a:t>a element click</a:t>
            </a:r>
            <a:endParaRPr lang="en-US" dirty="0"/>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1870" y="3312160"/>
            <a:ext cx="5842000" cy="2108200"/>
          </a:xfrm>
          <a:prstGeom prst="rect">
            <a:avLst/>
          </a:prstGeom>
        </p:spPr>
      </p:pic>
    </p:spTree>
    <p:extLst>
      <p:ext uri="{BB962C8B-B14F-4D97-AF65-F5344CB8AC3E}">
        <p14:creationId xmlns:p14="http://schemas.microsoft.com/office/powerpoint/2010/main" val="1259042831"/>
      </p:ext>
    </p:extLst>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8" descr="http://i.stack.imgur.com/Mmww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11011" y="5793507"/>
            <a:ext cx="924970" cy="924970"/>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p:cNvSpPr>
            <a:spLocks noGrp="1"/>
          </p:cNvSpPr>
          <p:nvPr>
            <p:ph type="title"/>
          </p:nvPr>
        </p:nvSpPr>
        <p:spPr>
          <a:xfrm>
            <a:off x="838200" y="365125"/>
            <a:ext cx="10515600" cy="1325563"/>
          </a:xfrm>
        </p:spPr>
        <p:txBody>
          <a:bodyPr/>
          <a:lstStyle/>
          <a:p>
            <a:r>
              <a:rPr lang="en-US" dirty="0" smtClean="0"/>
              <a:t>Event object and propagation</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9389" y="2457786"/>
            <a:ext cx="6985000" cy="3162300"/>
          </a:xfrm>
          <a:prstGeom prst="rect">
            <a:avLst/>
          </a:prstGeom>
        </p:spPr>
      </p:pic>
      <p:sp>
        <p:nvSpPr>
          <p:cNvPr id="7" name="TextBox 6"/>
          <p:cNvSpPr txBox="1"/>
          <p:nvPr/>
        </p:nvSpPr>
        <p:spPr>
          <a:xfrm>
            <a:off x="8119241" y="468556"/>
            <a:ext cx="3916740" cy="3139321"/>
          </a:xfrm>
          <a:prstGeom prst="rect">
            <a:avLst/>
          </a:prstGeom>
          <a:noFill/>
        </p:spPr>
        <p:txBody>
          <a:bodyPr wrap="square" rtlCol="0">
            <a:spAutoFit/>
          </a:bodyPr>
          <a:lstStyle/>
          <a:p>
            <a:r>
              <a:rPr lang="en-US" dirty="0" smtClean="0"/>
              <a:t>The event are objects and have properties the most important one </a:t>
            </a:r>
          </a:p>
          <a:p>
            <a:endParaRPr lang="en-US" dirty="0"/>
          </a:p>
          <a:p>
            <a:r>
              <a:rPr lang="en-US" dirty="0" smtClean="0"/>
              <a:t>Which and target return a number\</a:t>
            </a:r>
          </a:p>
          <a:p>
            <a:r>
              <a:rPr lang="en-US" dirty="0" smtClean="0"/>
              <a:t>Which: </a:t>
            </a:r>
          </a:p>
          <a:p>
            <a:r>
              <a:rPr lang="en-US" dirty="0" smtClean="0"/>
              <a:t>1 for left click</a:t>
            </a:r>
          </a:p>
          <a:p>
            <a:r>
              <a:rPr lang="en-US" dirty="0" smtClean="0"/>
              <a:t>2 middle click</a:t>
            </a:r>
          </a:p>
          <a:p>
            <a:r>
              <a:rPr lang="en-US" dirty="0" smtClean="0"/>
              <a:t>3 </a:t>
            </a:r>
            <a:r>
              <a:rPr lang="en-US" dirty="0"/>
              <a:t>right </a:t>
            </a:r>
            <a:r>
              <a:rPr lang="en-US" dirty="0" smtClean="0"/>
              <a:t>click</a:t>
            </a:r>
          </a:p>
          <a:p>
            <a:endParaRPr lang="en-US" dirty="0"/>
          </a:p>
          <a:p>
            <a:r>
              <a:rPr lang="en-US" dirty="0" smtClean="0"/>
              <a:t>Target: returns the node that started the event</a:t>
            </a:r>
          </a:p>
        </p:txBody>
      </p:sp>
      <p:sp>
        <p:nvSpPr>
          <p:cNvPr id="8" name="Rectangle 7"/>
          <p:cNvSpPr/>
          <p:nvPr/>
        </p:nvSpPr>
        <p:spPr>
          <a:xfrm>
            <a:off x="6164317" y="3229418"/>
            <a:ext cx="788276" cy="223230"/>
          </a:xfrm>
          <a:prstGeom prst="rect">
            <a:avLst/>
          </a:prstGeom>
          <a:solidFill>
            <a:srgbClr val="FF0000">
              <a:alpha val="12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p:cNvCxnSpPr/>
          <p:nvPr/>
        </p:nvCxnSpPr>
        <p:spPr>
          <a:xfrm>
            <a:off x="6731876" y="3607877"/>
            <a:ext cx="457200" cy="4753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605752" y="4209393"/>
            <a:ext cx="2790496" cy="646331"/>
          </a:xfrm>
          <a:prstGeom prst="rect">
            <a:avLst/>
          </a:prstGeom>
          <a:noFill/>
        </p:spPr>
        <p:txBody>
          <a:bodyPr wrap="square" rtlCol="0">
            <a:spAutoFit/>
          </a:bodyPr>
          <a:lstStyle/>
          <a:p>
            <a:r>
              <a:rPr lang="en-US" dirty="0" smtClean="0"/>
              <a:t>This is the event capture by the listener </a:t>
            </a:r>
            <a:endParaRPr lang="en-US" dirty="0"/>
          </a:p>
        </p:txBody>
      </p:sp>
    </p:spTree>
    <p:extLst>
      <p:ext uri="{BB962C8B-B14F-4D97-AF65-F5344CB8AC3E}">
        <p14:creationId xmlns:p14="http://schemas.microsoft.com/office/powerpoint/2010/main" val="1971343899"/>
      </p:ext>
    </p:extLst>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Event object and propagation</a:t>
            </a:r>
            <a:endParaRPr lang="en-US" dirty="0"/>
          </a:p>
        </p:txBody>
      </p:sp>
      <p:pic>
        <p:nvPicPr>
          <p:cNvPr id="4" name="Picture 8" descr="http://i.stack.imgur.com/Mmww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11011" y="5793507"/>
            <a:ext cx="924970" cy="92497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823291" y="2156644"/>
            <a:ext cx="6292312" cy="3313778"/>
          </a:xfrm>
          <a:prstGeom prst="rect">
            <a:avLst/>
          </a:prstGeom>
          <a:noFill/>
          <a:ln w="38100">
            <a:solidFill>
              <a:srgbClr val="D77D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3613066" y="2506358"/>
            <a:ext cx="3838859" cy="2839717"/>
          </a:xfrm>
          <a:prstGeom prst="rect">
            <a:avLst/>
          </a:prstGeom>
          <a:noFill/>
          <a:ln w="38100">
            <a:solidFill>
              <a:srgbClr val="7384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4338499" y="3213678"/>
            <a:ext cx="1799853" cy="1158062"/>
          </a:xfrm>
          <a:prstGeom prst="rect">
            <a:avLst/>
          </a:prstGeom>
          <a:solidFill>
            <a:srgbClr val="96CE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onut 6"/>
          <p:cNvSpPr/>
          <p:nvPr/>
        </p:nvSpPr>
        <p:spPr>
          <a:xfrm>
            <a:off x="4513021" y="2806155"/>
            <a:ext cx="2439878" cy="2439878"/>
          </a:xfrm>
          <a:prstGeom prst="donut">
            <a:avLst>
              <a:gd name="adj" fmla="val 1734"/>
            </a:avLst>
          </a:prstGeom>
          <a:solidFill>
            <a:srgbClr val="D5CF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Oval 7"/>
          <p:cNvSpPr/>
          <p:nvPr/>
        </p:nvSpPr>
        <p:spPr>
          <a:xfrm>
            <a:off x="5532496" y="3813533"/>
            <a:ext cx="436951" cy="436951"/>
          </a:xfrm>
          <a:prstGeom prst="ellipse">
            <a:avLst/>
          </a:prstGeom>
          <a:solidFill>
            <a:srgbClr val="D5CF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Donut 8"/>
          <p:cNvSpPr/>
          <p:nvPr/>
        </p:nvSpPr>
        <p:spPr>
          <a:xfrm>
            <a:off x="4760010" y="3048194"/>
            <a:ext cx="1971868" cy="1971868"/>
          </a:xfrm>
          <a:prstGeom prst="donut">
            <a:avLst>
              <a:gd name="adj" fmla="val 1734"/>
            </a:avLst>
          </a:prstGeom>
          <a:solidFill>
            <a:srgbClr val="D5CF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Donut 9"/>
          <p:cNvSpPr/>
          <p:nvPr/>
        </p:nvSpPr>
        <p:spPr>
          <a:xfrm>
            <a:off x="5001005" y="3287070"/>
            <a:ext cx="1489878" cy="1489878"/>
          </a:xfrm>
          <a:prstGeom prst="donut">
            <a:avLst>
              <a:gd name="adj" fmla="val 1734"/>
            </a:avLst>
          </a:prstGeom>
          <a:solidFill>
            <a:srgbClr val="D5CF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2" name="Donut 11"/>
          <p:cNvSpPr/>
          <p:nvPr/>
        </p:nvSpPr>
        <p:spPr>
          <a:xfrm>
            <a:off x="5200028" y="3470328"/>
            <a:ext cx="1112846" cy="1112846"/>
          </a:xfrm>
          <a:prstGeom prst="donut">
            <a:avLst>
              <a:gd name="adj" fmla="val 1734"/>
            </a:avLst>
          </a:prstGeom>
          <a:solidFill>
            <a:srgbClr val="D5CF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cxnSp>
        <p:nvCxnSpPr>
          <p:cNvPr id="14" name="Straight Arrow Connector 13"/>
          <p:cNvCxnSpPr>
            <a:endCxn id="8" idx="7"/>
          </p:cNvCxnSpPr>
          <p:nvPr/>
        </p:nvCxnSpPr>
        <p:spPr>
          <a:xfrm flipH="1">
            <a:off x="5905457" y="1907628"/>
            <a:ext cx="1551633" cy="19698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7626447" y="1346554"/>
            <a:ext cx="2668436" cy="369332"/>
          </a:xfrm>
          <a:prstGeom prst="rect">
            <a:avLst/>
          </a:prstGeom>
          <a:noFill/>
        </p:spPr>
        <p:txBody>
          <a:bodyPr wrap="square" rtlCol="0">
            <a:spAutoFit/>
          </a:bodyPr>
          <a:lstStyle/>
          <a:p>
            <a:r>
              <a:rPr lang="en-US" dirty="0" smtClean="0"/>
              <a:t>click</a:t>
            </a:r>
            <a:endParaRPr lang="en-US" dirty="0"/>
          </a:p>
        </p:txBody>
      </p:sp>
      <p:sp>
        <p:nvSpPr>
          <p:cNvPr id="16" name="TextBox 15"/>
          <p:cNvSpPr txBox="1"/>
          <p:nvPr/>
        </p:nvSpPr>
        <p:spPr>
          <a:xfrm>
            <a:off x="9269317" y="213360"/>
            <a:ext cx="2613942" cy="1477328"/>
          </a:xfrm>
          <a:prstGeom prst="rect">
            <a:avLst/>
          </a:prstGeom>
          <a:noFill/>
        </p:spPr>
        <p:txBody>
          <a:bodyPr wrap="square" rtlCol="0">
            <a:spAutoFit/>
          </a:bodyPr>
          <a:lstStyle/>
          <a:p>
            <a:r>
              <a:rPr lang="en-US" dirty="0" smtClean="0"/>
              <a:t>First event that takes the event handle and then the second object if it also has a </a:t>
            </a:r>
            <a:r>
              <a:rPr lang="en-US" smtClean="0"/>
              <a:t>event handler </a:t>
            </a:r>
            <a:r>
              <a:rPr lang="en-US" dirty="0" smtClean="0"/>
              <a:t>would be activated</a:t>
            </a:r>
            <a:endParaRPr lang="en-US" dirty="0"/>
          </a:p>
        </p:txBody>
      </p:sp>
    </p:spTree>
    <p:extLst>
      <p:ext uri="{BB962C8B-B14F-4D97-AF65-F5344CB8AC3E}">
        <p14:creationId xmlns:p14="http://schemas.microsoft.com/office/powerpoint/2010/main" val="1781804171"/>
      </p:ext>
    </p:extLst>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8" descr="http://i.stack.imgur.com/Mmww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11011" y="5793507"/>
            <a:ext cx="924970" cy="92497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27300" y="2222500"/>
            <a:ext cx="7137400" cy="3327400"/>
          </a:xfrm>
          <a:prstGeom prst="rect">
            <a:avLst/>
          </a:prstGeom>
        </p:spPr>
      </p:pic>
      <p:sp>
        <p:nvSpPr>
          <p:cNvPr id="5" name="Title 1"/>
          <p:cNvSpPr>
            <a:spLocks noGrp="1"/>
          </p:cNvSpPr>
          <p:nvPr>
            <p:ph type="title"/>
          </p:nvPr>
        </p:nvSpPr>
        <p:spPr>
          <a:xfrm>
            <a:off x="838200" y="365125"/>
            <a:ext cx="10515600" cy="1325563"/>
          </a:xfrm>
        </p:spPr>
        <p:txBody>
          <a:bodyPr/>
          <a:lstStyle/>
          <a:p>
            <a:r>
              <a:rPr lang="en-US" dirty="0" smtClean="0"/>
              <a:t>Event object and propagation</a:t>
            </a:r>
            <a:endParaRPr lang="en-US" dirty="0"/>
          </a:p>
        </p:txBody>
      </p:sp>
      <p:sp>
        <p:nvSpPr>
          <p:cNvPr id="6" name="Rectangle 5"/>
          <p:cNvSpPr/>
          <p:nvPr/>
        </p:nvSpPr>
        <p:spPr>
          <a:xfrm>
            <a:off x="3531475" y="3216166"/>
            <a:ext cx="4745421" cy="266537"/>
          </a:xfrm>
          <a:prstGeom prst="rect">
            <a:avLst/>
          </a:prstGeom>
          <a:solidFill>
            <a:srgbClr val="FF0000">
              <a:alpha val="12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4114799" y="4774438"/>
            <a:ext cx="2049517" cy="270528"/>
          </a:xfrm>
          <a:prstGeom prst="rect">
            <a:avLst/>
          </a:prstGeom>
          <a:solidFill>
            <a:srgbClr val="FF0000">
              <a:alpha val="12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26277479"/>
      </p:ext>
    </p:extLst>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Event target attribute</a:t>
            </a:r>
            <a:endParaRPr lang="en-US" dirty="0"/>
          </a:p>
        </p:txBody>
      </p:sp>
      <p:pic>
        <p:nvPicPr>
          <p:cNvPr id="4" name="Picture 8" descr="http://i.stack.imgur.com/Mmww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11011" y="5793507"/>
            <a:ext cx="924970" cy="92497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2050" y="2865820"/>
            <a:ext cx="7327900" cy="2387600"/>
          </a:xfrm>
          <a:prstGeom prst="rect">
            <a:avLst/>
          </a:prstGeom>
        </p:spPr>
      </p:pic>
      <p:sp>
        <p:nvSpPr>
          <p:cNvPr id="5" name="Rectangle 4"/>
          <p:cNvSpPr/>
          <p:nvPr/>
        </p:nvSpPr>
        <p:spPr>
          <a:xfrm>
            <a:off x="4256691" y="4143817"/>
            <a:ext cx="709448" cy="254762"/>
          </a:xfrm>
          <a:prstGeom prst="rect">
            <a:avLst/>
          </a:prstGeom>
          <a:solidFill>
            <a:srgbClr val="FF0000">
              <a:alpha val="12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p:cNvCxnSpPr/>
          <p:nvPr/>
        </p:nvCxnSpPr>
        <p:spPr>
          <a:xfrm>
            <a:off x="4713890" y="4430110"/>
            <a:ext cx="346841" cy="8233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4682359" y="5423338"/>
            <a:ext cx="2222938" cy="369332"/>
          </a:xfrm>
          <a:prstGeom prst="rect">
            <a:avLst/>
          </a:prstGeom>
          <a:noFill/>
        </p:spPr>
        <p:txBody>
          <a:bodyPr wrap="square" rtlCol="0">
            <a:spAutoFit/>
          </a:bodyPr>
          <a:lstStyle/>
          <a:p>
            <a:r>
              <a:rPr lang="en-US" dirty="0" smtClean="0"/>
              <a:t>Returns a node</a:t>
            </a:r>
            <a:endParaRPr lang="en-US" dirty="0"/>
          </a:p>
        </p:txBody>
      </p:sp>
      <p:sp>
        <p:nvSpPr>
          <p:cNvPr id="9" name="Rectangle 8"/>
          <p:cNvSpPr/>
          <p:nvPr/>
        </p:nvSpPr>
        <p:spPr>
          <a:xfrm>
            <a:off x="6550573" y="4143817"/>
            <a:ext cx="796158" cy="254762"/>
          </a:xfrm>
          <a:prstGeom prst="rect">
            <a:avLst/>
          </a:prstGeom>
          <a:solidFill>
            <a:srgbClr val="FF0000">
              <a:alpha val="12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p:cNvCxnSpPr/>
          <p:nvPr/>
        </p:nvCxnSpPr>
        <p:spPr>
          <a:xfrm flipV="1">
            <a:off x="7346731" y="2865820"/>
            <a:ext cx="945931" cy="11931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8159750" y="2496488"/>
            <a:ext cx="3200400" cy="646331"/>
          </a:xfrm>
          <a:prstGeom prst="rect">
            <a:avLst/>
          </a:prstGeom>
          <a:noFill/>
        </p:spPr>
        <p:txBody>
          <a:bodyPr wrap="square" rtlCol="0">
            <a:spAutoFit/>
          </a:bodyPr>
          <a:lstStyle/>
          <a:p>
            <a:r>
              <a:rPr lang="en-US" dirty="0" smtClean="0"/>
              <a:t>Name of the html element, always in capital letters</a:t>
            </a:r>
            <a:endParaRPr lang="en-US" dirty="0"/>
          </a:p>
        </p:txBody>
      </p:sp>
    </p:spTree>
    <p:extLst>
      <p:ext uri="{BB962C8B-B14F-4D97-AF65-F5344CB8AC3E}">
        <p14:creationId xmlns:p14="http://schemas.microsoft.com/office/powerpoint/2010/main" val="141712676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GB" dirty="0" smtClean="0"/>
              <a:t>Forms – new elements</a:t>
            </a:r>
            <a:endParaRPr lang="en-GB" dirty="0"/>
          </a:p>
        </p:txBody>
      </p:sp>
      <p:graphicFrame>
        <p:nvGraphicFramePr>
          <p:cNvPr id="4" name="Tabla 3"/>
          <p:cNvGraphicFramePr>
            <a:graphicFrameLocks noGrp="1"/>
          </p:cNvGraphicFramePr>
          <p:nvPr>
            <p:extLst>
              <p:ext uri="{D42A27DB-BD31-4B8C-83A1-F6EECF244321}">
                <p14:modId xmlns:p14="http://schemas.microsoft.com/office/powerpoint/2010/main" val="2714358985"/>
              </p:ext>
            </p:extLst>
          </p:nvPr>
        </p:nvGraphicFramePr>
        <p:xfrm>
          <a:off x="1444882" y="1690688"/>
          <a:ext cx="6652820" cy="4351338"/>
        </p:xfrm>
        <a:graphic>
          <a:graphicData uri="http://schemas.openxmlformats.org/drawingml/2006/table">
            <a:tbl>
              <a:tblPr/>
              <a:tblGrid>
                <a:gridCol w="3326410"/>
                <a:gridCol w="3326410"/>
              </a:tblGrid>
              <a:tr h="284667">
                <a:tc>
                  <a:txBody>
                    <a:bodyPr/>
                    <a:lstStyle/>
                    <a:p>
                      <a:pPr algn="l" fontAlgn="t"/>
                      <a:r>
                        <a:rPr lang="es-CO" sz="1200">
                          <a:effectLst/>
                        </a:rPr>
                        <a:t>Tag</a:t>
                      </a:r>
                    </a:p>
                  </a:txBody>
                  <a:tcPr marL="50833" marR="50833" marT="50833" marB="50833">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s-CO" sz="1200">
                          <a:effectLst/>
                        </a:rPr>
                        <a:t>Description</a:t>
                      </a:r>
                    </a:p>
                  </a:txBody>
                  <a:tcPr marL="50833" marR="50833" marT="50833" marB="50833">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284667">
                <a:tc>
                  <a:txBody>
                    <a:bodyPr/>
                    <a:lstStyle/>
                    <a:p>
                      <a:pPr fontAlgn="t"/>
                      <a:r>
                        <a:rPr lang="es-CO" sz="1200" u="sng">
                          <a:solidFill>
                            <a:srgbClr val="333333"/>
                          </a:solidFill>
                          <a:effectLst/>
                          <a:hlinkClick r:id="rId2"/>
                        </a:rPr>
                        <a:t>&lt;form&gt;</a:t>
                      </a:r>
                      <a:endParaRPr lang="es-CO" sz="1200">
                        <a:effectLst/>
                      </a:endParaRPr>
                    </a:p>
                  </a:txBody>
                  <a:tcPr marL="50833" marR="50833" marT="50833" marB="50833">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c>
                  <a:txBody>
                    <a:bodyPr/>
                    <a:lstStyle/>
                    <a:p>
                      <a:pPr fontAlgn="t"/>
                      <a:r>
                        <a:rPr lang="es-CO" sz="1200">
                          <a:effectLst/>
                        </a:rPr>
                        <a:t>Defines an HTML form for user input</a:t>
                      </a:r>
                    </a:p>
                  </a:txBody>
                  <a:tcPr marL="50833" marR="50833" marT="50833" marB="50833">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r>
              <a:tr h="284667">
                <a:tc>
                  <a:txBody>
                    <a:bodyPr/>
                    <a:lstStyle/>
                    <a:p>
                      <a:pPr fontAlgn="t"/>
                      <a:r>
                        <a:rPr lang="es-CO" sz="1200" u="sng">
                          <a:solidFill>
                            <a:srgbClr val="333333"/>
                          </a:solidFill>
                          <a:effectLst/>
                          <a:hlinkClick r:id="rId3"/>
                        </a:rPr>
                        <a:t>&lt;input&gt;</a:t>
                      </a:r>
                      <a:endParaRPr lang="es-CO" sz="1200">
                        <a:effectLst/>
                      </a:endParaRPr>
                    </a:p>
                  </a:txBody>
                  <a:tcPr marL="50833" marR="50833" marT="50833" marB="50833">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fontAlgn="t"/>
                      <a:r>
                        <a:rPr lang="es-CO" sz="1200">
                          <a:effectLst/>
                        </a:rPr>
                        <a:t>Defines an input control</a:t>
                      </a:r>
                    </a:p>
                  </a:txBody>
                  <a:tcPr marL="50833" marR="50833" marT="50833" marB="50833">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284667">
                <a:tc>
                  <a:txBody>
                    <a:bodyPr/>
                    <a:lstStyle/>
                    <a:p>
                      <a:pPr fontAlgn="t"/>
                      <a:r>
                        <a:rPr lang="es-CO" sz="1200" u="sng">
                          <a:solidFill>
                            <a:srgbClr val="333333"/>
                          </a:solidFill>
                          <a:effectLst/>
                          <a:hlinkClick r:id="rId4"/>
                        </a:rPr>
                        <a:t>&lt;textarea&gt;</a:t>
                      </a:r>
                      <a:endParaRPr lang="es-CO" sz="1200">
                        <a:effectLst/>
                      </a:endParaRPr>
                    </a:p>
                  </a:txBody>
                  <a:tcPr marL="50833" marR="50833" marT="50833" marB="50833">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c>
                  <a:txBody>
                    <a:bodyPr/>
                    <a:lstStyle/>
                    <a:p>
                      <a:pPr fontAlgn="t"/>
                      <a:r>
                        <a:rPr lang="en-US" sz="1200">
                          <a:effectLst/>
                        </a:rPr>
                        <a:t>Defines a multiline input control (text area)</a:t>
                      </a:r>
                    </a:p>
                  </a:txBody>
                  <a:tcPr marL="50833" marR="50833" marT="50833" marB="50833">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r>
              <a:tr h="284667">
                <a:tc>
                  <a:txBody>
                    <a:bodyPr/>
                    <a:lstStyle/>
                    <a:p>
                      <a:pPr fontAlgn="t"/>
                      <a:r>
                        <a:rPr lang="es-CO" sz="1200" u="sng">
                          <a:solidFill>
                            <a:srgbClr val="333333"/>
                          </a:solidFill>
                          <a:effectLst/>
                          <a:hlinkClick r:id="rId5"/>
                        </a:rPr>
                        <a:t>&lt;label&gt;</a:t>
                      </a:r>
                      <a:endParaRPr lang="es-CO" sz="1200">
                        <a:effectLst/>
                      </a:endParaRPr>
                    </a:p>
                  </a:txBody>
                  <a:tcPr marL="50833" marR="50833" marT="50833" marB="50833">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fontAlgn="t"/>
                      <a:r>
                        <a:rPr lang="en-US" sz="1200">
                          <a:effectLst/>
                        </a:rPr>
                        <a:t>Defines a label for an &lt;input&gt; element</a:t>
                      </a:r>
                    </a:p>
                  </a:txBody>
                  <a:tcPr marL="50833" marR="50833" marT="50833" marB="50833">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284667">
                <a:tc>
                  <a:txBody>
                    <a:bodyPr/>
                    <a:lstStyle/>
                    <a:p>
                      <a:pPr fontAlgn="t"/>
                      <a:r>
                        <a:rPr lang="es-CO" sz="1200" u="sng">
                          <a:solidFill>
                            <a:srgbClr val="333333"/>
                          </a:solidFill>
                          <a:effectLst/>
                          <a:hlinkClick r:id="rId6"/>
                        </a:rPr>
                        <a:t>&lt;fieldset&gt;</a:t>
                      </a:r>
                      <a:endParaRPr lang="es-CO" sz="1200">
                        <a:effectLst/>
                      </a:endParaRPr>
                    </a:p>
                  </a:txBody>
                  <a:tcPr marL="50833" marR="50833" marT="50833" marB="50833">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c>
                  <a:txBody>
                    <a:bodyPr/>
                    <a:lstStyle/>
                    <a:p>
                      <a:pPr fontAlgn="t"/>
                      <a:r>
                        <a:rPr lang="en-US" sz="1200">
                          <a:effectLst/>
                        </a:rPr>
                        <a:t>Groups related elements in a form</a:t>
                      </a:r>
                    </a:p>
                  </a:txBody>
                  <a:tcPr marL="50833" marR="50833" marT="50833" marB="50833">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r>
              <a:tr h="284667">
                <a:tc>
                  <a:txBody>
                    <a:bodyPr/>
                    <a:lstStyle/>
                    <a:p>
                      <a:pPr fontAlgn="t"/>
                      <a:r>
                        <a:rPr lang="es-CO" sz="1200" u="sng">
                          <a:solidFill>
                            <a:srgbClr val="333333"/>
                          </a:solidFill>
                          <a:effectLst/>
                          <a:hlinkClick r:id="rId7"/>
                        </a:rPr>
                        <a:t>&lt;legend&gt;</a:t>
                      </a:r>
                      <a:endParaRPr lang="es-CO" sz="1200">
                        <a:effectLst/>
                      </a:endParaRPr>
                    </a:p>
                  </a:txBody>
                  <a:tcPr marL="50833" marR="50833" marT="50833" marB="50833">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fontAlgn="t"/>
                      <a:r>
                        <a:rPr lang="en-US" sz="1200">
                          <a:effectLst/>
                        </a:rPr>
                        <a:t>Defines a caption for a &lt;fieldset&gt; element</a:t>
                      </a:r>
                    </a:p>
                  </a:txBody>
                  <a:tcPr marL="50833" marR="50833" marT="50833" marB="50833">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284667">
                <a:tc>
                  <a:txBody>
                    <a:bodyPr/>
                    <a:lstStyle/>
                    <a:p>
                      <a:pPr fontAlgn="t"/>
                      <a:r>
                        <a:rPr lang="es-CO" sz="1200" u="sng">
                          <a:solidFill>
                            <a:srgbClr val="333333"/>
                          </a:solidFill>
                          <a:effectLst/>
                          <a:hlinkClick r:id="rId8"/>
                        </a:rPr>
                        <a:t>&lt;select&gt;</a:t>
                      </a:r>
                      <a:endParaRPr lang="es-CO" sz="1200">
                        <a:effectLst/>
                      </a:endParaRPr>
                    </a:p>
                  </a:txBody>
                  <a:tcPr marL="50833" marR="50833" marT="50833" marB="50833">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c>
                  <a:txBody>
                    <a:bodyPr/>
                    <a:lstStyle/>
                    <a:p>
                      <a:pPr fontAlgn="t"/>
                      <a:r>
                        <a:rPr lang="es-CO" sz="1200">
                          <a:effectLst/>
                        </a:rPr>
                        <a:t>Defines a drop-down list</a:t>
                      </a:r>
                    </a:p>
                  </a:txBody>
                  <a:tcPr marL="50833" marR="50833" marT="50833" marB="50833">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r>
              <a:tr h="467667">
                <a:tc>
                  <a:txBody>
                    <a:bodyPr/>
                    <a:lstStyle/>
                    <a:p>
                      <a:pPr fontAlgn="t"/>
                      <a:r>
                        <a:rPr lang="es-CO" sz="1200" u="sng">
                          <a:solidFill>
                            <a:srgbClr val="333333"/>
                          </a:solidFill>
                          <a:effectLst/>
                          <a:hlinkClick r:id="rId9"/>
                        </a:rPr>
                        <a:t>&lt;optgroup&gt;</a:t>
                      </a:r>
                      <a:endParaRPr lang="es-CO" sz="1200">
                        <a:effectLst/>
                      </a:endParaRPr>
                    </a:p>
                  </a:txBody>
                  <a:tcPr marL="50833" marR="50833" marT="50833" marB="50833">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fontAlgn="t"/>
                      <a:r>
                        <a:rPr lang="en-US" sz="1200">
                          <a:effectLst/>
                        </a:rPr>
                        <a:t>Defines a group of related options in a drop-down list</a:t>
                      </a:r>
                    </a:p>
                  </a:txBody>
                  <a:tcPr marL="50833" marR="50833" marT="50833" marB="50833">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284667">
                <a:tc>
                  <a:txBody>
                    <a:bodyPr/>
                    <a:lstStyle/>
                    <a:p>
                      <a:pPr fontAlgn="t"/>
                      <a:r>
                        <a:rPr lang="es-CO" sz="1200" u="sng">
                          <a:solidFill>
                            <a:srgbClr val="333333"/>
                          </a:solidFill>
                          <a:effectLst/>
                          <a:hlinkClick r:id="rId10"/>
                        </a:rPr>
                        <a:t>&lt;option&gt;</a:t>
                      </a:r>
                      <a:endParaRPr lang="es-CO" sz="1200">
                        <a:effectLst/>
                      </a:endParaRPr>
                    </a:p>
                  </a:txBody>
                  <a:tcPr marL="50833" marR="50833" marT="50833" marB="50833">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c>
                  <a:txBody>
                    <a:bodyPr/>
                    <a:lstStyle/>
                    <a:p>
                      <a:pPr fontAlgn="t"/>
                      <a:r>
                        <a:rPr lang="en-US" sz="1200">
                          <a:effectLst/>
                        </a:rPr>
                        <a:t>Defines an option in a drop-down list</a:t>
                      </a:r>
                    </a:p>
                  </a:txBody>
                  <a:tcPr marL="50833" marR="50833" marT="50833" marB="50833">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r>
              <a:tr h="284667">
                <a:tc>
                  <a:txBody>
                    <a:bodyPr/>
                    <a:lstStyle/>
                    <a:p>
                      <a:pPr fontAlgn="t"/>
                      <a:r>
                        <a:rPr lang="es-CO" sz="1200" u="sng">
                          <a:solidFill>
                            <a:srgbClr val="333333"/>
                          </a:solidFill>
                          <a:effectLst/>
                          <a:hlinkClick r:id="rId11"/>
                        </a:rPr>
                        <a:t>&lt;button&gt;</a:t>
                      </a:r>
                      <a:endParaRPr lang="es-CO" sz="1200">
                        <a:effectLst/>
                      </a:endParaRPr>
                    </a:p>
                  </a:txBody>
                  <a:tcPr marL="50833" marR="50833" marT="50833" marB="50833">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fontAlgn="t"/>
                      <a:r>
                        <a:rPr lang="es-CO" sz="1200">
                          <a:effectLst/>
                        </a:rPr>
                        <a:t>Defines a clickable button</a:t>
                      </a:r>
                    </a:p>
                  </a:txBody>
                  <a:tcPr marL="50833" marR="50833" marT="50833" marB="50833">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467667">
                <a:tc>
                  <a:txBody>
                    <a:bodyPr/>
                    <a:lstStyle/>
                    <a:p>
                      <a:pPr fontAlgn="t"/>
                      <a:r>
                        <a:rPr lang="es-CO" sz="1200" u="sng">
                          <a:solidFill>
                            <a:srgbClr val="333333"/>
                          </a:solidFill>
                          <a:effectLst/>
                          <a:hlinkClick r:id="rId12"/>
                        </a:rPr>
                        <a:t>&lt;datalist&gt;</a:t>
                      </a:r>
                      <a:endParaRPr lang="es-CO" sz="1200">
                        <a:effectLst/>
                      </a:endParaRPr>
                    </a:p>
                  </a:txBody>
                  <a:tcPr marL="50833" marR="50833" marT="50833" marB="50833">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c>
                  <a:txBody>
                    <a:bodyPr/>
                    <a:lstStyle/>
                    <a:p>
                      <a:pPr fontAlgn="t"/>
                      <a:r>
                        <a:rPr lang="en-US" sz="1200">
                          <a:effectLst/>
                        </a:rPr>
                        <a:t>Specifies a list of pre-defined options for input controls</a:t>
                      </a:r>
                    </a:p>
                  </a:txBody>
                  <a:tcPr marL="50833" marR="50833" marT="50833" marB="50833">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r>
              <a:tr h="284667">
                <a:tc>
                  <a:txBody>
                    <a:bodyPr/>
                    <a:lstStyle/>
                    <a:p>
                      <a:pPr fontAlgn="t"/>
                      <a:r>
                        <a:rPr lang="es-CO" sz="1200" u="sng">
                          <a:solidFill>
                            <a:srgbClr val="333333"/>
                          </a:solidFill>
                          <a:effectLst/>
                          <a:hlinkClick r:id="rId13"/>
                        </a:rPr>
                        <a:t>&lt;keygen&gt;</a:t>
                      </a:r>
                      <a:endParaRPr lang="es-CO" sz="1200">
                        <a:effectLst/>
                      </a:endParaRPr>
                    </a:p>
                  </a:txBody>
                  <a:tcPr marL="50833" marR="50833" marT="50833" marB="50833">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fontAlgn="t"/>
                      <a:r>
                        <a:rPr lang="en-US" sz="1200">
                          <a:effectLst/>
                        </a:rPr>
                        <a:t>Defines a key-pair generator field (for forms)</a:t>
                      </a:r>
                    </a:p>
                  </a:txBody>
                  <a:tcPr marL="50833" marR="50833" marT="50833" marB="50833">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284667">
                <a:tc>
                  <a:txBody>
                    <a:bodyPr/>
                    <a:lstStyle/>
                    <a:p>
                      <a:pPr fontAlgn="t"/>
                      <a:r>
                        <a:rPr lang="es-CO" sz="1200" u="sng" dirty="0">
                          <a:solidFill>
                            <a:srgbClr val="333333"/>
                          </a:solidFill>
                          <a:effectLst/>
                          <a:hlinkClick r:id="rId14"/>
                        </a:rPr>
                        <a:t>&lt;output&gt;</a:t>
                      </a:r>
                      <a:endParaRPr lang="es-CO" sz="1200" dirty="0">
                        <a:effectLst/>
                      </a:endParaRPr>
                    </a:p>
                  </a:txBody>
                  <a:tcPr marL="50833" marR="50833" marT="50833" marB="50833">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c>
                  <a:txBody>
                    <a:bodyPr/>
                    <a:lstStyle/>
                    <a:p>
                      <a:pPr fontAlgn="t"/>
                      <a:r>
                        <a:rPr lang="en-US" sz="1200" dirty="0">
                          <a:effectLst/>
                        </a:rPr>
                        <a:t>Defines the result of a calculation</a:t>
                      </a:r>
                    </a:p>
                  </a:txBody>
                  <a:tcPr marL="50833" marR="50833" marT="50833" marB="50833">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r>
            </a:tbl>
          </a:graphicData>
        </a:graphic>
      </p:graphicFrame>
      <p:sp>
        <p:nvSpPr>
          <p:cNvPr id="5" name="Rectángulo 4"/>
          <p:cNvSpPr/>
          <p:nvPr/>
        </p:nvSpPr>
        <p:spPr>
          <a:xfrm>
            <a:off x="8335108" y="1795533"/>
            <a:ext cx="3985846" cy="4247317"/>
          </a:xfrm>
          <a:prstGeom prst="rect">
            <a:avLst/>
          </a:prstGeom>
        </p:spPr>
        <p:txBody>
          <a:bodyPr wrap="square">
            <a:spAutoFit/>
          </a:bodyPr>
          <a:lstStyle/>
          <a:p>
            <a:r>
              <a:rPr lang="en-US" dirty="0">
                <a:solidFill>
                  <a:srgbClr val="333333"/>
                </a:solidFill>
                <a:latin typeface="Verdana" panose="020B0604030504040204" pitchFamily="34" charset="0"/>
              </a:rPr>
              <a:t>HTML5 added several new input types:</a:t>
            </a:r>
          </a:p>
          <a:p>
            <a:pPr>
              <a:buFont typeface="Arial" panose="020B0604020202020204" pitchFamily="34" charset="0"/>
              <a:buChar char="•"/>
            </a:pPr>
            <a:r>
              <a:rPr lang="en-US" dirty="0">
                <a:solidFill>
                  <a:srgbClr val="333333"/>
                </a:solidFill>
                <a:latin typeface="Verdana" panose="020B0604030504040204" pitchFamily="34" charset="0"/>
              </a:rPr>
              <a:t>color</a:t>
            </a:r>
          </a:p>
          <a:p>
            <a:pPr>
              <a:buFont typeface="Arial" panose="020B0604020202020204" pitchFamily="34" charset="0"/>
              <a:buChar char="•"/>
            </a:pPr>
            <a:r>
              <a:rPr lang="en-US" dirty="0">
                <a:solidFill>
                  <a:srgbClr val="333333"/>
                </a:solidFill>
                <a:latin typeface="Verdana" panose="020B0604030504040204" pitchFamily="34" charset="0"/>
              </a:rPr>
              <a:t>date</a:t>
            </a:r>
          </a:p>
          <a:p>
            <a:pPr>
              <a:buFont typeface="Arial" panose="020B0604020202020204" pitchFamily="34" charset="0"/>
              <a:buChar char="•"/>
            </a:pPr>
            <a:r>
              <a:rPr lang="en-US" dirty="0" err="1">
                <a:solidFill>
                  <a:srgbClr val="333333"/>
                </a:solidFill>
                <a:latin typeface="Verdana" panose="020B0604030504040204" pitchFamily="34" charset="0"/>
              </a:rPr>
              <a:t>datetime</a:t>
            </a:r>
            <a:endParaRPr lang="en-US" dirty="0">
              <a:solidFill>
                <a:srgbClr val="333333"/>
              </a:solidFill>
              <a:latin typeface="Verdana" panose="020B0604030504040204" pitchFamily="34" charset="0"/>
            </a:endParaRPr>
          </a:p>
          <a:p>
            <a:pPr>
              <a:buFont typeface="Arial" panose="020B0604020202020204" pitchFamily="34" charset="0"/>
              <a:buChar char="•"/>
            </a:pPr>
            <a:r>
              <a:rPr lang="en-US" dirty="0" err="1">
                <a:solidFill>
                  <a:srgbClr val="333333"/>
                </a:solidFill>
                <a:latin typeface="Verdana" panose="020B0604030504040204" pitchFamily="34" charset="0"/>
              </a:rPr>
              <a:t>datetime</a:t>
            </a:r>
            <a:r>
              <a:rPr lang="en-US" dirty="0">
                <a:solidFill>
                  <a:srgbClr val="333333"/>
                </a:solidFill>
                <a:latin typeface="Verdana" panose="020B0604030504040204" pitchFamily="34" charset="0"/>
              </a:rPr>
              <a:t>-local</a:t>
            </a:r>
          </a:p>
          <a:p>
            <a:pPr>
              <a:buFont typeface="Arial" panose="020B0604020202020204" pitchFamily="34" charset="0"/>
              <a:buChar char="•"/>
            </a:pPr>
            <a:r>
              <a:rPr lang="en-US" dirty="0">
                <a:solidFill>
                  <a:srgbClr val="333333"/>
                </a:solidFill>
                <a:latin typeface="Verdana" panose="020B0604030504040204" pitchFamily="34" charset="0"/>
              </a:rPr>
              <a:t>email</a:t>
            </a:r>
          </a:p>
          <a:p>
            <a:pPr>
              <a:buFont typeface="Arial" panose="020B0604020202020204" pitchFamily="34" charset="0"/>
              <a:buChar char="•"/>
            </a:pPr>
            <a:r>
              <a:rPr lang="en-US" dirty="0">
                <a:solidFill>
                  <a:srgbClr val="333333"/>
                </a:solidFill>
                <a:latin typeface="Verdana" panose="020B0604030504040204" pitchFamily="34" charset="0"/>
              </a:rPr>
              <a:t>month</a:t>
            </a:r>
          </a:p>
          <a:p>
            <a:pPr>
              <a:buFont typeface="Arial" panose="020B0604020202020204" pitchFamily="34" charset="0"/>
              <a:buChar char="•"/>
            </a:pPr>
            <a:r>
              <a:rPr lang="en-US" dirty="0">
                <a:solidFill>
                  <a:srgbClr val="333333"/>
                </a:solidFill>
                <a:latin typeface="Verdana" panose="020B0604030504040204" pitchFamily="34" charset="0"/>
              </a:rPr>
              <a:t>number</a:t>
            </a:r>
          </a:p>
          <a:p>
            <a:pPr>
              <a:buFont typeface="Arial" panose="020B0604020202020204" pitchFamily="34" charset="0"/>
              <a:buChar char="•"/>
            </a:pPr>
            <a:r>
              <a:rPr lang="en-US" dirty="0">
                <a:solidFill>
                  <a:srgbClr val="333333"/>
                </a:solidFill>
                <a:latin typeface="Verdana" panose="020B0604030504040204" pitchFamily="34" charset="0"/>
              </a:rPr>
              <a:t>range</a:t>
            </a:r>
          </a:p>
          <a:p>
            <a:pPr>
              <a:buFont typeface="Arial" panose="020B0604020202020204" pitchFamily="34" charset="0"/>
              <a:buChar char="•"/>
            </a:pPr>
            <a:r>
              <a:rPr lang="en-US" dirty="0">
                <a:solidFill>
                  <a:srgbClr val="333333"/>
                </a:solidFill>
                <a:latin typeface="Verdana" panose="020B0604030504040204" pitchFamily="34" charset="0"/>
              </a:rPr>
              <a:t>search</a:t>
            </a:r>
          </a:p>
          <a:p>
            <a:pPr>
              <a:buFont typeface="Arial" panose="020B0604020202020204" pitchFamily="34" charset="0"/>
              <a:buChar char="•"/>
            </a:pPr>
            <a:r>
              <a:rPr lang="en-US" dirty="0" err="1">
                <a:solidFill>
                  <a:srgbClr val="333333"/>
                </a:solidFill>
                <a:latin typeface="Verdana" panose="020B0604030504040204" pitchFamily="34" charset="0"/>
              </a:rPr>
              <a:t>tel</a:t>
            </a:r>
            <a:endParaRPr lang="en-US" dirty="0">
              <a:solidFill>
                <a:srgbClr val="333333"/>
              </a:solidFill>
              <a:latin typeface="Verdana" panose="020B0604030504040204" pitchFamily="34" charset="0"/>
            </a:endParaRPr>
          </a:p>
          <a:p>
            <a:pPr>
              <a:buFont typeface="Arial" panose="020B0604020202020204" pitchFamily="34" charset="0"/>
              <a:buChar char="•"/>
            </a:pPr>
            <a:r>
              <a:rPr lang="en-US" dirty="0">
                <a:solidFill>
                  <a:srgbClr val="333333"/>
                </a:solidFill>
                <a:latin typeface="Verdana" panose="020B0604030504040204" pitchFamily="34" charset="0"/>
              </a:rPr>
              <a:t>time</a:t>
            </a:r>
          </a:p>
          <a:p>
            <a:pPr>
              <a:buFont typeface="Arial" panose="020B0604020202020204" pitchFamily="34" charset="0"/>
              <a:buChar char="•"/>
            </a:pPr>
            <a:r>
              <a:rPr lang="en-US" dirty="0" err="1">
                <a:solidFill>
                  <a:srgbClr val="333333"/>
                </a:solidFill>
                <a:latin typeface="Verdana" panose="020B0604030504040204" pitchFamily="34" charset="0"/>
              </a:rPr>
              <a:t>url</a:t>
            </a:r>
            <a:endParaRPr lang="en-US" dirty="0">
              <a:solidFill>
                <a:srgbClr val="333333"/>
              </a:solidFill>
              <a:latin typeface="Verdana" panose="020B0604030504040204" pitchFamily="34" charset="0"/>
            </a:endParaRPr>
          </a:p>
          <a:p>
            <a:pPr>
              <a:buFont typeface="Arial" panose="020B0604020202020204" pitchFamily="34" charset="0"/>
              <a:buChar char="•"/>
            </a:pPr>
            <a:r>
              <a:rPr lang="en-US" dirty="0">
                <a:solidFill>
                  <a:srgbClr val="333333"/>
                </a:solidFill>
                <a:latin typeface="Verdana" panose="020B0604030504040204" pitchFamily="34" charset="0"/>
              </a:rPr>
              <a:t>week</a:t>
            </a:r>
            <a:endParaRPr lang="en-US" b="0" i="0" dirty="0">
              <a:solidFill>
                <a:srgbClr val="333333"/>
              </a:solidFill>
              <a:effectLst/>
              <a:latin typeface="Verdana" panose="020B0604030504040204" pitchFamily="34" charset="0"/>
            </a:endParaRPr>
          </a:p>
        </p:txBody>
      </p:sp>
      <p:pic>
        <p:nvPicPr>
          <p:cNvPr id="6" name="Picture 2" descr="http://red-team-design.com/wp-content/uploads/2011/01/css3-html5-logo-initial.png"/>
          <p:cNvPicPr>
            <a:picLocks noChangeAspect="1" noChangeArrowheads="1"/>
          </p:cNvPicPr>
          <p:nvPr/>
        </p:nvPicPr>
        <p:blipFill>
          <a:blip r:embed="rId15"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1145777" y="102048"/>
            <a:ext cx="1003873" cy="8650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8616888"/>
      </p:ext>
    </p:extLst>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 event</a:t>
            </a:r>
            <a:endParaRPr lang="en-US" dirty="0"/>
          </a:p>
        </p:txBody>
      </p:sp>
      <p:pic>
        <p:nvPicPr>
          <p:cNvPr id="4" name="Picture 8" descr="http://i.stack.imgur.com/Mmww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11011" y="5793507"/>
            <a:ext cx="924970" cy="92497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36833" y="2008845"/>
            <a:ext cx="6845300" cy="2819400"/>
          </a:xfrm>
          <a:prstGeom prst="rect">
            <a:avLst/>
          </a:prstGeom>
        </p:spPr>
      </p:pic>
      <p:sp>
        <p:nvSpPr>
          <p:cNvPr id="7" name="Rectangle 6"/>
          <p:cNvSpPr/>
          <p:nvPr/>
        </p:nvSpPr>
        <p:spPr>
          <a:xfrm>
            <a:off x="2786772" y="2727434"/>
            <a:ext cx="2526207" cy="299545"/>
          </a:xfrm>
          <a:prstGeom prst="rect">
            <a:avLst/>
          </a:prstGeom>
          <a:solidFill>
            <a:srgbClr val="FF0000">
              <a:alpha val="12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8875986" y="365125"/>
            <a:ext cx="2758966" cy="1200329"/>
          </a:xfrm>
          <a:prstGeom prst="rect">
            <a:avLst/>
          </a:prstGeom>
          <a:noFill/>
        </p:spPr>
        <p:txBody>
          <a:bodyPr wrap="square" rtlCol="0">
            <a:spAutoFit/>
          </a:bodyPr>
          <a:lstStyle/>
          <a:p>
            <a:r>
              <a:rPr lang="en-US" dirty="0" smtClean="0"/>
              <a:t>The key event attribute </a:t>
            </a:r>
            <a:r>
              <a:rPr lang="en-US" dirty="0" err="1" smtClean="0"/>
              <a:t>KeyCode</a:t>
            </a:r>
            <a:r>
              <a:rPr lang="en-US" dirty="0" smtClean="0"/>
              <a:t> help us to know what was the key that was pressed </a:t>
            </a:r>
            <a:endParaRPr lang="en-US" dirty="0"/>
          </a:p>
        </p:txBody>
      </p:sp>
    </p:spTree>
    <p:extLst>
      <p:ext uri="{BB962C8B-B14F-4D97-AF65-F5344CB8AC3E}">
        <p14:creationId xmlns:p14="http://schemas.microsoft.com/office/powerpoint/2010/main" val="2011662880"/>
      </p:ext>
    </p:extLst>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 event</a:t>
            </a:r>
            <a:endParaRPr lang="en-US" dirty="0"/>
          </a:p>
        </p:txBody>
      </p:sp>
      <p:pic>
        <p:nvPicPr>
          <p:cNvPr id="4" name="Picture 8" descr="http://i.stack.imgur.com/Mmww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11011" y="5793507"/>
            <a:ext cx="924970" cy="92497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75992" y="1284453"/>
            <a:ext cx="5943600" cy="194310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74342" y="4318823"/>
            <a:ext cx="6946900" cy="1727200"/>
          </a:xfrm>
          <a:prstGeom prst="rect">
            <a:avLst/>
          </a:prstGeom>
        </p:spPr>
      </p:pic>
      <p:cxnSp>
        <p:nvCxnSpPr>
          <p:cNvPr id="8" name="Straight Connector 7"/>
          <p:cNvCxnSpPr/>
          <p:nvPr/>
        </p:nvCxnSpPr>
        <p:spPr>
          <a:xfrm flipV="1">
            <a:off x="2427890" y="3610303"/>
            <a:ext cx="8529144" cy="31531"/>
          </a:xfrm>
          <a:prstGeom prst="line">
            <a:avLst/>
          </a:prstGeom>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4572000" y="2059315"/>
            <a:ext cx="4745421" cy="266537"/>
          </a:xfrm>
          <a:prstGeom prst="rect">
            <a:avLst/>
          </a:prstGeom>
          <a:solidFill>
            <a:srgbClr val="FF0000">
              <a:alpha val="12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5701863" y="4915887"/>
            <a:ext cx="1014248" cy="231282"/>
          </a:xfrm>
          <a:prstGeom prst="rect">
            <a:avLst/>
          </a:prstGeom>
          <a:solidFill>
            <a:srgbClr val="FF0000">
              <a:alpha val="12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5993525" y="1828033"/>
            <a:ext cx="1014248" cy="231282"/>
          </a:xfrm>
          <a:prstGeom prst="rect">
            <a:avLst/>
          </a:prstGeom>
          <a:solidFill>
            <a:srgbClr val="FF0000">
              <a:alpha val="12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8213834" y="385599"/>
            <a:ext cx="1907408" cy="646331"/>
          </a:xfrm>
          <a:prstGeom prst="rect">
            <a:avLst/>
          </a:prstGeom>
          <a:noFill/>
        </p:spPr>
        <p:txBody>
          <a:bodyPr wrap="square" rtlCol="0">
            <a:spAutoFit/>
          </a:bodyPr>
          <a:lstStyle/>
          <a:p>
            <a:r>
              <a:rPr lang="en-US" dirty="0" smtClean="0"/>
              <a:t>To know what key </a:t>
            </a:r>
            <a:r>
              <a:rPr lang="en-US" smtClean="0"/>
              <a:t>was pressed </a:t>
            </a:r>
            <a:endParaRPr lang="en-US"/>
          </a:p>
        </p:txBody>
      </p:sp>
      <p:sp>
        <p:nvSpPr>
          <p:cNvPr id="13" name="TextBox 12"/>
          <p:cNvSpPr txBox="1"/>
          <p:nvPr/>
        </p:nvSpPr>
        <p:spPr>
          <a:xfrm>
            <a:off x="8955033" y="3823715"/>
            <a:ext cx="1907408" cy="646331"/>
          </a:xfrm>
          <a:prstGeom prst="rect">
            <a:avLst/>
          </a:prstGeom>
          <a:noFill/>
        </p:spPr>
        <p:txBody>
          <a:bodyPr wrap="square" rtlCol="0">
            <a:spAutoFit/>
          </a:bodyPr>
          <a:lstStyle/>
          <a:p>
            <a:r>
              <a:rPr lang="en-US" dirty="0" smtClean="0"/>
              <a:t>To know </a:t>
            </a:r>
            <a:r>
              <a:rPr lang="en-US" smtClean="0"/>
              <a:t>what text was generated</a:t>
            </a:r>
            <a:endParaRPr lang="en-US" dirty="0"/>
          </a:p>
        </p:txBody>
      </p:sp>
      <p:cxnSp>
        <p:nvCxnSpPr>
          <p:cNvPr id="15" name="Straight Arrow Connector 14"/>
          <p:cNvCxnSpPr>
            <a:endCxn id="13" idx="1"/>
          </p:cNvCxnSpPr>
          <p:nvPr/>
        </p:nvCxnSpPr>
        <p:spPr>
          <a:xfrm flipV="1">
            <a:off x="6500649" y="4146881"/>
            <a:ext cx="2454384" cy="7690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endCxn id="12" idx="1"/>
          </p:cNvCxnSpPr>
          <p:nvPr/>
        </p:nvCxnSpPr>
        <p:spPr>
          <a:xfrm flipV="1">
            <a:off x="6716111" y="708765"/>
            <a:ext cx="1497723" cy="10993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Rectangle 17"/>
          <p:cNvSpPr/>
          <p:nvPr/>
        </p:nvSpPr>
        <p:spPr>
          <a:xfrm>
            <a:off x="3951890" y="5157247"/>
            <a:ext cx="5667702" cy="263688"/>
          </a:xfrm>
          <a:prstGeom prst="rect">
            <a:avLst/>
          </a:prstGeom>
          <a:solidFill>
            <a:srgbClr val="FF0000">
              <a:alpha val="12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24627019"/>
      </p:ext>
    </p:extLst>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Mouse event</a:t>
            </a:r>
            <a:endParaRPr lang="en-US" dirty="0"/>
          </a:p>
        </p:txBody>
      </p:sp>
      <p:pic>
        <p:nvPicPr>
          <p:cNvPr id="4" name="Picture 8" descr="http://i.stack.imgur.com/Mmww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11011" y="5793507"/>
            <a:ext cx="924970" cy="92497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70611" y="365125"/>
            <a:ext cx="5740400" cy="318770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200" y="3552825"/>
            <a:ext cx="6070600" cy="2438400"/>
          </a:xfrm>
          <a:prstGeom prst="rect">
            <a:avLst/>
          </a:prstGeom>
        </p:spPr>
      </p:pic>
      <p:sp>
        <p:nvSpPr>
          <p:cNvPr id="6" name="Rectangle 5"/>
          <p:cNvSpPr/>
          <p:nvPr/>
        </p:nvSpPr>
        <p:spPr>
          <a:xfrm>
            <a:off x="3334844" y="3920633"/>
            <a:ext cx="1014248" cy="231282"/>
          </a:xfrm>
          <a:prstGeom prst="rect">
            <a:avLst/>
          </a:prstGeom>
          <a:solidFill>
            <a:srgbClr val="FF0000">
              <a:alpha val="12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115644" y="4425184"/>
            <a:ext cx="1014248" cy="231282"/>
          </a:xfrm>
          <a:prstGeom prst="rect">
            <a:avLst/>
          </a:prstGeom>
          <a:solidFill>
            <a:srgbClr val="FF0000">
              <a:alpha val="12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4356363" y="4656465"/>
            <a:ext cx="751665" cy="262375"/>
          </a:xfrm>
          <a:prstGeom prst="rect">
            <a:avLst/>
          </a:prstGeom>
          <a:solidFill>
            <a:srgbClr val="FF0000">
              <a:alpha val="12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4317560" y="4924616"/>
            <a:ext cx="751665" cy="262375"/>
          </a:xfrm>
          <a:prstGeom prst="rect">
            <a:avLst/>
          </a:prstGeom>
          <a:solidFill>
            <a:srgbClr val="FF0000">
              <a:alpha val="12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p:cNvCxnSpPr/>
          <p:nvPr/>
        </p:nvCxnSpPr>
        <p:spPr>
          <a:xfrm flipH="1" flipV="1">
            <a:off x="3594538" y="3147932"/>
            <a:ext cx="94593" cy="6830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2790497" y="2268839"/>
            <a:ext cx="1702675" cy="923330"/>
          </a:xfrm>
          <a:prstGeom prst="rect">
            <a:avLst/>
          </a:prstGeom>
          <a:noFill/>
        </p:spPr>
        <p:txBody>
          <a:bodyPr wrap="square" rtlCol="0">
            <a:spAutoFit/>
          </a:bodyPr>
          <a:lstStyle/>
          <a:p>
            <a:r>
              <a:rPr lang="en-US" dirty="0" err="1" smtClean="0"/>
              <a:t>Mousedown</a:t>
            </a:r>
            <a:r>
              <a:rPr lang="en-US" dirty="0" smtClean="0"/>
              <a:t> and </a:t>
            </a:r>
            <a:r>
              <a:rPr lang="en-US" dirty="0" err="1" smtClean="0"/>
              <a:t>mouseup</a:t>
            </a:r>
            <a:endParaRPr lang="en-US" dirty="0" smtClean="0"/>
          </a:p>
          <a:p>
            <a:r>
              <a:rPr lang="en-US" dirty="0" err="1" smtClean="0"/>
              <a:t>dblclick</a:t>
            </a:r>
            <a:endParaRPr lang="en-US" dirty="0"/>
          </a:p>
        </p:txBody>
      </p:sp>
      <p:cxnSp>
        <p:nvCxnSpPr>
          <p:cNvPr id="14" name="Straight Arrow Connector 13"/>
          <p:cNvCxnSpPr>
            <a:stCxn id="8" idx="3"/>
          </p:cNvCxnSpPr>
          <p:nvPr/>
        </p:nvCxnSpPr>
        <p:spPr>
          <a:xfrm flipV="1">
            <a:off x="5108028" y="4191912"/>
            <a:ext cx="2743200" cy="5957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8086835" y="3571696"/>
            <a:ext cx="2186152" cy="1200329"/>
          </a:xfrm>
          <a:prstGeom prst="rect">
            <a:avLst/>
          </a:prstGeom>
          <a:noFill/>
        </p:spPr>
        <p:txBody>
          <a:bodyPr wrap="square" rtlCol="0">
            <a:spAutoFit/>
          </a:bodyPr>
          <a:lstStyle/>
          <a:p>
            <a:r>
              <a:rPr lang="en-US" dirty="0" smtClean="0"/>
              <a:t>It Give us the coordinate of the place where the user lick the mouse</a:t>
            </a:r>
            <a:endParaRPr lang="en-US" dirty="0"/>
          </a:p>
        </p:txBody>
      </p:sp>
    </p:spTree>
    <p:extLst>
      <p:ext uri="{BB962C8B-B14F-4D97-AF65-F5344CB8AC3E}">
        <p14:creationId xmlns:p14="http://schemas.microsoft.com/office/powerpoint/2010/main" val="1376108019"/>
      </p:ext>
    </p:extLst>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Mouse motion</a:t>
            </a:r>
            <a:endParaRPr lang="en-US" dirty="0"/>
          </a:p>
        </p:txBody>
      </p:sp>
      <p:pic>
        <p:nvPicPr>
          <p:cNvPr id="4" name="Picture 8" descr="http://i.stack.imgur.com/Mmww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111011" y="5793507"/>
            <a:ext cx="924970" cy="92497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6650" y="2203103"/>
            <a:ext cx="5646245" cy="2636261"/>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25417" y="2328356"/>
            <a:ext cx="5645807" cy="3465151"/>
          </a:xfrm>
          <a:prstGeom prst="rect">
            <a:avLst/>
          </a:prstGeom>
        </p:spPr>
      </p:pic>
      <p:sp>
        <p:nvSpPr>
          <p:cNvPr id="6" name="Rectangle 5"/>
          <p:cNvSpPr/>
          <p:nvPr/>
        </p:nvSpPr>
        <p:spPr>
          <a:xfrm>
            <a:off x="3236871" y="2335650"/>
            <a:ext cx="1073871" cy="292138"/>
          </a:xfrm>
          <a:prstGeom prst="rect">
            <a:avLst/>
          </a:prstGeom>
          <a:solidFill>
            <a:srgbClr val="FF0000">
              <a:alpha val="12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377464" y="3152079"/>
            <a:ext cx="3933278" cy="233378"/>
          </a:xfrm>
          <a:prstGeom prst="rect">
            <a:avLst/>
          </a:prstGeom>
          <a:solidFill>
            <a:srgbClr val="FF0000">
              <a:alpha val="12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p:cNvCxnSpPr/>
          <p:nvPr/>
        </p:nvCxnSpPr>
        <p:spPr>
          <a:xfrm>
            <a:off x="3341914" y="3407229"/>
            <a:ext cx="1240972" cy="14321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3853543" y="4971911"/>
            <a:ext cx="1698171" cy="523220"/>
          </a:xfrm>
          <a:prstGeom prst="rect">
            <a:avLst/>
          </a:prstGeom>
          <a:noFill/>
        </p:spPr>
        <p:txBody>
          <a:bodyPr wrap="square" rtlCol="0">
            <a:spAutoFit/>
          </a:bodyPr>
          <a:lstStyle/>
          <a:p>
            <a:r>
              <a:rPr lang="en-US" sz="1400" dirty="0" smtClean="0"/>
              <a:t>Find the node to manipulate</a:t>
            </a:r>
            <a:endParaRPr lang="en-US" sz="1400" dirty="0"/>
          </a:p>
        </p:txBody>
      </p:sp>
      <p:sp>
        <p:nvSpPr>
          <p:cNvPr id="11" name="Rectangle 10"/>
          <p:cNvSpPr/>
          <p:nvPr/>
        </p:nvSpPr>
        <p:spPr>
          <a:xfrm>
            <a:off x="921750" y="3385457"/>
            <a:ext cx="1542041" cy="160232"/>
          </a:xfrm>
          <a:prstGeom prst="rect">
            <a:avLst/>
          </a:prstGeom>
          <a:solidFill>
            <a:srgbClr val="FF0000">
              <a:alpha val="12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p:cNvCxnSpPr/>
          <p:nvPr/>
        </p:nvCxnSpPr>
        <p:spPr>
          <a:xfrm flipH="1">
            <a:off x="1066800" y="3494314"/>
            <a:ext cx="348343" cy="1600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130636" y="5203371"/>
            <a:ext cx="2931793" cy="523220"/>
          </a:xfrm>
          <a:prstGeom prst="rect">
            <a:avLst/>
          </a:prstGeom>
          <a:noFill/>
        </p:spPr>
        <p:txBody>
          <a:bodyPr wrap="square" rtlCol="0">
            <a:spAutoFit/>
          </a:bodyPr>
          <a:lstStyle/>
          <a:p>
            <a:r>
              <a:rPr lang="en-US" sz="1400" dirty="0" smtClean="0"/>
              <a:t>We add an event listener to know if the </a:t>
            </a:r>
            <a:r>
              <a:rPr lang="en-US" sz="1400" smtClean="0"/>
              <a:t>person click over the node </a:t>
            </a:r>
            <a:endParaRPr lang="en-US" sz="1400"/>
          </a:p>
        </p:txBody>
      </p:sp>
      <p:sp>
        <p:nvSpPr>
          <p:cNvPr id="15" name="Rectangle 14"/>
          <p:cNvSpPr/>
          <p:nvPr/>
        </p:nvSpPr>
        <p:spPr>
          <a:xfrm>
            <a:off x="932814" y="3594009"/>
            <a:ext cx="1614443" cy="185057"/>
          </a:xfrm>
          <a:prstGeom prst="rect">
            <a:avLst/>
          </a:prstGeom>
          <a:solidFill>
            <a:srgbClr val="FF0000">
              <a:alpha val="12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Arrow Connector 16"/>
          <p:cNvCxnSpPr/>
          <p:nvPr/>
        </p:nvCxnSpPr>
        <p:spPr>
          <a:xfrm>
            <a:off x="2463791" y="3779067"/>
            <a:ext cx="94352" cy="8038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1799869" y="4631989"/>
            <a:ext cx="1886771" cy="307777"/>
          </a:xfrm>
          <a:prstGeom prst="rect">
            <a:avLst/>
          </a:prstGeom>
          <a:noFill/>
        </p:spPr>
        <p:txBody>
          <a:bodyPr wrap="square" rtlCol="0">
            <a:spAutoFit/>
          </a:bodyPr>
          <a:lstStyle/>
          <a:p>
            <a:r>
              <a:rPr lang="en-US" sz="1400" dirty="0" smtClean="0"/>
              <a:t>If it is </a:t>
            </a:r>
            <a:r>
              <a:rPr lang="en-US" sz="1400" smtClean="0"/>
              <a:t>a left click </a:t>
            </a:r>
            <a:endParaRPr lang="en-US" sz="1400"/>
          </a:p>
        </p:txBody>
      </p:sp>
      <p:cxnSp>
        <p:nvCxnSpPr>
          <p:cNvPr id="20" name="Straight Arrow Connector 19"/>
          <p:cNvCxnSpPr/>
          <p:nvPr/>
        </p:nvCxnSpPr>
        <p:spPr>
          <a:xfrm>
            <a:off x="2690633" y="3887923"/>
            <a:ext cx="20119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4942113" y="3720325"/>
            <a:ext cx="1701895" cy="461665"/>
          </a:xfrm>
          <a:prstGeom prst="rect">
            <a:avLst/>
          </a:prstGeom>
          <a:noFill/>
        </p:spPr>
        <p:txBody>
          <a:bodyPr wrap="square" rtlCol="0">
            <a:spAutoFit/>
          </a:bodyPr>
          <a:lstStyle/>
          <a:p>
            <a:r>
              <a:rPr lang="en-US" sz="1200" dirty="0" smtClean="0"/>
              <a:t>The position of that click inside the node</a:t>
            </a:r>
            <a:endParaRPr lang="en-US" sz="1200" dirty="0"/>
          </a:p>
        </p:txBody>
      </p:sp>
      <p:sp>
        <p:nvSpPr>
          <p:cNvPr id="22" name="Rectangle 21"/>
          <p:cNvSpPr/>
          <p:nvPr/>
        </p:nvSpPr>
        <p:spPr>
          <a:xfrm>
            <a:off x="2122712" y="3779067"/>
            <a:ext cx="500743" cy="192890"/>
          </a:xfrm>
          <a:prstGeom prst="rect">
            <a:avLst/>
          </a:prstGeom>
          <a:solidFill>
            <a:srgbClr val="FF0000">
              <a:alpha val="12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2529027" y="3996781"/>
            <a:ext cx="1571161" cy="146292"/>
          </a:xfrm>
          <a:prstGeom prst="rect">
            <a:avLst/>
          </a:prstGeom>
          <a:solidFill>
            <a:srgbClr val="FF0000">
              <a:alpha val="12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1331691" y="4192176"/>
            <a:ext cx="1571161" cy="146292"/>
          </a:xfrm>
          <a:prstGeom prst="rect">
            <a:avLst/>
          </a:prstGeom>
          <a:solidFill>
            <a:srgbClr val="FF0000">
              <a:alpha val="12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Straight Arrow Connector 25"/>
          <p:cNvCxnSpPr/>
          <p:nvPr/>
        </p:nvCxnSpPr>
        <p:spPr>
          <a:xfrm>
            <a:off x="2928257" y="4365567"/>
            <a:ext cx="896246" cy="16246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3924340" y="5767618"/>
            <a:ext cx="2035545" cy="461665"/>
          </a:xfrm>
          <a:prstGeom prst="rect">
            <a:avLst/>
          </a:prstGeom>
          <a:noFill/>
        </p:spPr>
        <p:txBody>
          <a:bodyPr wrap="square" rtlCol="0">
            <a:spAutoFit/>
          </a:bodyPr>
          <a:lstStyle/>
          <a:p>
            <a:r>
              <a:rPr lang="en-US" sz="1200" dirty="0" smtClean="0"/>
              <a:t>Prevent that the mouse creates a selection box</a:t>
            </a:r>
            <a:endParaRPr lang="en-US" sz="1200" dirty="0"/>
          </a:p>
        </p:txBody>
      </p:sp>
      <p:sp>
        <p:nvSpPr>
          <p:cNvPr id="28" name="Right Brace 27"/>
          <p:cNvSpPr/>
          <p:nvPr/>
        </p:nvSpPr>
        <p:spPr>
          <a:xfrm rot="10800000">
            <a:off x="6433038" y="2315063"/>
            <a:ext cx="210970" cy="3595879"/>
          </a:xfrm>
          <a:prstGeom prst="rightBrace">
            <a:avLst>
              <a:gd name="adj1" fmla="val 61663"/>
              <a:gd name="adj2" fmla="val 44738"/>
            </a:avLst>
          </a:prstGeom>
          <a:ln w="28575">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30" name="Straight Arrow Connector 29"/>
          <p:cNvCxnSpPr>
            <a:stCxn id="28" idx="1"/>
            <a:endCxn id="23" idx="3"/>
          </p:cNvCxnSpPr>
          <p:nvPr/>
        </p:nvCxnSpPr>
        <p:spPr>
          <a:xfrm flipH="1" flipV="1">
            <a:off x="4100188" y="4069927"/>
            <a:ext cx="2332850" cy="2322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42024561"/>
      </p:ext>
    </p:extLst>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1805" y="1993362"/>
            <a:ext cx="4140200" cy="392430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22520" y="2266412"/>
            <a:ext cx="6807200" cy="3378200"/>
          </a:xfrm>
          <a:prstGeom prst="rect">
            <a:avLst/>
          </a:prstGeom>
        </p:spPr>
      </p:pic>
      <p:sp>
        <p:nvSpPr>
          <p:cNvPr id="8" name="Title 1"/>
          <p:cNvSpPr txBox="1">
            <a:spLocks/>
          </p:cNvSpPr>
          <p:nvPr/>
        </p:nvSpPr>
        <p:spPr>
          <a:xfrm>
            <a:off x="838200" y="365125"/>
            <a:ext cx="105156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dirty="0" smtClean="0"/>
              <a:t>Scroll event</a:t>
            </a:r>
            <a:endParaRPr lang="en-US" dirty="0"/>
          </a:p>
        </p:txBody>
      </p:sp>
      <p:sp>
        <p:nvSpPr>
          <p:cNvPr id="9" name="Rectangle 8"/>
          <p:cNvSpPr/>
          <p:nvPr/>
        </p:nvSpPr>
        <p:spPr>
          <a:xfrm>
            <a:off x="4462005" y="4026421"/>
            <a:ext cx="1073871" cy="292138"/>
          </a:xfrm>
          <a:prstGeom prst="rect">
            <a:avLst/>
          </a:prstGeom>
          <a:solidFill>
            <a:srgbClr val="FF0000">
              <a:alpha val="12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p:cNvCxnSpPr/>
          <p:nvPr/>
        </p:nvCxnSpPr>
        <p:spPr>
          <a:xfrm flipH="1">
            <a:off x="5362414" y="2464231"/>
            <a:ext cx="1518833" cy="14912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7036446" y="1993362"/>
            <a:ext cx="2076557" cy="369332"/>
          </a:xfrm>
          <a:prstGeom prst="rect">
            <a:avLst/>
          </a:prstGeom>
          <a:noFill/>
        </p:spPr>
        <p:txBody>
          <a:bodyPr wrap="square" rtlCol="0">
            <a:spAutoFit/>
          </a:bodyPr>
          <a:lstStyle/>
          <a:p>
            <a:r>
              <a:rPr lang="en-US" smtClean="0"/>
              <a:t>Get the element</a:t>
            </a:r>
            <a:endParaRPr lang="en-US"/>
          </a:p>
        </p:txBody>
      </p:sp>
      <p:sp>
        <p:nvSpPr>
          <p:cNvPr id="13" name="TextBox 12"/>
          <p:cNvSpPr txBox="1"/>
          <p:nvPr/>
        </p:nvSpPr>
        <p:spPr>
          <a:xfrm>
            <a:off x="8630189" y="6035670"/>
            <a:ext cx="2076557" cy="369332"/>
          </a:xfrm>
          <a:prstGeom prst="rect">
            <a:avLst/>
          </a:prstGeom>
          <a:noFill/>
        </p:spPr>
        <p:txBody>
          <a:bodyPr wrap="square" rtlCol="0">
            <a:spAutoFit/>
          </a:bodyPr>
          <a:lstStyle/>
          <a:p>
            <a:r>
              <a:rPr lang="en-US" smtClean="0"/>
              <a:t>Get the element</a:t>
            </a:r>
            <a:endParaRPr lang="en-US"/>
          </a:p>
        </p:txBody>
      </p:sp>
      <p:sp>
        <p:nvSpPr>
          <p:cNvPr id="14" name="Rectangle 13"/>
          <p:cNvSpPr/>
          <p:nvPr/>
        </p:nvSpPr>
        <p:spPr>
          <a:xfrm>
            <a:off x="6499510" y="4270094"/>
            <a:ext cx="1073871" cy="292138"/>
          </a:xfrm>
          <a:prstGeom prst="rect">
            <a:avLst/>
          </a:prstGeom>
          <a:solidFill>
            <a:srgbClr val="FF0000">
              <a:alpha val="12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Arrow Connector 14"/>
          <p:cNvCxnSpPr/>
          <p:nvPr/>
        </p:nvCxnSpPr>
        <p:spPr>
          <a:xfrm flipH="1" flipV="1">
            <a:off x="7466402" y="4531236"/>
            <a:ext cx="1163787" cy="15044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7599032" y="4546734"/>
            <a:ext cx="1513971" cy="257740"/>
          </a:xfrm>
          <a:prstGeom prst="rect">
            <a:avLst/>
          </a:prstGeom>
          <a:solidFill>
            <a:srgbClr val="FF0000">
              <a:alpha val="12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9364377" y="4546732"/>
            <a:ext cx="1342370" cy="257741"/>
          </a:xfrm>
          <a:prstGeom prst="rect">
            <a:avLst/>
          </a:prstGeom>
          <a:solidFill>
            <a:srgbClr val="FF0000">
              <a:alpha val="12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6543843" y="4804473"/>
            <a:ext cx="1342370" cy="257741"/>
          </a:xfrm>
          <a:prstGeom prst="rect">
            <a:avLst/>
          </a:prstGeom>
          <a:solidFill>
            <a:srgbClr val="FF0000">
              <a:alpha val="12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Arrow Connector 19"/>
          <p:cNvCxnSpPr/>
          <p:nvPr/>
        </p:nvCxnSpPr>
        <p:spPr>
          <a:xfrm flipH="1">
            <a:off x="10507852" y="3673098"/>
            <a:ext cx="198894" cy="8736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9663502" y="3167241"/>
            <a:ext cx="2528498" cy="369332"/>
          </a:xfrm>
          <a:prstGeom prst="rect">
            <a:avLst/>
          </a:prstGeom>
          <a:noFill/>
        </p:spPr>
        <p:txBody>
          <a:bodyPr wrap="square" rtlCol="0">
            <a:spAutoFit/>
          </a:bodyPr>
          <a:lstStyle/>
          <a:p>
            <a:r>
              <a:rPr lang="en-US" dirty="0" smtClean="0"/>
              <a:t>Height of </a:t>
            </a:r>
            <a:r>
              <a:rPr lang="en-US" smtClean="0"/>
              <a:t>the window</a:t>
            </a:r>
            <a:endParaRPr lang="en-US"/>
          </a:p>
        </p:txBody>
      </p:sp>
      <p:cxnSp>
        <p:nvCxnSpPr>
          <p:cNvPr id="25" name="Straight Arrow Connector 24"/>
          <p:cNvCxnSpPr/>
          <p:nvPr/>
        </p:nvCxnSpPr>
        <p:spPr>
          <a:xfrm flipH="1">
            <a:off x="8462721" y="3085518"/>
            <a:ext cx="167468" cy="14186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7573381" y="2764967"/>
            <a:ext cx="2528498" cy="369332"/>
          </a:xfrm>
          <a:prstGeom prst="rect">
            <a:avLst/>
          </a:prstGeom>
          <a:noFill/>
        </p:spPr>
        <p:txBody>
          <a:bodyPr wrap="square" rtlCol="0">
            <a:spAutoFit/>
          </a:bodyPr>
          <a:lstStyle/>
          <a:p>
            <a:r>
              <a:rPr lang="en-US" dirty="0" smtClean="0"/>
              <a:t>Scrollable height</a:t>
            </a:r>
            <a:endParaRPr lang="en-US" dirty="0"/>
          </a:p>
        </p:txBody>
      </p:sp>
      <p:sp>
        <p:nvSpPr>
          <p:cNvPr id="29" name="Rectangle 28"/>
          <p:cNvSpPr/>
          <p:nvPr/>
        </p:nvSpPr>
        <p:spPr>
          <a:xfrm>
            <a:off x="4117582" y="5862912"/>
            <a:ext cx="3930713" cy="523220"/>
          </a:xfrm>
          <a:prstGeom prst="rect">
            <a:avLst/>
          </a:prstGeom>
        </p:spPr>
        <p:txBody>
          <a:bodyPr wrap="square">
            <a:spAutoFit/>
          </a:bodyPr>
          <a:lstStyle/>
          <a:p>
            <a:r>
              <a:rPr lang="en-US" sz="1400" smtClean="0">
                <a:solidFill>
                  <a:srgbClr val="262626"/>
                </a:solidFill>
                <a:latin typeface="Verdana" charset="0"/>
              </a:rPr>
              <a:t>returns the pixels the current document has been scrolled from the upper left</a:t>
            </a:r>
            <a:endParaRPr lang="en-US" sz="1400"/>
          </a:p>
        </p:txBody>
      </p:sp>
      <p:cxnSp>
        <p:nvCxnSpPr>
          <p:cNvPr id="31" name="Straight Arrow Connector 30"/>
          <p:cNvCxnSpPr/>
          <p:nvPr/>
        </p:nvCxnSpPr>
        <p:spPr>
          <a:xfrm flipH="1">
            <a:off x="6543843" y="5062214"/>
            <a:ext cx="439745" cy="8006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1" name="Picture 8" descr="http://i.stack.imgur.com/Mmww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111011" y="5793507"/>
            <a:ext cx="924970" cy="9249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7987334"/>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3514" y="2639500"/>
            <a:ext cx="5963300" cy="2198699"/>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76814" y="2312646"/>
            <a:ext cx="5589292" cy="2852405"/>
          </a:xfrm>
          <a:prstGeom prst="rect">
            <a:avLst/>
          </a:prstGeom>
        </p:spPr>
      </p:pic>
      <p:sp>
        <p:nvSpPr>
          <p:cNvPr id="6" name="Title 1"/>
          <p:cNvSpPr txBox="1">
            <a:spLocks/>
          </p:cNvSpPr>
          <p:nvPr/>
        </p:nvSpPr>
        <p:spPr>
          <a:xfrm>
            <a:off x="838200" y="365125"/>
            <a:ext cx="105156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dirty="0" smtClean="0"/>
              <a:t>Focus event</a:t>
            </a:r>
            <a:endParaRPr lang="en-US" dirty="0"/>
          </a:p>
        </p:txBody>
      </p:sp>
      <p:sp>
        <p:nvSpPr>
          <p:cNvPr id="7" name="Rectangle 6"/>
          <p:cNvSpPr/>
          <p:nvPr/>
        </p:nvSpPr>
        <p:spPr>
          <a:xfrm>
            <a:off x="3299632" y="4330207"/>
            <a:ext cx="1073871" cy="226294"/>
          </a:xfrm>
          <a:prstGeom prst="rect">
            <a:avLst/>
          </a:prstGeom>
          <a:solidFill>
            <a:srgbClr val="FF0000">
              <a:alpha val="12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p:cNvCxnSpPr/>
          <p:nvPr/>
        </p:nvCxnSpPr>
        <p:spPr>
          <a:xfrm flipH="1" flipV="1">
            <a:off x="3836567" y="4547773"/>
            <a:ext cx="353479" cy="9090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4327009" y="5271492"/>
            <a:ext cx="2076557" cy="369332"/>
          </a:xfrm>
          <a:prstGeom prst="rect">
            <a:avLst/>
          </a:prstGeom>
          <a:noFill/>
        </p:spPr>
        <p:txBody>
          <a:bodyPr wrap="square" rtlCol="0">
            <a:spAutoFit/>
          </a:bodyPr>
          <a:lstStyle/>
          <a:p>
            <a:r>
              <a:rPr lang="en-US" dirty="0" smtClean="0"/>
              <a:t>The focus event</a:t>
            </a:r>
            <a:endParaRPr lang="en-US" dirty="0"/>
          </a:p>
        </p:txBody>
      </p:sp>
      <p:sp>
        <p:nvSpPr>
          <p:cNvPr id="12" name="Rectangle 11"/>
          <p:cNvSpPr/>
          <p:nvPr/>
        </p:nvSpPr>
        <p:spPr>
          <a:xfrm>
            <a:off x="9051010" y="2777794"/>
            <a:ext cx="526944" cy="197881"/>
          </a:xfrm>
          <a:prstGeom prst="rect">
            <a:avLst/>
          </a:prstGeom>
          <a:solidFill>
            <a:srgbClr val="FF0000">
              <a:alpha val="12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p:cNvCxnSpPr/>
          <p:nvPr/>
        </p:nvCxnSpPr>
        <p:spPr>
          <a:xfrm flipH="1">
            <a:off x="9438468" y="1814710"/>
            <a:ext cx="214119" cy="8247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9789549" y="1629363"/>
            <a:ext cx="2076557" cy="369332"/>
          </a:xfrm>
          <a:prstGeom prst="rect">
            <a:avLst/>
          </a:prstGeom>
          <a:noFill/>
        </p:spPr>
        <p:txBody>
          <a:bodyPr wrap="square" rtlCol="0">
            <a:spAutoFit/>
          </a:bodyPr>
          <a:lstStyle/>
          <a:p>
            <a:r>
              <a:rPr lang="en-US" dirty="0" smtClean="0"/>
              <a:t>Exit the focus</a:t>
            </a:r>
            <a:endParaRPr lang="en-US" dirty="0"/>
          </a:p>
        </p:txBody>
      </p:sp>
      <p:sp>
        <p:nvSpPr>
          <p:cNvPr id="16" name="TextBox 15"/>
          <p:cNvSpPr txBox="1"/>
          <p:nvPr/>
        </p:nvSpPr>
        <p:spPr>
          <a:xfrm>
            <a:off x="9438468" y="201478"/>
            <a:ext cx="2427638" cy="646331"/>
          </a:xfrm>
          <a:prstGeom prst="rect">
            <a:avLst/>
          </a:prstGeom>
          <a:noFill/>
        </p:spPr>
        <p:txBody>
          <a:bodyPr wrap="square" rtlCol="0">
            <a:spAutoFit/>
          </a:bodyPr>
          <a:lstStyle/>
          <a:p>
            <a:r>
              <a:rPr lang="en-US" dirty="0" smtClean="0"/>
              <a:t>This event does not propagate</a:t>
            </a:r>
            <a:endParaRPr lang="en-US" dirty="0"/>
          </a:p>
        </p:txBody>
      </p:sp>
      <p:pic>
        <p:nvPicPr>
          <p:cNvPr id="15" name="Picture 8" descr="http://i.stack.imgur.com/Mmww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111011" y="5793507"/>
            <a:ext cx="924970" cy="9249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2088421"/>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Load event</a:t>
            </a:r>
            <a:endParaRPr lang="en-US" dirty="0"/>
          </a:p>
        </p:txBody>
      </p:sp>
      <p:sp>
        <p:nvSpPr>
          <p:cNvPr id="4" name="TextBox 3"/>
          <p:cNvSpPr txBox="1"/>
          <p:nvPr/>
        </p:nvSpPr>
        <p:spPr>
          <a:xfrm>
            <a:off x="838200" y="1580827"/>
            <a:ext cx="10289583" cy="369332"/>
          </a:xfrm>
          <a:prstGeom prst="rect">
            <a:avLst/>
          </a:prstGeom>
          <a:noFill/>
        </p:spPr>
        <p:txBody>
          <a:bodyPr wrap="square" rtlCol="0">
            <a:spAutoFit/>
          </a:bodyPr>
          <a:lstStyle/>
          <a:p>
            <a:r>
              <a:rPr lang="en-US" dirty="0" smtClean="0"/>
              <a:t>When a document finish loading a a “load” and “</a:t>
            </a:r>
            <a:r>
              <a:rPr lang="en-US" dirty="0" err="1" smtClean="0"/>
              <a:t>beforeunload</a:t>
            </a:r>
            <a:r>
              <a:rPr lang="en-US" dirty="0" smtClean="0"/>
              <a:t>”</a:t>
            </a:r>
            <a:endParaRPr lang="en-US" dirty="0"/>
          </a:p>
        </p:txBody>
      </p:sp>
      <p:sp>
        <p:nvSpPr>
          <p:cNvPr id="5" name="TextBox 4"/>
          <p:cNvSpPr txBox="1"/>
          <p:nvPr/>
        </p:nvSpPr>
        <p:spPr>
          <a:xfrm>
            <a:off x="9438468" y="201478"/>
            <a:ext cx="2427638" cy="646331"/>
          </a:xfrm>
          <a:prstGeom prst="rect">
            <a:avLst/>
          </a:prstGeom>
          <a:noFill/>
        </p:spPr>
        <p:txBody>
          <a:bodyPr wrap="square" rtlCol="0">
            <a:spAutoFit/>
          </a:bodyPr>
          <a:lstStyle/>
          <a:p>
            <a:r>
              <a:rPr lang="en-US" dirty="0" smtClean="0"/>
              <a:t>This event does not propagate</a:t>
            </a:r>
            <a:endParaRPr lang="en-US" dirty="0"/>
          </a:p>
        </p:txBody>
      </p:sp>
      <p:sp>
        <p:nvSpPr>
          <p:cNvPr id="6" name="Title 1"/>
          <p:cNvSpPr txBox="1">
            <a:spLocks/>
          </p:cNvSpPr>
          <p:nvPr/>
        </p:nvSpPr>
        <p:spPr>
          <a:xfrm>
            <a:off x="838200" y="1950159"/>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t>Script execution timeline</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3165861"/>
            <a:ext cx="7734300" cy="2095500"/>
          </a:xfrm>
          <a:prstGeom prst="rect">
            <a:avLst/>
          </a:prstGeom>
        </p:spPr>
      </p:pic>
      <p:pic>
        <p:nvPicPr>
          <p:cNvPr id="7" name="Picture 8" descr="http://i.stack.imgur.com/Mmww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111011" y="5793507"/>
            <a:ext cx="924970" cy="92497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53510" y="5511863"/>
            <a:ext cx="6184900" cy="965200"/>
          </a:xfrm>
          <a:prstGeom prst="rect">
            <a:avLst/>
          </a:prstGeom>
        </p:spPr>
      </p:pic>
      <p:sp>
        <p:nvSpPr>
          <p:cNvPr id="9" name="Rectangle 8"/>
          <p:cNvSpPr/>
          <p:nvPr/>
        </p:nvSpPr>
        <p:spPr>
          <a:xfrm>
            <a:off x="1153510" y="5511863"/>
            <a:ext cx="5877911" cy="965200"/>
          </a:xfrm>
          <a:prstGeom prst="rect">
            <a:avLst/>
          </a:prstGeom>
          <a:solidFill>
            <a:srgbClr val="FF0000">
              <a:alpha val="12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p:cNvCxnSpPr>
            <a:endCxn id="8" idx="3"/>
          </p:cNvCxnSpPr>
          <p:nvPr/>
        </p:nvCxnSpPr>
        <p:spPr>
          <a:xfrm flipH="1">
            <a:off x="7338410" y="5628290"/>
            <a:ext cx="812362" cy="3661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355724" y="5261361"/>
            <a:ext cx="1797269" cy="1477328"/>
          </a:xfrm>
          <a:prstGeom prst="rect">
            <a:avLst/>
          </a:prstGeom>
          <a:noFill/>
        </p:spPr>
        <p:txBody>
          <a:bodyPr wrap="square" rtlCol="0">
            <a:spAutoFit/>
          </a:bodyPr>
          <a:lstStyle/>
          <a:p>
            <a:r>
              <a:rPr lang="en-US" dirty="0" smtClean="0"/>
              <a:t>The worker , is a second JavaScript that runs on parallel to the main one</a:t>
            </a:r>
            <a:endParaRPr lang="en-US" dirty="0"/>
          </a:p>
        </p:txBody>
      </p:sp>
    </p:spTree>
    <p:extLst>
      <p:ext uri="{BB962C8B-B14F-4D97-AF65-F5344CB8AC3E}">
        <p14:creationId xmlns:p14="http://schemas.microsoft.com/office/powerpoint/2010/main" val="12548159"/>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Setting Timers</a:t>
            </a:r>
            <a:endParaRPr lang="en-US" dirty="0"/>
          </a:p>
        </p:txBody>
      </p:sp>
      <p:pic>
        <p:nvPicPr>
          <p:cNvPr id="4" name="Picture 8" descr="http://i.stack.imgur.com/Mmww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11011" y="5793507"/>
            <a:ext cx="924970" cy="92497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76926" y="1899799"/>
            <a:ext cx="6388100" cy="1638300"/>
          </a:xfrm>
          <a:prstGeom prst="rect">
            <a:avLst/>
          </a:prstGeom>
        </p:spPr>
      </p:pic>
      <p:sp>
        <p:nvSpPr>
          <p:cNvPr id="8" name="TextBox 7"/>
          <p:cNvSpPr txBox="1"/>
          <p:nvPr/>
        </p:nvSpPr>
        <p:spPr>
          <a:xfrm>
            <a:off x="4761187" y="704740"/>
            <a:ext cx="3803650" cy="646331"/>
          </a:xfrm>
          <a:prstGeom prst="rect">
            <a:avLst/>
          </a:prstGeom>
          <a:noFill/>
        </p:spPr>
        <p:txBody>
          <a:bodyPr wrap="square" rtlCol="0">
            <a:spAutoFit/>
          </a:bodyPr>
          <a:lstStyle/>
          <a:p>
            <a:r>
              <a:rPr lang="en-US" smtClean="0"/>
              <a:t>Example </a:t>
            </a:r>
            <a:r>
              <a:rPr lang="en-US" dirty="0" smtClean="0"/>
              <a:t>a function that change color of background </a:t>
            </a:r>
            <a:r>
              <a:rPr lang="en-US" smtClean="0"/>
              <a:t>after some seconds</a:t>
            </a:r>
            <a:endParaRPr lang="en-US"/>
          </a:p>
        </p:txBody>
      </p:sp>
      <p:sp>
        <p:nvSpPr>
          <p:cNvPr id="9" name="Rectangle 8"/>
          <p:cNvSpPr/>
          <p:nvPr/>
        </p:nvSpPr>
        <p:spPr>
          <a:xfrm>
            <a:off x="3106171" y="2394326"/>
            <a:ext cx="1292408" cy="270046"/>
          </a:xfrm>
          <a:prstGeom prst="rect">
            <a:avLst/>
          </a:prstGeom>
          <a:solidFill>
            <a:srgbClr val="FF0000">
              <a:alpha val="12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80740" y="3978664"/>
            <a:ext cx="5384800" cy="1422400"/>
          </a:xfrm>
          <a:prstGeom prst="rect">
            <a:avLst/>
          </a:prstGeom>
        </p:spPr>
      </p:pic>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71519" y="5441298"/>
            <a:ext cx="3517900" cy="901700"/>
          </a:xfrm>
          <a:prstGeom prst="rect">
            <a:avLst/>
          </a:prstGeom>
        </p:spPr>
      </p:pic>
      <p:cxnSp>
        <p:nvCxnSpPr>
          <p:cNvPr id="15" name="Straight Connector 14"/>
          <p:cNvCxnSpPr/>
          <p:nvPr/>
        </p:nvCxnSpPr>
        <p:spPr>
          <a:xfrm>
            <a:off x="838200" y="3720662"/>
            <a:ext cx="10087303" cy="0"/>
          </a:xfrm>
          <a:prstGeom prst="line">
            <a:avLst/>
          </a:prstGeom>
          <a:ln w="285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1292772" y="2112579"/>
            <a:ext cx="1687968" cy="3468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139042" y="1560684"/>
            <a:ext cx="3058510" cy="369332"/>
          </a:xfrm>
          <a:prstGeom prst="rect">
            <a:avLst/>
          </a:prstGeom>
          <a:noFill/>
        </p:spPr>
        <p:txBody>
          <a:bodyPr wrap="square" rtlCol="0">
            <a:spAutoFit/>
          </a:bodyPr>
          <a:lstStyle/>
          <a:p>
            <a:r>
              <a:rPr lang="en-US" dirty="0" smtClean="0"/>
              <a:t>Could be also </a:t>
            </a:r>
            <a:r>
              <a:rPr lang="en-US" dirty="0" err="1" smtClean="0"/>
              <a:t>setInterval</a:t>
            </a:r>
            <a:endParaRPr lang="en-US" dirty="0"/>
          </a:p>
        </p:txBody>
      </p:sp>
      <p:sp>
        <p:nvSpPr>
          <p:cNvPr id="19" name="Rectangle 18"/>
          <p:cNvSpPr/>
          <p:nvPr/>
        </p:nvSpPr>
        <p:spPr>
          <a:xfrm>
            <a:off x="3197552" y="5807061"/>
            <a:ext cx="1292408" cy="270046"/>
          </a:xfrm>
          <a:prstGeom prst="rect">
            <a:avLst/>
          </a:prstGeom>
          <a:solidFill>
            <a:srgbClr val="FF0000">
              <a:alpha val="12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Arrow Connector 19"/>
          <p:cNvCxnSpPr/>
          <p:nvPr/>
        </p:nvCxnSpPr>
        <p:spPr>
          <a:xfrm>
            <a:off x="1384153" y="5525314"/>
            <a:ext cx="1687968" cy="3468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230423" y="4973419"/>
            <a:ext cx="3058510" cy="369332"/>
          </a:xfrm>
          <a:prstGeom prst="rect">
            <a:avLst/>
          </a:prstGeom>
          <a:noFill/>
        </p:spPr>
        <p:txBody>
          <a:bodyPr wrap="square" rtlCol="0">
            <a:spAutoFit/>
          </a:bodyPr>
          <a:lstStyle/>
          <a:p>
            <a:r>
              <a:rPr lang="en-US" dirty="0" smtClean="0"/>
              <a:t>Could be also </a:t>
            </a:r>
            <a:r>
              <a:rPr lang="en-US" dirty="0" err="1" smtClean="0"/>
              <a:t>clearInterval</a:t>
            </a:r>
            <a:endParaRPr lang="en-US" dirty="0"/>
          </a:p>
        </p:txBody>
      </p:sp>
    </p:spTree>
    <p:extLst>
      <p:ext uri="{BB962C8B-B14F-4D97-AF65-F5344CB8AC3E}">
        <p14:creationId xmlns:p14="http://schemas.microsoft.com/office/powerpoint/2010/main" val="1987323286"/>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Setting Timers</a:t>
            </a:r>
          </a:p>
        </p:txBody>
      </p:sp>
      <p:pic>
        <p:nvPicPr>
          <p:cNvPr id="4" name="Picture 8" descr="http://i.stack.imgur.com/Mmww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11011" y="5793507"/>
            <a:ext cx="924970" cy="92497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5500" y="1690688"/>
            <a:ext cx="5270500" cy="2336800"/>
          </a:xfrm>
          <a:prstGeom prst="rect">
            <a:avLst/>
          </a:prstGeom>
        </p:spPr>
      </p:pic>
    </p:spTree>
    <p:extLst>
      <p:ext uri="{BB962C8B-B14F-4D97-AF65-F5344CB8AC3E}">
        <p14:creationId xmlns:p14="http://schemas.microsoft.com/office/powerpoint/2010/main" val="318322042"/>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Debouncing</a:t>
            </a:r>
            <a:endParaRPr lang="en-US" dirty="0"/>
          </a:p>
        </p:txBody>
      </p:sp>
      <p:pic>
        <p:nvPicPr>
          <p:cNvPr id="4" name="Picture 8" descr="http://i.stack.imgur.com/Mmww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11011" y="5793507"/>
            <a:ext cx="924970" cy="92497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32655" y="2518759"/>
            <a:ext cx="6756400" cy="2908300"/>
          </a:xfrm>
          <a:prstGeom prst="rect">
            <a:avLst/>
          </a:prstGeom>
        </p:spPr>
      </p:pic>
      <p:sp>
        <p:nvSpPr>
          <p:cNvPr id="5" name="TextBox 4"/>
          <p:cNvSpPr txBox="1"/>
          <p:nvPr/>
        </p:nvSpPr>
        <p:spPr>
          <a:xfrm>
            <a:off x="6293069" y="704740"/>
            <a:ext cx="5060731" cy="646331"/>
          </a:xfrm>
          <a:prstGeom prst="rect">
            <a:avLst/>
          </a:prstGeom>
          <a:noFill/>
        </p:spPr>
        <p:txBody>
          <a:bodyPr wrap="square" rtlCol="0">
            <a:spAutoFit/>
          </a:bodyPr>
          <a:lstStyle/>
          <a:p>
            <a:r>
              <a:rPr lang="en-US" dirty="0" smtClean="0"/>
              <a:t>Group event triggers with the timeout function to prevent that the page is crazily overload </a:t>
            </a:r>
            <a:endParaRPr lang="en-US" dirty="0"/>
          </a:p>
        </p:txBody>
      </p:sp>
      <p:sp>
        <p:nvSpPr>
          <p:cNvPr id="6" name="Rectangle 5"/>
          <p:cNvSpPr/>
          <p:nvPr/>
        </p:nvSpPr>
        <p:spPr>
          <a:xfrm>
            <a:off x="5092898" y="4025926"/>
            <a:ext cx="1200171" cy="262295"/>
          </a:xfrm>
          <a:prstGeom prst="rect">
            <a:avLst/>
          </a:prstGeom>
          <a:solidFill>
            <a:srgbClr val="FF0000">
              <a:alpha val="12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510426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55027" y="29449"/>
            <a:ext cx="11353800" cy="1325563"/>
          </a:xfrm>
        </p:spPr>
        <p:txBody>
          <a:bodyPr/>
          <a:lstStyle/>
          <a:p>
            <a:r>
              <a:rPr lang="en-US" dirty="0" smtClean="0"/>
              <a:t>&lt;canvas&gt;  and &lt;</a:t>
            </a:r>
            <a:r>
              <a:rPr lang="en-US" dirty="0" err="1" smtClean="0"/>
              <a:t>svg</a:t>
            </a:r>
            <a:r>
              <a:rPr lang="en-US" dirty="0" smtClean="0"/>
              <a:t>&gt; --- a container for graphics  </a:t>
            </a:r>
            <a:endParaRPr lang="en-US" dirty="0"/>
          </a:p>
        </p:txBody>
      </p:sp>
      <p:sp>
        <p:nvSpPr>
          <p:cNvPr id="4" name="Rectángulo 3"/>
          <p:cNvSpPr/>
          <p:nvPr/>
        </p:nvSpPr>
        <p:spPr>
          <a:xfrm>
            <a:off x="5823439" y="1355012"/>
            <a:ext cx="6096000" cy="5078313"/>
          </a:xfrm>
          <a:prstGeom prst="rect">
            <a:avLst/>
          </a:prstGeom>
        </p:spPr>
        <p:txBody>
          <a:bodyPr>
            <a:spAutoFit/>
          </a:bodyPr>
          <a:lstStyle/>
          <a:p>
            <a:r>
              <a:rPr lang="es-CO" dirty="0">
                <a:solidFill>
                  <a:srgbClr val="0000FF"/>
                </a:solidFill>
                <a:latin typeface="Consolas" panose="020B0609020204030204" pitchFamily="49" charset="0"/>
              </a:rPr>
              <a:t>&lt;</a:t>
            </a:r>
            <a:r>
              <a:rPr lang="es-CO" dirty="0" err="1">
                <a:solidFill>
                  <a:srgbClr val="A52A2A"/>
                </a:solidFill>
                <a:latin typeface="Consolas" panose="020B0609020204030204" pitchFamily="49" charset="0"/>
              </a:rPr>
              <a:t>svg</a:t>
            </a: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height</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"130"</a:t>
            </a: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width</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"500"</a:t>
            </a:r>
            <a:r>
              <a:rPr lang="es-CO" dirty="0">
                <a:solidFill>
                  <a:srgbClr val="0000FF"/>
                </a:solidFill>
                <a:latin typeface="Consolas" panose="020B0609020204030204" pitchFamily="49" charset="0"/>
              </a:rPr>
              <a:t>&gt;</a:t>
            </a:r>
            <a:r>
              <a:rPr lang="es-CO" dirty="0"/>
              <a:t/>
            </a:r>
            <a:br>
              <a:rPr lang="es-CO" dirty="0"/>
            </a:br>
            <a:r>
              <a:rPr lang="es-CO" dirty="0">
                <a:solidFill>
                  <a:srgbClr val="000000"/>
                </a:solidFill>
                <a:latin typeface="Consolas" panose="020B0609020204030204" pitchFamily="49" charset="0"/>
              </a:rPr>
              <a:t>  </a:t>
            </a:r>
            <a:r>
              <a:rPr lang="es-CO" dirty="0">
                <a:solidFill>
                  <a:srgbClr val="0000FF"/>
                </a:solidFill>
                <a:latin typeface="Consolas" panose="020B0609020204030204" pitchFamily="49" charset="0"/>
              </a:rPr>
              <a:t>&lt;</a:t>
            </a:r>
            <a:r>
              <a:rPr lang="es-CO" dirty="0" err="1">
                <a:solidFill>
                  <a:srgbClr val="A52A2A"/>
                </a:solidFill>
                <a:latin typeface="Consolas" panose="020B0609020204030204" pitchFamily="49" charset="0"/>
              </a:rPr>
              <a:t>defs</a:t>
            </a:r>
            <a:r>
              <a:rPr lang="es-CO" dirty="0">
                <a:solidFill>
                  <a:srgbClr val="0000FF"/>
                </a:solidFill>
                <a:latin typeface="Consolas" panose="020B0609020204030204" pitchFamily="49" charset="0"/>
              </a:rPr>
              <a:t>&gt;</a:t>
            </a:r>
            <a:r>
              <a:rPr lang="es-CO" dirty="0"/>
              <a:t/>
            </a:r>
            <a:br>
              <a:rPr lang="es-CO" dirty="0"/>
            </a:br>
            <a:r>
              <a:rPr lang="es-CO" dirty="0">
                <a:solidFill>
                  <a:srgbClr val="000000"/>
                </a:solidFill>
                <a:latin typeface="Consolas" panose="020B0609020204030204" pitchFamily="49" charset="0"/>
              </a:rPr>
              <a:t>    </a:t>
            </a:r>
            <a:r>
              <a:rPr lang="es-CO" dirty="0">
                <a:solidFill>
                  <a:srgbClr val="0000FF"/>
                </a:solidFill>
                <a:latin typeface="Consolas" panose="020B0609020204030204" pitchFamily="49" charset="0"/>
              </a:rPr>
              <a:t>&lt;</a:t>
            </a:r>
            <a:r>
              <a:rPr lang="es-CO" dirty="0" err="1">
                <a:solidFill>
                  <a:srgbClr val="A52A2A"/>
                </a:solidFill>
                <a:latin typeface="Consolas" panose="020B0609020204030204" pitchFamily="49" charset="0"/>
              </a:rPr>
              <a:t>linearGradient</a:t>
            </a:r>
            <a:r>
              <a:rPr lang="es-CO" dirty="0">
                <a:solidFill>
                  <a:srgbClr val="000000"/>
                </a:solidFill>
                <a:latin typeface="Consolas" panose="020B0609020204030204" pitchFamily="49" charset="0"/>
              </a:rPr>
              <a:t> </a:t>
            </a:r>
            <a:r>
              <a:rPr lang="es-CO" dirty="0">
                <a:solidFill>
                  <a:srgbClr val="FF0000"/>
                </a:solidFill>
                <a:latin typeface="Consolas" panose="020B0609020204030204" pitchFamily="49" charset="0"/>
              </a:rPr>
              <a:t>id=</a:t>
            </a:r>
            <a:r>
              <a:rPr lang="es-CO" dirty="0">
                <a:solidFill>
                  <a:srgbClr val="0000CD"/>
                </a:solidFill>
                <a:latin typeface="Consolas" panose="020B0609020204030204" pitchFamily="49" charset="0"/>
              </a:rPr>
              <a:t>"grad1"</a:t>
            </a:r>
            <a:r>
              <a:rPr lang="es-CO" dirty="0">
                <a:solidFill>
                  <a:srgbClr val="000000"/>
                </a:solidFill>
                <a:latin typeface="Consolas" panose="020B0609020204030204" pitchFamily="49" charset="0"/>
              </a:rPr>
              <a:t> </a:t>
            </a:r>
            <a:r>
              <a:rPr lang="es-CO" dirty="0">
                <a:solidFill>
                  <a:srgbClr val="FF0000"/>
                </a:solidFill>
                <a:latin typeface="Consolas" panose="020B0609020204030204" pitchFamily="49" charset="0"/>
              </a:rPr>
              <a:t>x1=</a:t>
            </a:r>
            <a:r>
              <a:rPr lang="es-CO" dirty="0">
                <a:solidFill>
                  <a:srgbClr val="0000CD"/>
                </a:solidFill>
                <a:latin typeface="Consolas" panose="020B0609020204030204" pitchFamily="49" charset="0"/>
              </a:rPr>
              <a:t>"0%"</a:t>
            </a:r>
            <a:r>
              <a:rPr lang="es-CO" dirty="0">
                <a:solidFill>
                  <a:srgbClr val="000000"/>
                </a:solidFill>
                <a:latin typeface="Consolas" panose="020B0609020204030204" pitchFamily="49" charset="0"/>
              </a:rPr>
              <a:t> </a:t>
            </a:r>
            <a:r>
              <a:rPr lang="es-CO" dirty="0">
                <a:solidFill>
                  <a:srgbClr val="FF0000"/>
                </a:solidFill>
                <a:latin typeface="Consolas" panose="020B0609020204030204" pitchFamily="49" charset="0"/>
              </a:rPr>
              <a:t>y1=</a:t>
            </a:r>
            <a:r>
              <a:rPr lang="es-CO" dirty="0">
                <a:solidFill>
                  <a:srgbClr val="0000CD"/>
                </a:solidFill>
                <a:latin typeface="Consolas" panose="020B0609020204030204" pitchFamily="49" charset="0"/>
              </a:rPr>
              <a:t>"0%"</a:t>
            </a:r>
            <a:r>
              <a:rPr lang="es-CO" dirty="0">
                <a:solidFill>
                  <a:srgbClr val="000000"/>
                </a:solidFill>
                <a:latin typeface="Consolas" panose="020B0609020204030204" pitchFamily="49" charset="0"/>
              </a:rPr>
              <a:t> </a:t>
            </a:r>
            <a:r>
              <a:rPr lang="es-CO" dirty="0">
                <a:solidFill>
                  <a:srgbClr val="FF0000"/>
                </a:solidFill>
                <a:latin typeface="Consolas" panose="020B0609020204030204" pitchFamily="49" charset="0"/>
              </a:rPr>
              <a:t>x2=</a:t>
            </a:r>
            <a:r>
              <a:rPr lang="es-CO" dirty="0">
                <a:solidFill>
                  <a:srgbClr val="0000CD"/>
                </a:solidFill>
                <a:latin typeface="Consolas" panose="020B0609020204030204" pitchFamily="49" charset="0"/>
              </a:rPr>
              <a:t>"100%"</a:t>
            </a:r>
            <a:r>
              <a:rPr lang="es-CO" dirty="0">
                <a:solidFill>
                  <a:srgbClr val="000000"/>
                </a:solidFill>
                <a:latin typeface="Consolas" panose="020B0609020204030204" pitchFamily="49" charset="0"/>
              </a:rPr>
              <a:t> </a:t>
            </a:r>
            <a:r>
              <a:rPr lang="es-CO" dirty="0">
                <a:solidFill>
                  <a:srgbClr val="FF0000"/>
                </a:solidFill>
                <a:latin typeface="Consolas" panose="020B0609020204030204" pitchFamily="49" charset="0"/>
              </a:rPr>
              <a:t>y2=</a:t>
            </a:r>
            <a:r>
              <a:rPr lang="es-CO" dirty="0">
                <a:solidFill>
                  <a:srgbClr val="0000CD"/>
                </a:solidFill>
                <a:latin typeface="Consolas" panose="020B0609020204030204" pitchFamily="49" charset="0"/>
              </a:rPr>
              <a:t>"0%"</a:t>
            </a:r>
            <a:r>
              <a:rPr lang="es-CO" dirty="0">
                <a:solidFill>
                  <a:srgbClr val="0000FF"/>
                </a:solidFill>
                <a:latin typeface="Consolas" panose="020B0609020204030204" pitchFamily="49" charset="0"/>
              </a:rPr>
              <a:t>&gt;</a:t>
            </a:r>
            <a:r>
              <a:rPr lang="es-CO" dirty="0"/>
              <a:t/>
            </a:r>
            <a:br>
              <a:rPr lang="es-CO" dirty="0"/>
            </a:br>
            <a:r>
              <a:rPr lang="es-CO" dirty="0">
                <a:solidFill>
                  <a:srgbClr val="000000"/>
                </a:solidFill>
                <a:latin typeface="Consolas" panose="020B0609020204030204" pitchFamily="49" charset="0"/>
              </a:rPr>
              <a:t>      </a:t>
            </a:r>
            <a:r>
              <a:rPr lang="es-CO" dirty="0">
                <a:solidFill>
                  <a:srgbClr val="0000FF"/>
                </a:solidFill>
                <a:latin typeface="Consolas" panose="020B0609020204030204" pitchFamily="49" charset="0"/>
              </a:rPr>
              <a:t>&lt;</a:t>
            </a:r>
            <a:r>
              <a:rPr lang="es-CO" dirty="0">
                <a:solidFill>
                  <a:srgbClr val="A52A2A"/>
                </a:solidFill>
                <a:latin typeface="Consolas" panose="020B0609020204030204" pitchFamily="49" charset="0"/>
              </a:rPr>
              <a:t>stop</a:t>
            </a:r>
            <a:r>
              <a:rPr lang="es-CO" dirty="0">
                <a:solidFill>
                  <a:srgbClr val="000000"/>
                </a:solidFill>
                <a:latin typeface="Consolas" panose="020B0609020204030204" pitchFamily="49" charset="0"/>
              </a:rPr>
              <a:t> </a:t>
            </a:r>
            <a:r>
              <a:rPr lang="es-CO" dirty="0">
                <a:solidFill>
                  <a:srgbClr val="FF0000"/>
                </a:solidFill>
                <a:latin typeface="Consolas" panose="020B0609020204030204" pitchFamily="49" charset="0"/>
              </a:rPr>
              <a:t>offset=</a:t>
            </a:r>
            <a:r>
              <a:rPr lang="es-CO" dirty="0">
                <a:solidFill>
                  <a:srgbClr val="0000CD"/>
                </a:solidFill>
                <a:latin typeface="Consolas" panose="020B0609020204030204" pitchFamily="49" charset="0"/>
              </a:rPr>
              <a:t>"0%"</a:t>
            </a: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style</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a:t>
            </a:r>
            <a:r>
              <a:rPr lang="es-CO" dirty="0" err="1">
                <a:solidFill>
                  <a:srgbClr val="0000CD"/>
                </a:solidFill>
                <a:latin typeface="Consolas" panose="020B0609020204030204" pitchFamily="49" charset="0"/>
              </a:rPr>
              <a:t>stop-color:rgb</a:t>
            </a:r>
            <a:r>
              <a:rPr lang="es-CO" dirty="0">
                <a:solidFill>
                  <a:srgbClr val="0000CD"/>
                </a:solidFill>
                <a:latin typeface="Consolas" panose="020B0609020204030204" pitchFamily="49" charset="0"/>
              </a:rPr>
              <a:t>(255,255,0);stop-opacity:1"</a:t>
            </a:r>
            <a:r>
              <a:rPr lang="es-CO" dirty="0">
                <a:solidFill>
                  <a:srgbClr val="000000"/>
                </a:solidFill>
                <a:latin typeface="Consolas" panose="020B0609020204030204" pitchFamily="49" charset="0"/>
              </a:rPr>
              <a:t> </a:t>
            </a:r>
            <a:r>
              <a:rPr lang="es-CO" dirty="0">
                <a:solidFill>
                  <a:srgbClr val="FF0000"/>
                </a:solidFill>
                <a:latin typeface="Consolas" panose="020B0609020204030204" pitchFamily="49" charset="0"/>
              </a:rPr>
              <a:t>/</a:t>
            </a:r>
            <a:r>
              <a:rPr lang="es-CO" dirty="0">
                <a:solidFill>
                  <a:srgbClr val="0000FF"/>
                </a:solidFill>
                <a:latin typeface="Consolas" panose="020B0609020204030204" pitchFamily="49" charset="0"/>
              </a:rPr>
              <a:t>&gt;</a:t>
            </a:r>
            <a:r>
              <a:rPr lang="es-CO" dirty="0"/>
              <a:t/>
            </a:r>
            <a:br>
              <a:rPr lang="es-CO" dirty="0"/>
            </a:br>
            <a:r>
              <a:rPr lang="es-CO" dirty="0">
                <a:solidFill>
                  <a:srgbClr val="000000"/>
                </a:solidFill>
                <a:latin typeface="Consolas" panose="020B0609020204030204" pitchFamily="49" charset="0"/>
              </a:rPr>
              <a:t>      </a:t>
            </a:r>
            <a:r>
              <a:rPr lang="es-CO" dirty="0">
                <a:solidFill>
                  <a:srgbClr val="0000FF"/>
                </a:solidFill>
                <a:latin typeface="Consolas" panose="020B0609020204030204" pitchFamily="49" charset="0"/>
              </a:rPr>
              <a:t>&lt;</a:t>
            </a:r>
            <a:r>
              <a:rPr lang="es-CO" dirty="0">
                <a:solidFill>
                  <a:srgbClr val="A52A2A"/>
                </a:solidFill>
                <a:latin typeface="Consolas" panose="020B0609020204030204" pitchFamily="49" charset="0"/>
              </a:rPr>
              <a:t>stop</a:t>
            </a:r>
            <a:r>
              <a:rPr lang="es-CO" dirty="0">
                <a:solidFill>
                  <a:srgbClr val="000000"/>
                </a:solidFill>
                <a:latin typeface="Consolas" panose="020B0609020204030204" pitchFamily="49" charset="0"/>
              </a:rPr>
              <a:t> </a:t>
            </a:r>
            <a:r>
              <a:rPr lang="es-CO" dirty="0">
                <a:solidFill>
                  <a:srgbClr val="FF0000"/>
                </a:solidFill>
                <a:latin typeface="Consolas" panose="020B0609020204030204" pitchFamily="49" charset="0"/>
              </a:rPr>
              <a:t>offset=</a:t>
            </a:r>
            <a:r>
              <a:rPr lang="es-CO" dirty="0">
                <a:solidFill>
                  <a:srgbClr val="0000CD"/>
                </a:solidFill>
                <a:latin typeface="Consolas" panose="020B0609020204030204" pitchFamily="49" charset="0"/>
              </a:rPr>
              <a:t>"100%"</a:t>
            </a: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style</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a:t>
            </a:r>
            <a:r>
              <a:rPr lang="es-CO" dirty="0" err="1">
                <a:solidFill>
                  <a:srgbClr val="0000CD"/>
                </a:solidFill>
                <a:latin typeface="Consolas" panose="020B0609020204030204" pitchFamily="49" charset="0"/>
              </a:rPr>
              <a:t>stop-color:rgb</a:t>
            </a:r>
            <a:r>
              <a:rPr lang="es-CO" dirty="0">
                <a:solidFill>
                  <a:srgbClr val="0000CD"/>
                </a:solidFill>
                <a:latin typeface="Consolas" panose="020B0609020204030204" pitchFamily="49" charset="0"/>
              </a:rPr>
              <a:t>(255,0,0);stop-opacity:1"</a:t>
            </a:r>
            <a:r>
              <a:rPr lang="es-CO" dirty="0">
                <a:solidFill>
                  <a:srgbClr val="000000"/>
                </a:solidFill>
                <a:latin typeface="Consolas" panose="020B0609020204030204" pitchFamily="49" charset="0"/>
              </a:rPr>
              <a:t> </a:t>
            </a:r>
            <a:r>
              <a:rPr lang="es-CO" dirty="0">
                <a:solidFill>
                  <a:srgbClr val="FF0000"/>
                </a:solidFill>
                <a:latin typeface="Consolas" panose="020B0609020204030204" pitchFamily="49" charset="0"/>
              </a:rPr>
              <a:t>/</a:t>
            </a:r>
            <a:r>
              <a:rPr lang="es-CO" dirty="0">
                <a:solidFill>
                  <a:srgbClr val="0000FF"/>
                </a:solidFill>
                <a:latin typeface="Consolas" panose="020B0609020204030204" pitchFamily="49" charset="0"/>
              </a:rPr>
              <a:t>&gt;</a:t>
            </a:r>
            <a:r>
              <a:rPr lang="es-CO" dirty="0"/>
              <a:t/>
            </a:r>
            <a:br>
              <a:rPr lang="es-CO" dirty="0"/>
            </a:br>
            <a:r>
              <a:rPr lang="es-CO" dirty="0">
                <a:solidFill>
                  <a:srgbClr val="000000"/>
                </a:solidFill>
                <a:latin typeface="Consolas" panose="020B0609020204030204" pitchFamily="49" charset="0"/>
              </a:rPr>
              <a:t>    </a:t>
            </a:r>
            <a:r>
              <a:rPr lang="es-CO" dirty="0">
                <a:solidFill>
                  <a:srgbClr val="0000FF"/>
                </a:solidFill>
                <a:latin typeface="Consolas" panose="020B0609020204030204" pitchFamily="49" charset="0"/>
              </a:rPr>
              <a:t>&lt;</a:t>
            </a:r>
            <a:r>
              <a:rPr lang="es-CO" dirty="0">
                <a:solidFill>
                  <a:srgbClr val="A52A2A"/>
                </a:solidFill>
                <a:latin typeface="Consolas" panose="020B0609020204030204" pitchFamily="49" charset="0"/>
              </a:rPr>
              <a:t>/</a:t>
            </a:r>
            <a:r>
              <a:rPr lang="es-CO" dirty="0" err="1">
                <a:solidFill>
                  <a:srgbClr val="A52A2A"/>
                </a:solidFill>
                <a:latin typeface="Consolas" panose="020B0609020204030204" pitchFamily="49" charset="0"/>
              </a:rPr>
              <a:t>linearGradient</a:t>
            </a:r>
            <a:r>
              <a:rPr lang="es-CO" dirty="0">
                <a:solidFill>
                  <a:srgbClr val="0000FF"/>
                </a:solidFill>
                <a:latin typeface="Consolas" panose="020B0609020204030204" pitchFamily="49" charset="0"/>
              </a:rPr>
              <a:t>&gt;</a:t>
            </a:r>
            <a:r>
              <a:rPr lang="es-CO" dirty="0"/>
              <a:t/>
            </a:r>
            <a:br>
              <a:rPr lang="es-CO" dirty="0"/>
            </a:br>
            <a:r>
              <a:rPr lang="es-CO" dirty="0">
                <a:solidFill>
                  <a:srgbClr val="000000"/>
                </a:solidFill>
                <a:latin typeface="Consolas" panose="020B0609020204030204" pitchFamily="49" charset="0"/>
              </a:rPr>
              <a:t>  </a:t>
            </a:r>
            <a:r>
              <a:rPr lang="es-CO" dirty="0">
                <a:solidFill>
                  <a:srgbClr val="0000FF"/>
                </a:solidFill>
                <a:latin typeface="Consolas" panose="020B0609020204030204" pitchFamily="49" charset="0"/>
              </a:rPr>
              <a:t>&lt;</a:t>
            </a:r>
            <a:r>
              <a:rPr lang="es-CO" dirty="0">
                <a:solidFill>
                  <a:srgbClr val="A52A2A"/>
                </a:solidFill>
                <a:latin typeface="Consolas" panose="020B0609020204030204" pitchFamily="49" charset="0"/>
              </a:rPr>
              <a:t>/</a:t>
            </a:r>
            <a:r>
              <a:rPr lang="es-CO" dirty="0" err="1">
                <a:solidFill>
                  <a:srgbClr val="A52A2A"/>
                </a:solidFill>
                <a:latin typeface="Consolas" panose="020B0609020204030204" pitchFamily="49" charset="0"/>
              </a:rPr>
              <a:t>defs</a:t>
            </a:r>
            <a:r>
              <a:rPr lang="es-CO" dirty="0">
                <a:solidFill>
                  <a:srgbClr val="0000FF"/>
                </a:solidFill>
                <a:latin typeface="Consolas" panose="020B0609020204030204" pitchFamily="49" charset="0"/>
              </a:rPr>
              <a:t>&gt;</a:t>
            </a:r>
            <a:r>
              <a:rPr lang="es-CO" dirty="0"/>
              <a:t/>
            </a:r>
            <a:br>
              <a:rPr lang="es-CO" dirty="0"/>
            </a:br>
            <a:r>
              <a:rPr lang="es-CO" dirty="0">
                <a:solidFill>
                  <a:srgbClr val="000000"/>
                </a:solidFill>
                <a:latin typeface="Consolas" panose="020B0609020204030204" pitchFamily="49" charset="0"/>
              </a:rPr>
              <a:t>  </a:t>
            </a:r>
            <a:r>
              <a:rPr lang="es-CO" dirty="0">
                <a:solidFill>
                  <a:srgbClr val="0000FF"/>
                </a:solidFill>
                <a:latin typeface="Consolas" panose="020B0609020204030204" pitchFamily="49" charset="0"/>
              </a:rPr>
              <a:t>&lt;</a:t>
            </a:r>
            <a:r>
              <a:rPr lang="es-CO" dirty="0" err="1">
                <a:solidFill>
                  <a:srgbClr val="A52A2A"/>
                </a:solidFill>
                <a:latin typeface="Consolas" panose="020B0609020204030204" pitchFamily="49" charset="0"/>
              </a:rPr>
              <a:t>ellipse</a:t>
            </a:r>
            <a:r>
              <a:rPr lang="es-CO" dirty="0">
                <a:solidFill>
                  <a:srgbClr val="000000"/>
                </a:solidFill>
                <a:latin typeface="Consolas" panose="020B0609020204030204" pitchFamily="49" charset="0"/>
              </a:rPr>
              <a:t> </a:t>
            </a:r>
            <a:r>
              <a:rPr lang="es-CO" dirty="0">
                <a:solidFill>
                  <a:srgbClr val="FF0000"/>
                </a:solidFill>
                <a:latin typeface="Consolas" panose="020B0609020204030204" pitchFamily="49" charset="0"/>
              </a:rPr>
              <a:t>cx=</a:t>
            </a:r>
            <a:r>
              <a:rPr lang="es-CO" dirty="0">
                <a:solidFill>
                  <a:srgbClr val="0000CD"/>
                </a:solidFill>
                <a:latin typeface="Consolas" panose="020B0609020204030204" pitchFamily="49" charset="0"/>
              </a:rPr>
              <a:t>"100"</a:t>
            </a: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cy</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"70"</a:t>
            </a: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rx</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"85"</a:t>
            </a: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ry</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"55"</a:t>
            </a: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fill</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a:t>
            </a:r>
            <a:r>
              <a:rPr lang="es-CO" dirty="0" err="1">
                <a:solidFill>
                  <a:srgbClr val="0000CD"/>
                </a:solidFill>
                <a:latin typeface="Consolas" panose="020B0609020204030204" pitchFamily="49" charset="0"/>
              </a:rPr>
              <a:t>url</a:t>
            </a:r>
            <a:r>
              <a:rPr lang="es-CO" dirty="0">
                <a:solidFill>
                  <a:srgbClr val="0000CD"/>
                </a:solidFill>
                <a:latin typeface="Consolas" panose="020B0609020204030204" pitchFamily="49" charset="0"/>
              </a:rPr>
              <a:t>(#grad1)"</a:t>
            </a:r>
            <a:r>
              <a:rPr lang="es-CO" dirty="0">
                <a:solidFill>
                  <a:srgbClr val="000000"/>
                </a:solidFill>
                <a:latin typeface="Consolas" panose="020B0609020204030204" pitchFamily="49" charset="0"/>
              </a:rPr>
              <a:t> </a:t>
            </a:r>
            <a:r>
              <a:rPr lang="es-CO" dirty="0">
                <a:solidFill>
                  <a:srgbClr val="FF0000"/>
                </a:solidFill>
                <a:latin typeface="Consolas" panose="020B0609020204030204" pitchFamily="49" charset="0"/>
              </a:rPr>
              <a:t>/</a:t>
            </a:r>
            <a:r>
              <a:rPr lang="es-CO" dirty="0">
                <a:solidFill>
                  <a:srgbClr val="0000FF"/>
                </a:solidFill>
                <a:latin typeface="Consolas" panose="020B0609020204030204" pitchFamily="49" charset="0"/>
              </a:rPr>
              <a:t>&gt;</a:t>
            </a:r>
            <a:r>
              <a:rPr lang="es-CO" dirty="0"/>
              <a:t/>
            </a:r>
            <a:br>
              <a:rPr lang="es-CO" dirty="0"/>
            </a:br>
            <a:r>
              <a:rPr lang="es-CO" dirty="0">
                <a:solidFill>
                  <a:srgbClr val="000000"/>
                </a:solidFill>
                <a:latin typeface="Consolas" panose="020B0609020204030204" pitchFamily="49" charset="0"/>
              </a:rPr>
              <a:t>  </a:t>
            </a:r>
            <a:r>
              <a:rPr lang="es-CO" dirty="0">
                <a:solidFill>
                  <a:srgbClr val="0000FF"/>
                </a:solidFill>
                <a:latin typeface="Consolas" panose="020B0609020204030204" pitchFamily="49" charset="0"/>
              </a:rPr>
              <a:t>&lt;</a:t>
            </a:r>
            <a:r>
              <a:rPr lang="es-CO" dirty="0" err="1">
                <a:solidFill>
                  <a:srgbClr val="A52A2A"/>
                </a:solidFill>
                <a:latin typeface="Consolas" panose="020B0609020204030204" pitchFamily="49" charset="0"/>
              </a:rPr>
              <a:t>text</a:t>
            </a: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fill</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a:t>
            </a:r>
            <a:r>
              <a:rPr lang="es-CO" dirty="0" err="1">
                <a:solidFill>
                  <a:srgbClr val="0000CD"/>
                </a:solidFill>
                <a:latin typeface="Consolas" panose="020B0609020204030204" pitchFamily="49" charset="0"/>
              </a:rPr>
              <a:t>ffffff</a:t>
            </a:r>
            <a:r>
              <a:rPr lang="es-CO" dirty="0">
                <a:solidFill>
                  <a:srgbClr val="0000CD"/>
                </a:solidFill>
                <a:latin typeface="Consolas" panose="020B0609020204030204" pitchFamily="49" charset="0"/>
              </a:rPr>
              <a:t>"</a:t>
            </a: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font-size</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"45"</a:t>
            </a: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font-family</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a:t>
            </a:r>
            <a:r>
              <a:rPr lang="es-CO" dirty="0" err="1">
                <a:solidFill>
                  <a:srgbClr val="0000CD"/>
                </a:solidFill>
                <a:latin typeface="Consolas" panose="020B0609020204030204" pitchFamily="49" charset="0"/>
              </a:rPr>
              <a:t>Verdana</a:t>
            </a:r>
            <a:r>
              <a:rPr lang="es-CO" dirty="0">
                <a:solidFill>
                  <a:srgbClr val="0000CD"/>
                </a:solidFill>
                <a:latin typeface="Consolas" panose="020B0609020204030204" pitchFamily="49" charset="0"/>
              </a:rPr>
              <a:t>"</a:t>
            </a:r>
            <a:r>
              <a:rPr lang="es-CO" dirty="0">
                <a:solidFill>
                  <a:srgbClr val="000000"/>
                </a:solidFill>
                <a:latin typeface="Consolas" panose="020B0609020204030204" pitchFamily="49" charset="0"/>
              </a:rPr>
              <a:t> </a:t>
            </a:r>
            <a:r>
              <a:rPr lang="es-CO" dirty="0">
                <a:solidFill>
                  <a:srgbClr val="FF0000"/>
                </a:solidFill>
                <a:latin typeface="Consolas" panose="020B0609020204030204" pitchFamily="49" charset="0"/>
              </a:rPr>
              <a:t>x=</a:t>
            </a:r>
            <a:r>
              <a:rPr lang="es-CO" dirty="0">
                <a:solidFill>
                  <a:srgbClr val="0000CD"/>
                </a:solidFill>
                <a:latin typeface="Consolas" panose="020B0609020204030204" pitchFamily="49" charset="0"/>
              </a:rPr>
              <a:t>"50"</a:t>
            </a:r>
            <a:r>
              <a:rPr lang="es-CO" dirty="0">
                <a:solidFill>
                  <a:srgbClr val="000000"/>
                </a:solidFill>
                <a:latin typeface="Consolas" panose="020B0609020204030204" pitchFamily="49" charset="0"/>
              </a:rPr>
              <a:t> </a:t>
            </a:r>
            <a:r>
              <a:rPr lang="es-CO" dirty="0">
                <a:solidFill>
                  <a:srgbClr val="FF0000"/>
                </a:solidFill>
                <a:latin typeface="Consolas" panose="020B0609020204030204" pitchFamily="49" charset="0"/>
              </a:rPr>
              <a:t>y=</a:t>
            </a:r>
            <a:r>
              <a:rPr lang="es-CO" dirty="0">
                <a:solidFill>
                  <a:srgbClr val="0000CD"/>
                </a:solidFill>
                <a:latin typeface="Consolas" panose="020B0609020204030204" pitchFamily="49" charset="0"/>
              </a:rPr>
              <a:t>"86"</a:t>
            </a:r>
            <a:r>
              <a:rPr lang="es-CO" dirty="0">
                <a:solidFill>
                  <a:srgbClr val="0000FF"/>
                </a:solidFill>
                <a:latin typeface="Consolas" panose="020B0609020204030204" pitchFamily="49" charset="0"/>
              </a:rPr>
              <a:t>&gt;</a:t>
            </a:r>
            <a:r>
              <a:rPr lang="es-CO" dirty="0">
                <a:solidFill>
                  <a:srgbClr val="000000"/>
                </a:solidFill>
                <a:latin typeface="Consolas" panose="020B0609020204030204" pitchFamily="49" charset="0"/>
              </a:rPr>
              <a:t>SVG</a:t>
            </a:r>
            <a:r>
              <a:rPr lang="es-CO" dirty="0">
                <a:solidFill>
                  <a:srgbClr val="0000FF"/>
                </a:solidFill>
                <a:latin typeface="Consolas" panose="020B0609020204030204" pitchFamily="49" charset="0"/>
              </a:rPr>
              <a:t>&lt;</a:t>
            </a:r>
            <a:r>
              <a:rPr lang="es-CO" dirty="0">
                <a:solidFill>
                  <a:srgbClr val="A52A2A"/>
                </a:solidFill>
                <a:latin typeface="Consolas" panose="020B0609020204030204" pitchFamily="49" charset="0"/>
              </a:rPr>
              <a:t>/</a:t>
            </a:r>
            <a:r>
              <a:rPr lang="es-CO" dirty="0" err="1">
                <a:solidFill>
                  <a:srgbClr val="A52A2A"/>
                </a:solidFill>
                <a:latin typeface="Consolas" panose="020B0609020204030204" pitchFamily="49" charset="0"/>
              </a:rPr>
              <a:t>text</a:t>
            </a:r>
            <a:r>
              <a:rPr lang="es-CO" dirty="0">
                <a:solidFill>
                  <a:srgbClr val="0000FF"/>
                </a:solidFill>
                <a:latin typeface="Consolas" panose="020B0609020204030204" pitchFamily="49" charset="0"/>
              </a:rPr>
              <a:t>&gt;</a:t>
            </a:r>
            <a:r>
              <a:rPr lang="es-CO" dirty="0"/>
              <a:t/>
            </a:r>
            <a:br>
              <a:rPr lang="es-CO" dirty="0"/>
            </a:br>
            <a:r>
              <a:rPr lang="es-CO" dirty="0">
                <a:solidFill>
                  <a:srgbClr val="000000"/>
                </a:solidFill>
                <a:latin typeface="Consolas" panose="020B0609020204030204" pitchFamily="49" charset="0"/>
              </a:rPr>
              <a:t>  </a:t>
            </a:r>
            <a:r>
              <a:rPr lang="es-CO" dirty="0" err="1">
                <a:solidFill>
                  <a:srgbClr val="000000"/>
                </a:solidFill>
                <a:latin typeface="Consolas" panose="020B0609020204030204" pitchFamily="49" charset="0"/>
              </a:rPr>
              <a:t>Sorry</a:t>
            </a:r>
            <a:r>
              <a:rPr lang="es-CO" dirty="0">
                <a:solidFill>
                  <a:srgbClr val="000000"/>
                </a:solidFill>
                <a:latin typeface="Consolas" panose="020B0609020204030204" pitchFamily="49" charset="0"/>
              </a:rPr>
              <a:t>, </a:t>
            </a:r>
            <a:r>
              <a:rPr lang="es-CO" dirty="0" err="1">
                <a:solidFill>
                  <a:srgbClr val="000000"/>
                </a:solidFill>
                <a:latin typeface="Consolas" panose="020B0609020204030204" pitchFamily="49" charset="0"/>
              </a:rPr>
              <a:t>your</a:t>
            </a:r>
            <a:r>
              <a:rPr lang="es-CO" dirty="0">
                <a:solidFill>
                  <a:srgbClr val="000000"/>
                </a:solidFill>
                <a:latin typeface="Consolas" panose="020B0609020204030204" pitchFamily="49" charset="0"/>
              </a:rPr>
              <a:t> browser </a:t>
            </a:r>
            <a:r>
              <a:rPr lang="es-CO" dirty="0" err="1">
                <a:solidFill>
                  <a:srgbClr val="000000"/>
                </a:solidFill>
                <a:latin typeface="Consolas" panose="020B0609020204030204" pitchFamily="49" charset="0"/>
              </a:rPr>
              <a:t>does</a:t>
            </a:r>
            <a:r>
              <a:rPr lang="es-CO" dirty="0">
                <a:solidFill>
                  <a:srgbClr val="000000"/>
                </a:solidFill>
                <a:latin typeface="Consolas" panose="020B0609020204030204" pitchFamily="49" charset="0"/>
              </a:rPr>
              <a:t> </a:t>
            </a:r>
            <a:r>
              <a:rPr lang="es-CO" dirty="0" err="1">
                <a:solidFill>
                  <a:srgbClr val="000000"/>
                </a:solidFill>
                <a:latin typeface="Consolas" panose="020B0609020204030204" pitchFamily="49" charset="0"/>
              </a:rPr>
              <a:t>not</a:t>
            </a:r>
            <a:r>
              <a:rPr lang="es-CO" dirty="0">
                <a:solidFill>
                  <a:srgbClr val="000000"/>
                </a:solidFill>
                <a:latin typeface="Consolas" panose="020B0609020204030204" pitchFamily="49" charset="0"/>
              </a:rPr>
              <a:t> </a:t>
            </a:r>
            <a:r>
              <a:rPr lang="es-CO" dirty="0" err="1">
                <a:solidFill>
                  <a:srgbClr val="000000"/>
                </a:solidFill>
                <a:latin typeface="Consolas" panose="020B0609020204030204" pitchFamily="49" charset="0"/>
              </a:rPr>
              <a:t>support</a:t>
            </a:r>
            <a:r>
              <a:rPr lang="es-CO" dirty="0">
                <a:solidFill>
                  <a:srgbClr val="000000"/>
                </a:solidFill>
                <a:latin typeface="Consolas" panose="020B0609020204030204" pitchFamily="49" charset="0"/>
              </a:rPr>
              <a:t> </a:t>
            </a:r>
            <a:r>
              <a:rPr lang="es-CO" dirty="0" err="1">
                <a:solidFill>
                  <a:srgbClr val="000000"/>
                </a:solidFill>
                <a:latin typeface="Consolas" panose="020B0609020204030204" pitchFamily="49" charset="0"/>
              </a:rPr>
              <a:t>inline</a:t>
            </a:r>
            <a:r>
              <a:rPr lang="es-CO" dirty="0">
                <a:solidFill>
                  <a:srgbClr val="000000"/>
                </a:solidFill>
                <a:latin typeface="Consolas" panose="020B0609020204030204" pitchFamily="49" charset="0"/>
              </a:rPr>
              <a:t> SVG.</a:t>
            </a:r>
            <a:r>
              <a:rPr lang="es-CO" dirty="0"/>
              <a:t/>
            </a:r>
            <a:br>
              <a:rPr lang="es-CO" dirty="0"/>
            </a:br>
            <a:r>
              <a:rPr lang="es-CO" dirty="0">
                <a:solidFill>
                  <a:srgbClr val="0000FF"/>
                </a:solidFill>
                <a:latin typeface="Consolas" panose="020B0609020204030204" pitchFamily="49" charset="0"/>
              </a:rPr>
              <a:t>&lt;</a:t>
            </a:r>
            <a:r>
              <a:rPr lang="es-CO" dirty="0">
                <a:solidFill>
                  <a:srgbClr val="A52A2A"/>
                </a:solidFill>
                <a:latin typeface="Consolas" panose="020B0609020204030204" pitchFamily="49" charset="0"/>
              </a:rPr>
              <a:t>/</a:t>
            </a:r>
            <a:r>
              <a:rPr lang="es-CO" dirty="0" err="1">
                <a:solidFill>
                  <a:srgbClr val="A52A2A"/>
                </a:solidFill>
                <a:latin typeface="Consolas" panose="020B0609020204030204" pitchFamily="49" charset="0"/>
              </a:rPr>
              <a:t>svg</a:t>
            </a:r>
            <a:r>
              <a:rPr lang="es-CO" dirty="0">
                <a:solidFill>
                  <a:srgbClr val="0000FF"/>
                </a:solidFill>
                <a:latin typeface="Consolas" panose="020B0609020204030204" pitchFamily="49" charset="0"/>
              </a:rPr>
              <a:t>&gt;</a:t>
            </a:r>
            <a:r>
              <a:rPr lang="es-CO" dirty="0"/>
              <a:t/>
            </a:r>
            <a:br>
              <a:rPr lang="es-CO" dirty="0"/>
            </a:br>
            <a:endParaRPr lang="en-GB" dirty="0"/>
          </a:p>
        </p:txBody>
      </p:sp>
      <p:sp>
        <p:nvSpPr>
          <p:cNvPr id="6" name="Rectángulo 5"/>
          <p:cNvSpPr/>
          <p:nvPr/>
        </p:nvSpPr>
        <p:spPr>
          <a:xfrm>
            <a:off x="235927" y="1318987"/>
            <a:ext cx="6096000" cy="4893647"/>
          </a:xfrm>
          <a:prstGeom prst="rect">
            <a:avLst/>
          </a:prstGeom>
        </p:spPr>
        <p:txBody>
          <a:bodyPr>
            <a:spAutoFit/>
          </a:bodyPr>
          <a:lstStyle/>
          <a:p>
            <a:r>
              <a:rPr lang="en-GB" sz="1600" dirty="0">
                <a:latin typeface="Gotham Light" pitchFamily="50" charset="0"/>
                <a:cs typeface="Gotham Light" pitchFamily="50" charset="0"/>
              </a:rPr>
              <a:t>&lt;!DOCTYPE html&gt;</a:t>
            </a:r>
          </a:p>
          <a:p>
            <a:r>
              <a:rPr lang="en-GB" sz="1600" dirty="0">
                <a:latin typeface="Gotham Light" pitchFamily="50" charset="0"/>
                <a:cs typeface="Gotham Light" pitchFamily="50" charset="0"/>
              </a:rPr>
              <a:t>&lt;html&gt;</a:t>
            </a:r>
          </a:p>
          <a:p>
            <a:r>
              <a:rPr lang="en-GB" sz="1600" dirty="0">
                <a:latin typeface="Gotham Light" pitchFamily="50" charset="0"/>
                <a:cs typeface="Gotham Light" pitchFamily="50" charset="0"/>
              </a:rPr>
              <a:t>&lt;body&gt;</a:t>
            </a:r>
          </a:p>
          <a:p>
            <a:endParaRPr lang="en-GB" sz="1600" dirty="0">
              <a:latin typeface="Gotham Light" pitchFamily="50" charset="0"/>
              <a:cs typeface="Gotham Light" pitchFamily="50" charset="0"/>
            </a:endParaRPr>
          </a:p>
          <a:p>
            <a:r>
              <a:rPr lang="en-GB" sz="1600" dirty="0">
                <a:latin typeface="Gotham Light" pitchFamily="50" charset="0"/>
                <a:cs typeface="Gotham Light" pitchFamily="50" charset="0"/>
              </a:rPr>
              <a:t>&lt;canvas id="</a:t>
            </a:r>
            <a:r>
              <a:rPr lang="en-GB" sz="1600" dirty="0" err="1">
                <a:latin typeface="Gotham Light" pitchFamily="50" charset="0"/>
                <a:cs typeface="Gotham Light" pitchFamily="50" charset="0"/>
              </a:rPr>
              <a:t>myCanvas</a:t>
            </a:r>
            <a:r>
              <a:rPr lang="en-GB" sz="1600" dirty="0">
                <a:latin typeface="Gotham Light" pitchFamily="50" charset="0"/>
                <a:cs typeface="Gotham Light" pitchFamily="50" charset="0"/>
              </a:rPr>
              <a:t>" width="200" height="100" style="border:1px solid #d3d3d3;"&gt;</a:t>
            </a:r>
          </a:p>
          <a:p>
            <a:r>
              <a:rPr lang="en-GB" sz="1600" dirty="0">
                <a:latin typeface="Gotham Light" pitchFamily="50" charset="0"/>
                <a:cs typeface="Gotham Light" pitchFamily="50" charset="0"/>
              </a:rPr>
              <a:t>Your browser does not support the HTML5 canvas tag.&lt;/canvas&gt;</a:t>
            </a:r>
          </a:p>
          <a:p>
            <a:endParaRPr lang="en-GB" sz="1600" dirty="0">
              <a:latin typeface="Gotham Light" pitchFamily="50" charset="0"/>
              <a:cs typeface="Gotham Light" pitchFamily="50" charset="0"/>
            </a:endParaRPr>
          </a:p>
          <a:p>
            <a:r>
              <a:rPr lang="en-GB" sz="1600" dirty="0">
                <a:latin typeface="Gotham Light" pitchFamily="50" charset="0"/>
                <a:cs typeface="Gotham Light" pitchFamily="50" charset="0"/>
              </a:rPr>
              <a:t>&lt;script&gt;</a:t>
            </a:r>
          </a:p>
          <a:p>
            <a:r>
              <a:rPr lang="en-GB" sz="1600" dirty="0" err="1">
                <a:latin typeface="Gotham Light" pitchFamily="50" charset="0"/>
                <a:cs typeface="Gotham Light" pitchFamily="50" charset="0"/>
              </a:rPr>
              <a:t>var</a:t>
            </a:r>
            <a:r>
              <a:rPr lang="en-GB" sz="1600" dirty="0">
                <a:latin typeface="Gotham Light" pitchFamily="50" charset="0"/>
                <a:cs typeface="Gotham Light" pitchFamily="50" charset="0"/>
              </a:rPr>
              <a:t> c = </a:t>
            </a:r>
            <a:r>
              <a:rPr lang="en-GB" sz="1600" dirty="0" err="1">
                <a:latin typeface="Gotham Light" pitchFamily="50" charset="0"/>
                <a:cs typeface="Gotham Light" pitchFamily="50" charset="0"/>
              </a:rPr>
              <a:t>document.getElementById</a:t>
            </a:r>
            <a:r>
              <a:rPr lang="en-GB" sz="1600" dirty="0">
                <a:latin typeface="Gotham Light" pitchFamily="50" charset="0"/>
                <a:cs typeface="Gotham Light" pitchFamily="50" charset="0"/>
              </a:rPr>
              <a:t>("</a:t>
            </a:r>
            <a:r>
              <a:rPr lang="en-GB" sz="1600" dirty="0" err="1">
                <a:latin typeface="Gotham Light" pitchFamily="50" charset="0"/>
                <a:cs typeface="Gotham Light" pitchFamily="50" charset="0"/>
              </a:rPr>
              <a:t>myCanvas</a:t>
            </a:r>
            <a:r>
              <a:rPr lang="en-GB" sz="1600" dirty="0">
                <a:latin typeface="Gotham Light" pitchFamily="50" charset="0"/>
                <a:cs typeface="Gotham Light" pitchFamily="50" charset="0"/>
              </a:rPr>
              <a:t>");</a:t>
            </a:r>
          </a:p>
          <a:p>
            <a:r>
              <a:rPr lang="en-GB" sz="1600" dirty="0" err="1">
                <a:latin typeface="Gotham Light" pitchFamily="50" charset="0"/>
                <a:cs typeface="Gotham Light" pitchFamily="50" charset="0"/>
              </a:rPr>
              <a:t>var</a:t>
            </a:r>
            <a:r>
              <a:rPr lang="en-GB" sz="1600" dirty="0">
                <a:latin typeface="Gotham Light" pitchFamily="50" charset="0"/>
                <a:cs typeface="Gotham Light" pitchFamily="50" charset="0"/>
              </a:rPr>
              <a:t> </a:t>
            </a:r>
            <a:r>
              <a:rPr lang="en-GB" sz="1600" dirty="0" err="1">
                <a:latin typeface="Gotham Light" pitchFamily="50" charset="0"/>
                <a:cs typeface="Gotham Light" pitchFamily="50" charset="0"/>
              </a:rPr>
              <a:t>ctx</a:t>
            </a:r>
            <a:r>
              <a:rPr lang="en-GB" sz="1600" dirty="0">
                <a:latin typeface="Gotham Light" pitchFamily="50" charset="0"/>
                <a:cs typeface="Gotham Light" pitchFamily="50" charset="0"/>
              </a:rPr>
              <a:t> = </a:t>
            </a:r>
            <a:r>
              <a:rPr lang="en-GB" sz="1600" dirty="0" err="1">
                <a:latin typeface="Gotham Light" pitchFamily="50" charset="0"/>
                <a:cs typeface="Gotham Light" pitchFamily="50" charset="0"/>
              </a:rPr>
              <a:t>c.getContext</a:t>
            </a:r>
            <a:r>
              <a:rPr lang="en-GB" sz="1600" dirty="0">
                <a:latin typeface="Gotham Light" pitchFamily="50" charset="0"/>
                <a:cs typeface="Gotham Light" pitchFamily="50" charset="0"/>
              </a:rPr>
              <a:t>("2d");</a:t>
            </a:r>
          </a:p>
          <a:p>
            <a:r>
              <a:rPr lang="en-GB" sz="1600" dirty="0" err="1">
                <a:latin typeface="Gotham Light" pitchFamily="50" charset="0"/>
                <a:cs typeface="Gotham Light" pitchFamily="50" charset="0"/>
              </a:rPr>
              <a:t>ctx.beginPath</a:t>
            </a:r>
            <a:r>
              <a:rPr lang="en-GB" sz="1600" dirty="0">
                <a:latin typeface="Gotham Light" pitchFamily="50" charset="0"/>
                <a:cs typeface="Gotham Light" pitchFamily="50" charset="0"/>
              </a:rPr>
              <a:t>();</a:t>
            </a:r>
          </a:p>
          <a:p>
            <a:r>
              <a:rPr lang="en-GB" sz="1600" dirty="0">
                <a:latin typeface="Gotham Light" pitchFamily="50" charset="0"/>
                <a:cs typeface="Gotham Light" pitchFamily="50" charset="0"/>
              </a:rPr>
              <a:t>ctx.arc(95,50,40,0,2*</a:t>
            </a:r>
            <a:r>
              <a:rPr lang="en-GB" sz="1600" dirty="0" err="1">
                <a:latin typeface="Gotham Light" pitchFamily="50" charset="0"/>
                <a:cs typeface="Gotham Light" pitchFamily="50" charset="0"/>
              </a:rPr>
              <a:t>Math.PI</a:t>
            </a:r>
            <a:r>
              <a:rPr lang="en-GB" sz="1600" dirty="0">
                <a:latin typeface="Gotham Light" pitchFamily="50" charset="0"/>
                <a:cs typeface="Gotham Light" pitchFamily="50" charset="0"/>
              </a:rPr>
              <a:t>);</a:t>
            </a:r>
          </a:p>
          <a:p>
            <a:r>
              <a:rPr lang="en-GB" sz="1600" dirty="0" err="1">
                <a:latin typeface="Gotham Light" pitchFamily="50" charset="0"/>
                <a:cs typeface="Gotham Light" pitchFamily="50" charset="0"/>
              </a:rPr>
              <a:t>ctx.stroke</a:t>
            </a:r>
            <a:r>
              <a:rPr lang="en-GB" sz="1600" dirty="0">
                <a:latin typeface="Gotham Light" pitchFamily="50" charset="0"/>
                <a:cs typeface="Gotham Light" pitchFamily="50" charset="0"/>
              </a:rPr>
              <a:t>();</a:t>
            </a:r>
          </a:p>
          <a:p>
            <a:r>
              <a:rPr lang="en-GB" sz="1600" dirty="0">
                <a:latin typeface="Gotham Light" pitchFamily="50" charset="0"/>
                <a:cs typeface="Gotham Light" pitchFamily="50" charset="0"/>
              </a:rPr>
              <a:t>&lt;/script&gt; </a:t>
            </a:r>
          </a:p>
          <a:p>
            <a:endParaRPr lang="en-GB" sz="1600" dirty="0">
              <a:latin typeface="Gotham Light" pitchFamily="50" charset="0"/>
              <a:cs typeface="Gotham Light" pitchFamily="50" charset="0"/>
            </a:endParaRPr>
          </a:p>
          <a:p>
            <a:r>
              <a:rPr lang="en-GB" sz="1600" dirty="0">
                <a:latin typeface="Gotham Light" pitchFamily="50" charset="0"/>
                <a:cs typeface="Gotham Light" pitchFamily="50" charset="0"/>
              </a:rPr>
              <a:t>&lt;/body&gt;</a:t>
            </a:r>
          </a:p>
          <a:p>
            <a:r>
              <a:rPr lang="en-GB" sz="1600" dirty="0">
                <a:latin typeface="Gotham Light" pitchFamily="50" charset="0"/>
                <a:cs typeface="Gotham Light" pitchFamily="50" charset="0"/>
              </a:rPr>
              <a:t>&lt;/html&gt;</a:t>
            </a:r>
          </a:p>
        </p:txBody>
      </p:sp>
    </p:spTree>
    <p:extLst>
      <p:ext uri="{BB962C8B-B14F-4D97-AF65-F5344CB8AC3E}">
        <p14:creationId xmlns:p14="http://schemas.microsoft.com/office/powerpoint/2010/main" val="1243220550"/>
      </p:ext>
    </p:extLst>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8" descr="http://i.stack.imgur.com/Mmww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11011" y="5793507"/>
            <a:ext cx="924970" cy="92497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73350" y="2035503"/>
            <a:ext cx="6845300" cy="4508500"/>
          </a:xfrm>
          <a:prstGeom prst="rect">
            <a:avLst/>
          </a:prstGeom>
        </p:spPr>
      </p:pic>
      <p:sp>
        <p:nvSpPr>
          <p:cNvPr id="5" name="Title 1"/>
          <p:cNvSpPr>
            <a:spLocks noGrp="1"/>
          </p:cNvSpPr>
          <p:nvPr>
            <p:ph type="title"/>
          </p:nvPr>
        </p:nvSpPr>
        <p:spPr>
          <a:xfrm>
            <a:off x="838200" y="365125"/>
            <a:ext cx="10515600" cy="1325563"/>
          </a:xfrm>
        </p:spPr>
        <p:txBody>
          <a:bodyPr/>
          <a:lstStyle/>
          <a:p>
            <a:r>
              <a:rPr lang="en-US" dirty="0" err="1" smtClean="0"/>
              <a:t>Debouncing</a:t>
            </a:r>
            <a:endParaRPr lang="en-US" dirty="0"/>
          </a:p>
        </p:txBody>
      </p:sp>
    </p:spTree>
    <p:extLst>
      <p:ext uri="{BB962C8B-B14F-4D97-AF65-F5344CB8AC3E}">
        <p14:creationId xmlns:p14="http://schemas.microsoft.com/office/powerpoint/2010/main" val="592456289"/>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8" descr="http://i.stack.imgur.com/Mmww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11011" y="5793507"/>
            <a:ext cx="924970" cy="92497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4824" y="1358236"/>
            <a:ext cx="9882352" cy="4897756"/>
          </a:xfrm>
          <a:prstGeom prst="rect">
            <a:avLst/>
          </a:prstGeom>
        </p:spPr>
      </p:pic>
    </p:spTree>
    <p:extLst>
      <p:ext uri="{BB962C8B-B14F-4D97-AF65-F5344CB8AC3E}">
        <p14:creationId xmlns:p14="http://schemas.microsoft.com/office/powerpoint/2010/main" val="1176225844"/>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8" descr="http://i.stack.imgur.com/Mmww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11011" y="5793507"/>
            <a:ext cx="924970" cy="92497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268" y="44779"/>
            <a:ext cx="3860800" cy="2882900"/>
          </a:xfrm>
          <a:prstGeom prst="rect">
            <a:avLst/>
          </a:prstGeom>
        </p:spPr>
      </p:pic>
      <p:sp>
        <p:nvSpPr>
          <p:cNvPr id="5" name="TextBox 4"/>
          <p:cNvSpPr txBox="1"/>
          <p:nvPr/>
        </p:nvSpPr>
        <p:spPr>
          <a:xfrm>
            <a:off x="3714750" y="1771686"/>
            <a:ext cx="1863090" cy="369332"/>
          </a:xfrm>
          <a:prstGeom prst="rect">
            <a:avLst/>
          </a:prstGeom>
          <a:noFill/>
        </p:spPr>
        <p:txBody>
          <a:bodyPr wrap="square" rtlCol="0">
            <a:spAutoFit/>
          </a:bodyPr>
          <a:lstStyle/>
          <a:p>
            <a:r>
              <a:rPr lang="en-US" smtClean="0"/>
              <a:t>Level Constructor</a:t>
            </a:r>
            <a:endParaRPr lang="en-US"/>
          </a:p>
        </p:txBody>
      </p:sp>
      <p:sp>
        <p:nvSpPr>
          <p:cNvPr id="6" name="Oval 5"/>
          <p:cNvSpPr/>
          <p:nvPr/>
        </p:nvSpPr>
        <p:spPr>
          <a:xfrm>
            <a:off x="4360545" y="1200186"/>
            <a:ext cx="571500" cy="571500"/>
          </a:xfrm>
          <a:prstGeom prst="ellipse">
            <a:avLst/>
          </a:prstGeom>
          <a:solidFill>
            <a:srgbClr val="7686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7" name="TextBox 6"/>
          <p:cNvSpPr txBox="1"/>
          <p:nvPr/>
        </p:nvSpPr>
        <p:spPr>
          <a:xfrm>
            <a:off x="3506152" y="2094851"/>
            <a:ext cx="2783205" cy="1015663"/>
          </a:xfrm>
          <a:prstGeom prst="rect">
            <a:avLst/>
          </a:prstGeom>
          <a:noFill/>
        </p:spPr>
        <p:txBody>
          <a:bodyPr wrap="square" rtlCol="0">
            <a:spAutoFit/>
          </a:bodyPr>
          <a:lstStyle/>
          <a:p>
            <a:r>
              <a:rPr lang="en-US" sz="1200" dirty="0" smtClean="0"/>
              <a:t>Go throw all the elements of the array using a double loop and store them in an array with corresponding name (lava, wall or space) and then put in a different array dynamic objects</a:t>
            </a:r>
            <a:endParaRPr lang="en-US" sz="1200" dirty="0"/>
          </a:p>
        </p:txBody>
      </p:sp>
      <p:sp>
        <p:nvSpPr>
          <p:cNvPr id="8" name="TextBox 7"/>
          <p:cNvSpPr txBox="1"/>
          <p:nvPr/>
        </p:nvSpPr>
        <p:spPr>
          <a:xfrm>
            <a:off x="7750161" y="1044783"/>
            <a:ext cx="1885950" cy="523220"/>
          </a:xfrm>
          <a:prstGeom prst="rect">
            <a:avLst/>
          </a:prstGeom>
          <a:noFill/>
        </p:spPr>
        <p:txBody>
          <a:bodyPr wrap="square" rtlCol="0">
            <a:spAutoFit/>
          </a:bodyPr>
          <a:lstStyle/>
          <a:p>
            <a:pPr algn="ctr"/>
            <a:r>
              <a:rPr lang="en-US" sz="1400" dirty="0" smtClean="0"/>
              <a:t>Save in array all the static element</a:t>
            </a:r>
            <a:endParaRPr lang="en-US" sz="1400" dirty="0"/>
          </a:p>
        </p:txBody>
      </p:sp>
      <p:sp>
        <p:nvSpPr>
          <p:cNvPr id="9" name="Oval 8"/>
          <p:cNvSpPr/>
          <p:nvPr/>
        </p:nvSpPr>
        <p:spPr>
          <a:xfrm>
            <a:off x="8429625" y="403080"/>
            <a:ext cx="571500" cy="571500"/>
          </a:xfrm>
          <a:prstGeom prst="ellipse">
            <a:avLst/>
          </a:prstGeom>
          <a:solidFill>
            <a:srgbClr val="7686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2</a:t>
            </a:r>
            <a:endParaRPr lang="en-US" dirty="0"/>
          </a:p>
        </p:txBody>
      </p:sp>
      <p:sp>
        <p:nvSpPr>
          <p:cNvPr id="10" name="TextBox 9"/>
          <p:cNvSpPr txBox="1"/>
          <p:nvPr/>
        </p:nvSpPr>
        <p:spPr>
          <a:xfrm>
            <a:off x="6989445" y="2952513"/>
            <a:ext cx="3308985" cy="307777"/>
          </a:xfrm>
          <a:prstGeom prst="rect">
            <a:avLst/>
          </a:prstGeom>
          <a:noFill/>
        </p:spPr>
        <p:txBody>
          <a:bodyPr wrap="square" rtlCol="0">
            <a:spAutoFit/>
          </a:bodyPr>
          <a:lstStyle/>
          <a:p>
            <a:pPr algn="ctr"/>
            <a:r>
              <a:rPr lang="en-US" sz="1400" dirty="0" smtClean="0"/>
              <a:t>Save in array all the dynamic elements</a:t>
            </a:r>
            <a:endParaRPr lang="en-US" sz="1400" dirty="0"/>
          </a:p>
        </p:txBody>
      </p:sp>
      <p:sp>
        <p:nvSpPr>
          <p:cNvPr id="11" name="Oval 10"/>
          <p:cNvSpPr/>
          <p:nvPr/>
        </p:nvSpPr>
        <p:spPr>
          <a:xfrm>
            <a:off x="8366760" y="2230238"/>
            <a:ext cx="571500" cy="571500"/>
          </a:xfrm>
          <a:prstGeom prst="ellipse">
            <a:avLst/>
          </a:prstGeom>
          <a:solidFill>
            <a:srgbClr val="7686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cxnSp>
        <p:nvCxnSpPr>
          <p:cNvPr id="13" name="Straight Arrow Connector 12"/>
          <p:cNvCxnSpPr>
            <a:stCxn id="6" idx="6"/>
          </p:cNvCxnSpPr>
          <p:nvPr/>
        </p:nvCxnSpPr>
        <p:spPr>
          <a:xfrm flipV="1">
            <a:off x="4932045" y="688830"/>
            <a:ext cx="3286125" cy="7971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6" idx="6"/>
          </p:cNvCxnSpPr>
          <p:nvPr/>
        </p:nvCxnSpPr>
        <p:spPr>
          <a:xfrm>
            <a:off x="4932045" y="1485936"/>
            <a:ext cx="3274695" cy="9372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5092065" y="4575912"/>
            <a:ext cx="3023235" cy="738664"/>
          </a:xfrm>
          <a:prstGeom prst="rect">
            <a:avLst/>
          </a:prstGeom>
          <a:noFill/>
        </p:spPr>
        <p:txBody>
          <a:bodyPr wrap="square" rtlCol="0">
            <a:spAutoFit/>
          </a:bodyPr>
          <a:lstStyle/>
          <a:p>
            <a:pPr algn="ctr"/>
            <a:r>
              <a:rPr lang="en-US" sz="1400" dirty="0" smtClean="0"/>
              <a:t>Create a prototype for the and the  object for each type of  dynamic element</a:t>
            </a:r>
            <a:endParaRPr lang="en-US" sz="1400" dirty="0"/>
          </a:p>
        </p:txBody>
      </p:sp>
      <p:sp>
        <p:nvSpPr>
          <p:cNvPr id="19" name="Oval 18"/>
          <p:cNvSpPr/>
          <p:nvPr/>
        </p:nvSpPr>
        <p:spPr>
          <a:xfrm>
            <a:off x="6317933" y="3829497"/>
            <a:ext cx="571500" cy="571500"/>
          </a:xfrm>
          <a:prstGeom prst="ellipse">
            <a:avLst/>
          </a:prstGeom>
          <a:solidFill>
            <a:srgbClr val="7686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4</a:t>
            </a:r>
            <a:endParaRPr lang="en-US" dirty="0"/>
          </a:p>
        </p:txBody>
      </p:sp>
      <p:cxnSp>
        <p:nvCxnSpPr>
          <p:cNvPr id="20" name="Straight Arrow Connector 19"/>
          <p:cNvCxnSpPr>
            <a:stCxn id="11" idx="4"/>
          </p:cNvCxnSpPr>
          <p:nvPr/>
        </p:nvCxnSpPr>
        <p:spPr>
          <a:xfrm flipH="1">
            <a:off x="6755130" y="2801738"/>
            <a:ext cx="1897380" cy="9815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8578836" y="4575912"/>
            <a:ext cx="3023235" cy="738664"/>
          </a:xfrm>
          <a:prstGeom prst="rect">
            <a:avLst/>
          </a:prstGeom>
          <a:noFill/>
        </p:spPr>
        <p:txBody>
          <a:bodyPr wrap="square" rtlCol="0">
            <a:spAutoFit/>
          </a:bodyPr>
          <a:lstStyle/>
          <a:p>
            <a:pPr algn="ctr"/>
            <a:r>
              <a:rPr lang="en-US" sz="1400" dirty="0" smtClean="0"/>
              <a:t>Add event listeners and Give all the properties and methods to those object so that they can move</a:t>
            </a:r>
            <a:endParaRPr lang="en-US" sz="1400" dirty="0"/>
          </a:p>
        </p:txBody>
      </p:sp>
      <p:sp>
        <p:nvSpPr>
          <p:cNvPr id="24" name="Oval 23"/>
          <p:cNvSpPr/>
          <p:nvPr/>
        </p:nvSpPr>
        <p:spPr>
          <a:xfrm>
            <a:off x="9804703" y="3829497"/>
            <a:ext cx="571500" cy="571500"/>
          </a:xfrm>
          <a:prstGeom prst="ellipse">
            <a:avLst/>
          </a:prstGeom>
          <a:solidFill>
            <a:srgbClr val="7686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cxnSp>
        <p:nvCxnSpPr>
          <p:cNvPr id="26" name="Straight Arrow Connector 25"/>
          <p:cNvCxnSpPr>
            <a:endCxn id="24" idx="2"/>
          </p:cNvCxnSpPr>
          <p:nvPr/>
        </p:nvCxnSpPr>
        <p:spPr>
          <a:xfrm>
            <a:off x="6989445" y="4077098"/>
            <a:ext cx="2815258" cy="381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10458450" y="2457874"/>
            <a:ext cx="1633869" cy="523220"/>
          </a:xfrm>
          <a:prstGeom prst="rect">
            <a:avLst/>
          </a:prstGeom>
          <a:noFill/>
        </p:spPr>
        <p:txBody>
          <a:bodyPr wrap="square" rtlCol="0">
            <a:spAutoFit/>
          </a:bodyPr>
          <a:lstStyle/>
          <a:p>
            <a:pPr algn="ctr"/>
            <a:r>
              <a:rPr lang="en-US" sz="1400" dirty="0" smtClean="0"/>
              <a:t>Printing elements using the DOM</a:t>
            </a:r>
            <a:endParaRPr lang="en-US" sz="1400" dirty="0"/>
          </a:p>
        </p:txBody>
      </p:sp>
      <p:sp>
        <p:nvSpPr>
          <p:cNvPr id="35" name="Oval 34"/>
          <p:cNvSpPr/>
          <p:nvPr/>
        </p:nvSpPr>
        <p:spPr>
          <a:xfrm>
            <a:off x="10989635" y="1773571"/>
            <a:ext cx="571500" cy="571500"/>
          </a:xfrm>
          <a:prstGeom prst="ellipse">
            <a:avLst/>
          </a:prstGeom>
          <a:solidFill>
            <a:srgbClr val="7686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a:t>
            </a:r>
          </a:p>
        </p:txBody>
      </p:sp>
      <p:cxnSp>
        <p:nvCxnSpPr>
          <p:cNvPr id="36" name="Straight Arrow Connector 35"/>
          <p:cNvCxnSpPr/>
          <p:nvPr/>
        </p:nvCxnSpPr>
        <p:spPr>
          <a:xfrm>
            <a:off x="9175432" y="682763"/>
            <a:ext cx="1717358" cy="10360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flipV="1">
            <a:off x="10295573" y="2411032"/>
            <a:ext cx="803577" cy="13868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79451238"/>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game exercise</a:t>
            </a:r>
            <a:r>
              <a:rPr lang="en-US" dirty="0" smtClean="0"/>
              <a:t> </a:t>
            </a:r>
            <a:endParaRPr lang="en-US" dirty="0"/>
          </a:p>
        </p:txBody>
      </p:sp>
      <p:pic>
        <p:nvPicPr>
          <p:cNvPr id="4" name="Picture 8" descr="http://i.stack.imgur.com/Mmww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11011" y="5793507"/>
            <a:ext cx="924970" cy="92497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994410" y="1690688"/>
            <a:ext cx="8263890" cy="1200329"/>
          </a:xfrm>
          <a:prstGeom prst="rect">
            <a:avLst/>
          </a:prstGeom>
          <a:noFill/>
        </p:spPr>
        <p:txBody>
          <a:bodyPr wrap="square" rtlCol="0">
            <a:spAutoFit/>
          </a:bodyPr>
          <a:lstStyle/>
          <a:p>
            <a:r>
              <a:rPr lang="en-US" dirty="0" smtClean="0"/>
              <a:t>Adjust run game to create lives have the player start with 3</a:t>
            </a:r>
          </a:p>
          <a:p>
            <a:endParaRPr lang="en-US" dirty="0"/>
          </a:p>
          <a:p>
            <a:r>
              <a:rPr lang="en-US" dirty="0" smtClean="0"/>
              <a:t>Create a pause and continue  --- for it wrap the </a:t>
            </a:r>
            <a:r>
              <a:rPr lang="en-US" dirty="0" err="1" smtClean="0"/>
              <a:t>runlevel</a:t>
            </a:r>
            <a:r>
              <a:rPr lang="en-US" dirty="0" smtClean="0"/>
              <a:t> function into a event listener that makes the animation stop when user press the key control</a:t>
            </a:r>
            <a:endParaRPr lang="en-US" dirty="0"/>
          </a:p>
        </p:txBody>
      </p:sp>
    </p:spTree>
    <p:extLst>
      <p:ext uri="{BB962C8B-B14F-4D97-AF65-F5344CB8AC3E}">
        <p14:creationId xmlns:p14="http://schemas.microsoft.com/office/powerpoint/2010/main" val="478841551"/>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Drawing a canvas</a:t>
            </a:r>
            <a:endParaRPr lang="en-US" dirty="0"/>
          </a:p>
        </p:txBody>
      </p:sp>
      <p:pic>
        <p:nvPicPr>
          <p:cNvPr id="4" name="Picture 8" descr="http://i.stack.imgur.com/Mmww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11011" y="5793507"/>
            <a:ext cx="924970" cy="92497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1383030" y="2183130"/>
            <a:ext cx="3383280" cy="369332"/>
          </a:xfrm>
          <a:prstGeom prst="rect">
            <a:avLst/>
          </a:prstGeom>
          <a:noFill/>
        </p:spPr>
        <p:txBody>
          <a:bodyPr wrap="square" rtlCol="0">
            <a:spAutoFit/>
          </a:bodyPr>
          <a:lstStyle/>
          <a:p>
            <a:r>
              <a:rPr lang="en-US" dirty="0" smtClean="0"/>
              <a:t>SVG</a:t>
            </a:r>
            <a:endParaRPr lang="en-US" dirty="0"/>
          </a:p>
        </p:txBody>
      </p:sp>
      <p:sp>
        <p:nvSpPr>
          <p:cNvPr id="5" name="TextBox 4"/>
          <p:cNvSpPr txBox="1"/>
          <p:nvPr/>
        </p:nvSpPr>
        <p:spPr>
          <a:xfrm>
            <a:off x="1383030" y="3554730"/>
            <a:ext cx="994410" cy="369332"/>
          </a:xfrm>
          <a:prstGeom prst="rect">
            <a:avLst/>
          </a:prstGeom>
          <a:noFill/>
        </p:spPr>
        <p:txBody>
          <a:bodyPr wrap="square" rtlCol="0">
            <a:spAutoFit/>
          </a:bodyPr>
          <a:lstStyle/>
          <a:p>
            <a:r>
              <a:rPr lang="en-US" dirty="0" smtClean="0"/>
              <a:t>Canvas</a:t>
            </a:r>
            <a:endParaRPr lang="en-US" dirty="0"/>
          </a:p>
        </p:txBody>
      </p:sp>
      <p:sp>
        <p:nvSpPr>
          <p:cNvPr id="6" name="TextBox 5"/>
          <p:cNvSpPr txBox="1"/>
          <p:nvPr/>
        </p:nvSpPr>
        <p:spPr>
          <a:xfrm>
            <a:off x="2523579" y="1769626"/>
            <a:ext cx="4823460" cy="923330"/>
          </a:xfrm>
          <a:prstGeom prst="rect">
            <a:avLst/>
          </a:prstGeom>
          <a:noFill/>
        </p:spPr>
        <p:txBody>
          <a:bodyPr wrap="square" rtlCol="0">
            <a:spAutoFit/>
          </a:bodyPr>
          <a:lstStyle/>
          <a:p>
            <a:r>
              <a:rPr lang="en-US" dirty="0" smtClean="0"/>
              <a:t>Is like a html DOM used for describing object that focus on shapes rather than text. An is possible to embed a SVG document in a html document</a:t>
            </a:r>
            <a:endParaRPr lang="en-US" dirty="0"/>
          </a:p>
        </p:txBody>
      </p:sp>
      <p:sp>
        <p:nvSpPr>
          <p:cNvPr id="7" name="Rectangle 6"/>
          <p:cNvSpPr/>
          <p:nvPr/>
        </p:nvSpPr>
        <p:spPr>
          <a:xfrm>
            <a:off x="2523579" y="3554730"/>
            <a:ext cx="5247462" cy="369332"/>
          </a:xfrm>
          <a:prstGeom prst="rect">
            <a:avLst/>
          </a:prstGeom>
        </p:spPr>
        <p:txBody>
          <a:bodyPr wrap="none">
            <a:spAutoFit/>
          </a:bodyPr>
          <a:lstStyle/>
          <a:p>
            <a:r>
              <a:rPr lang="en-US"/>
              <a:t>or it can be included with an image tag called (canvas)</a:t>
            </a:r>
            <a:endParaRPr lang="en-US" dirty="0"/>
          </a:p>
        </p:txBody>
      </p:sp>
      <p:sp>
        <p:nvSpPr>
          <p:cNvPr id="8" name="TextBox 7"/>
          <p:cNvSpPr txBox="1"/>
          <p:nvPr/>
        </p:nvSpPr>
        <p:spPr>
          <a:xfrm>
            <a:off x="1974938" y="4926330"/>
            <a:ext cx="6791871" cy="1169551"/>
          </a:xfrm>
          <a:prstGeom prst="rect">
            <a:avLst/>
          </a:prstGeom>
          <a:noFill/>
        </p:spPr>
        <p:txBody>
          <a:bodyPr wrap="square" rtlCol="0">
            <a:spAutoFit/>
          </a:bodyPr>
          <a:lstStyle/>
          <a:p>
            <a:r>
              <a:rPr lang="en-US" sz="1400" dirty="0" smtClean="0"/>
              <a:t>The </a:t>
            </a:r>
            <a:r>
              <a:rPr lang="en-US" sz="1400" smtClean="0"/>
              <a:t>main difference </a:t>
            </a:r>
            <a:r>
              <a:rPr lang="en-US" sz="1400" dirty="0" smtClean="0"/>
              <a:t>between a canvas and an SVG picture is that is SVG the original description of the shapes is preserved so that they can be moved or resized at any time. A canvas on the other hand , converts the shapes to pixels as soon as they are drown and does not remember what these pixels represent. The only way to move a shape on canvas is to clear the canvas and redraw it with the shape in a new position</a:t>
            </a:r>
            <a:endParaRPr lang="en-US" sz="1400" dirty="0"/>
          </a:p>
        </p:txBody>
      </p:sp>
    </p:spTree>
    <p:extLst>
      <p:ext uri="{BB962C8B-B14F-4D97-AF65-F5344CB8AC3E}">
        <p14:creationId xmlns:p14="http://schemas.microsoft.com/office/powerpoint/2010/main" val="242474976"/>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SVG element</a:t>
            </a:r>
            <a:endParaRPr lang="en-US" dirty="0"/>
          </a:p>
        </p:txBody>
      </p:sp>
      <p:pic>
        <p:nvPicPr>
          <p:cNvPr id="4" name="Picture 8" descr="http://i.stack.imgur.com/Mmww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11011" y="5793507"/>
            <a:ext cx="924970" cy="92497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3940" y="2893060"/>
            <a:ext cx="5943600" cy="149860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87540" y="2372360"/>
            <a:ext cx="3492500" cy="2019300"/>
          </a:xfrm>
          <a:prstGeom prst="rect">
            <a:avLst/>
          </a:prstGeom>
        </p:spPr>
      </p:pic>
      <p:sp>
        <p:nvSpPr>
          <p:cNvPr id="6" name="Rectangle 5"/>
          <p:cNvSpPr/>
          <p:nvPr/>
        </p:nvSpPr>
        <p:spPr>
          <a:xfrm>
            <a:off x="1160979" y="3119715"/>
            <a:ext cx="519232" cy="274995"/>
          </a:xfrm>
          <a:prstGeom prst="rect">
            <a:avLst/>
          </a:prstGeom>
          <a:solidFill>
            <a:srgbClr val="FF0000">
              <a:alpha val="12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p:cNvCxnSpPr/>
          <p:nvPr/>
        </p:nvCxnSpPr>
        <p:spPr>
          <a:xfrm>
            <a:off x="1043940" y="2663190"/>
            <a:ext cx="0" cy="4267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289025" y="2263378"/>
            <a:ext cx="2263140" cy="369332"/>
          </a:xfrm>
          <a:prstGeom prst="rect">
            <a:avLst/>
          </a:prstGeom>
          <a:noFill/>
        </p:spPr>
        <p:txBody>
          <a:bodyPr wrap="square" rtlCol="0">
            <a:spAutoFit/>
          </a:bodyPr>
          <a:lstStyle/>
          <a:p>
            <a:r>
              <a:rPr lang="en-US" dirty="0" smtClean="0"/>
              <a:t>Starts the </a:t>
            </a:r>
            <a:r>
              <a:rPr lang="en-US" dirty="0" err="1" smtClean="0"/>
              <a:t>svg</a:t>
            </a:r>
            <a:r>
              <a:rPr lang="en-US" dirty="0" smtClean="0"/>
              <a:t> mode</a:t>
            </a:r>
            <a:endParaRPr lang="en-US" dirty="0"/>
          </a:p>
        </p:txBody>
      </p:sp>
      <p:cxnSp>
        <p:nvCxnSpPr>
          <p:cNvPr id="13" name="Straight Arrow Connector 12"/>
          <p:cNvCxnSpPr/>
          <p:nvPr/>
        </p:nvCxnSpPr>
        <p:spPr>
          <a:xfrm flipV="1">
            <a:off x="1016734" y="3642360"/>
            <a:ext cx="403861" cy="8255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1420594" y="3410545"/>
            <a:ext cx="5163086" cy="424537"/>
          </a:xfrm>
          <a:prstGeom prst="rect">
            <a:avLst/>
          </a:prstGeom>
          <a:solidFill>
            <a:srgbClr val="FF0000">
              <a:alpha val="12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26670" y="4467860"/>
            <a:ext cx="4122420" cy="923330"/>
          </a:xfrm>
          <a:prstGeom prst="rect">
            <a:avLst/>
          </a:prstGeom>
          <a:noFill/>
        </p:spPr>
        <p:txBody>
          <a:bodyPr wrap="square" rtlCol="0">
            <a:spAutoFit/>
          </a:bodyPr>
          <a:lstStyle/>
          <a:p>
            <a:r>
              <a:rPr lang="en-US" dirty="0" smtClean="0"/>
              <a:t>Inside </a:t>
            </a:r>
            <a:r>
              <a:rPr lang="en-US" dirty="0" err="1" smtClean="0"/>
              <a:t>svg</a:t>
            </a:r>
            <a:r>
              <a:rPr lang="en-US" dirty="0" smtClean="0"/>
              <a:t> we can use hole new set of tags that normally don</a:t>
            </a:r>
            <a:r>
              <a:rPr lang="fr-FR" dirty="0" smtClean="0"/>
              <a:t>’</a:t>
            </a:r>
            <a:r>
              <a:rPr lang="en-US" dirty="0" smtClean="0"/>
              <a:t>t exist in JavaScript</a:t>
            </a:r>
          </a:p>
          <a:p>
            <a:r>
              <a:rPr lang="en-US" dirty="0" smtClean="0"/>
              <a:t>This tags are still DOM elements</a:t>
            </a:r>
            <a:endParaRPr lang="en-US" dirty="0"/>
          </a:p>
        </p:txBody>
      </p:sp>
    </p:spTree>
    <p:extLst>
      <p:ext uri="{BB962C8B-B14F-4D97-AF65-F5344CB8AC3E}">
        <p14:creationId xmlns:p14="http://schemas.microsoft.com/office/powerpoint/2010/main" val="972125383"/>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Canvas element</a:t>
            </a:r>
            <a:endParaRPr lang="en-US" dirty="0"/>
          </a:p>
        </p:txBody>
      </p:sp>
      <p:pic>
        <p:nvPicPr>
          <p:cNvPr id="4" name="Picture 8" descr="http://i.stack.imgur.com/Mmww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11011" y="5793507"/>
            <a:ext cx="924970" cy="92497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42888" y="1679734"/>
            <a:ext cx="2762250" cy="15554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&lt;canvas with </a:t>
            </a:r>
            <a:r>
              <a:rPr lang="en-US" smtClean="0"/>
              <a:t>&amp;&amp; height&gt;</a:t>
            </a:r>
            <a:endParaRPr lang="en-US"/>
          </a:p>
        </p:txBody>
      </p:sp>
      <p:cxnSp>
        <p:nvCxnSpPr>
          <p:cNvPr id="6" name="Straight Arrow Connector 5"/>
          <p:cNvCxnSpPr/>
          <p:nvPr/>
        </p:nvCxnSpPr>
        <p:spPr>
          <a:xfrm flipV="1">
            <a:off x="4167664" y="1909762"/>
            <a:ext cx="1405890" cy="536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5859304" y="1679734"/>
            <a:ext cx="1520190" cy="366712"/>
          </a:xfrm>
          <a:prstGeom prst="rect">
            <a:avLst/>
          </a:prstGeom>
          <a:noFill/>
        </p:spPr>
        <p:txBody>
          <a:bodyPr wrap="square" rtlCol="0">
            <a:spAutoFit/>
          </a:bodyPr>
          <a:lstStyle/>
          <a:p>
            <a:r>
              <a:rPr lang="en-US" dirty="0" err="1" smtClean="0"/>
              <a:t>WebGL</a:t>
            </a:r>
            <a:endParaRPr lang="en-US" dirty="0"/>
          </a:p>
        </p:txBody>
      </p:sp>
      <p:cxnSp>
        <p:nvCxnSpPr>
          <p:cNvPr id="8" name="Straight Arrow Connector 7"/>
          <p:cNvCxnSpPr/>
          <p:nvPr/>
        </p:nvCxnSpPr>
        <p:spPr>
          <a:xfrm>
            <a:off x="4167664" y="2457450"/>
            <a:ext cx="1314450" cy="7724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5853589" y="3046571"/>
            <a:ext cx="1520190" cy="366712"/>
          </a:xfrm>
          <a:prstGeom prst="rect">
            <a:avLst/>
          </a:prstGeom>
          <a:noFill/>
        </p:spPr>
        <p:txBody>
          <a:bodyPr wrap="square" rtlCol="0">
            <a:spAutoFit/>
          </a:bodyPr>
          <a:lstStyle/>
          <a:p>
            <a:r>
              <a:rPr lang="en-US" dirty="0" smtClean="0"/>
              <a:t>2d</a:t>
            </a:r>
            <a:endParaRPr lang="en-US" dirty="0"/>
          </a:p>
        </p:txBody>
      </p:sp>
      <p:sp>
        <p:nvSpPr>
          <p:cNvPr id="11" name="TextBox 10"/>
          <p:cNvSpPr txBox="1"/>
          <p:nvPr/>
        </p:nvSpPr>
        <p:spPr>
          <a:xfrm>
            <a:off x="3086100" y="2139761"/>
            <a:ext cx="1188720" cy="646331"/>
          </a:xfrm>
          <a:prstGeom prst="rect">
            <a:avLst/>
          </a:prstGeom>
          <a:noFill/>
        </p:spPr>
        <p:txBody>
          <a:bodyPr wrap="square" rtlCol="0">
            <a:spAutoFit/>
          </a:bodyPr>
          <a:lstStyle/>
          <a:p>
            <a:r>
              <a:rPr lang="en-US" smtClean="0"/>
              <a:t>Create a context</a:t>
            </a:r>
            <a:endParaRPr lang="en-US"/>
          </a:p>
        </p:txBody>
      </p:sp>
      <p:cxnSp>
        <p:nvCxnSpPr>
          <p:cNvPr id="13" name="Straight Arrow Connector 12"/>
          <p:cNvCxnSpPr>
            <a:stCxn id="11" idx="2"/>
          </p:cNvCxnSpPr>
          <p:nvPr/>
        </p:nvCxnSpPr>
        <p:spPr>
          <a:xfrm flipH="1">
            <a:off x="3634740" y="2786092"/>
            <a:ext cx="45720" cy="6271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877503" y="3577590"/>
            <a:ext cx="1560194" cy="1200329"/>
          </a:xfrm>
          <a:prstGeom prst="rect">
            <a:avLst/>
          </a:prstGeom>
          <a:noFill/>
        </p:spPr>
        <p:txBody>
          <a:bodyPr wrap="square" rtlCol="0">
            <a:spAutoFit/>
          </a:bodyPr>
          <a:lstStyle/>
          <a:p>
            <a:r>
              <a:rPr lang="en-US" dirty="0" smtClean="0"/>
              <a:t>We do this with a canvas attribute </a:t>
            </a:r>
            <a:r>
              <a:rPr lang="en-US" dirty="0" err="1" smtClean="0"/>
              <a:t>getContext</a:t>
            </a:r>
            <a:endParaRPr lang="en-US" dirty="0"/>
          </a:p>
        </p:txBody>
      </p:sp>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37697" y="3586637"/>
            <a:ext cx="6502400" cy="2387600"/>
          </a:xfrm>
          <a:prstGeom prst="rect">
            <a:avLst/>
          </a:prstGeom>
        </p:spPr>
      </p:pic>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42588" y="1289130"/>
            <a:ext cx="2222500" cy="2159000"/>
          </a:xfrm>
          <a:prstGeom prst="rect">
            <a:avLst/>
          </a:prstGeom>
        </p:spPr>
      </p:pic>
      <p:sp>
        <p:nvSpPr>
          <p:cNvPr id="17" name="Rectangle 16"/>
          <p:cNvSpPr/>
          <p:nvPr/>
        </p:nvSpPr>
        <p:spPr>
          <a:xfrm>
            <a:off x="6854546" y="5394285"/>
            <a:ext cx="780693" cy="274995"/>
          </a:xfrm>
          <a:prstGeom prst="rect">
            <a:avLst/>
          </a:prstGeom>
          <a:solidFill>
            <a:srgbClr val="FF0000">
              <a:alpha val="12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Arrow Connector 18"/>
          <p:cNvCxnSpPr/>
          <p:nvPr/>
        </p:nvCxnSpPr>
        <p:spPr>
          <a:xfrm flipH="1">
            <a:off x="6949440" y="5669280"/>
            <a:ext cx="64532" cy="1674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6492240" y="5894395"/>
            <a:ext cx="937260" cy="369332"/>
          </a:xfrm>
          <a:prstGeom prst="rect">
            <a:avLst/>
          </a:prstGeom>
          <a:noFill/>
        </p:spPr>
        <p:txBody>
          <a:bodyPr wrap="square" rtlCol="0">
            <a:spAutoFit/>
          </a:bodyPr>
          <a:lstStyle/>
          <a:p>
            <a:r>
              <a:rPr lang="en-US" smtClean="0"/>
              <a:t>position</a:t>
            </a:r>
            <a:endParaRPr lang="en-US"/>
          </a:p>
        </p:txBody>
      </p:sp>
      <p:sp>
        <p:nvSpPr>
          <p:cNvPr id="22" name="TextBox 21"/>
          <p:cNvSpPr txBox="1"/>
          <p:nvPr/>
        </p:nvSpPr>
        <p:spPr>
          <a:xfrm>
            <a:off x="7875270" y="5894395"/>
            <a:ext cx="937260" cy="369332"/>
          </a:xfrm>
          <a:prstGeom prst="rect">
            <a:avLst/>
          </a:prstGeom>
          <a:noFill/>
        </p:spPr>
        <p:txBody>
          <a:bodyPr wrap="square" rtlCol="0">
            <a:spAutoFit/>
          </a:bodyPr>
          <a:lstStyle/>
          <a:p>
            <a:r>
              <a:rPr lang="en-US" dirty="0" smtClean="0"/>
              <a:t>Size</a:t>
            </a:r>
            <a:endParaRPr lang="en-US" dirty="0"/>
          </a:p>
        </p:txBody>
      </p:sp>
      <p:sp>
        <p:nvSpPr>
          <p:cNvPr id="23" name="Rectangle 22"/>
          <p:cNvSpPr/>
          <p:nvPr/>
        </p:nvSpPr>
        <p:spPr>
          <a:xfrm>
            <a:off x="7852241" y="5394285"/>
            <a:ext cx="780693" cy="274995"/>
          </a:xfrm>
          <a:prstGeom prst="rect">
            <a:avLst/>
          </a:prstGeom>
          <a:solidFill>
            <a:srgbClr val="FF0000">
              <a:alpha val="12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Arrow Connector 23"/>
          <p:cNvCxnSpPr/>
          <p:nvPr/>
        </p:nvCxnSpPr>
        <p:spPr>
          <a:xfrm>
            <a:off x="8174642" y="5702358"/>
            <a:ext cx="67945" cy="1463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Rectangle 26"/>
          <p:cNvSpPr/>
          <p:nvPr/>
        </p:nvSpPr>
        <p:spPr>
          <a:xfrm>
            <a:off x="7333008" y="4940935"/>
            <a:ext cx="1182341" cy="274995"/>
          </a:xfrm>
          <a:prstGeom prst="rect">
            <a:avLst/>
          </a:prstGeom>
          <a:solidFill>
            <a:srgbClr val="FF0000">
              <a:alpha val="12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Straight Arrow Connector 28"/>
          <p:cNvCxnSpPr/>
          <p:nvPr/>
        </p:nvCxnSpPr>
        <p:spPr>
          <a:xfrm flipV="1">
            <a:off x="8242587" y="4526280"/>
            <a:ext cx="390347" cy="4343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8632934" y="4074972"/>
            <a:ext cx="2720866" cy="646331"/>
          </a:xfrm>
          <a:prstGeom prst="rect">
            <a:avLst/>
          </a:prstGeom>
          <a:noFill/>
        </p:spPr>
        <p:txBody>
          <a:bodyPr wrap="square" rtlCol="0">
            <a:spAutoFit/>
          </a:bodyPr>
          <a:lstStyle/>
          <a:p>
            <a:r>
              <a:rPr lang="en-US" dirty="0" smtClean="0"/>
              <a:t>The node with </a:t>
            </a:r>
            <a:r>
              <a:rPr lang="en-US" smtClean="0"/>
              <a:t>the attributes is the context</a:t>
            </a:r>
            <a:endParaRPr lang="en-US"/>
          </a:p>
        </p:txBody>
      </p:sp>
    </p:spTree>
    <p:extLst>
      <p:ext uri="{BB962C8B-B14F-4D97-AF65-F5344CB8AC3E}">
        <p14:creationId xmlns:p14="http://schemas.microsoft.com/office/powerpoint/2010/main" val="1172063133"/>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Canvas – lines are a set of instructions of points to connect</a:t>
            </a:r>
            <a:endParaRPr lang="en-US" dirty="0"/>
          </a:p>
        </p:txBody>
      </p:sp>
      <p:pic>
        <p:nvPicPr>
          <p:cNvPr id="4" name="Picture 8" descr="http://i.stack.imgur.com/Mmww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11011" y="5793507"/>
            <a:ext cx="924970" cy="92497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8550" y="2176780"/>
            <a:ext cx="7454900" cy="2641600"/>
          </a:xfrm>
          <a:prstGeom prst="rect">
            <a:avLst/>
          </a:prstGeom>
        </p:spPr>
      </p:pic>
      <p:sp>
        <p:nvSpPr>
          <p:cNvPr id="5" name="TextBox 4"/>
          <p:cNvSpPr txBox="1"/>
          <p:nvPr/>
        </p:nvSpPr>
        <p:spPr>
          <a:xfrm>
            <a:off x="8355330" y="4297680"/>
            <a:ext cx="2103120" cy="646331"/>
          </a:xfrm>
          <a:prstGeom prst="rect">
            <a:avLst/>
          </a:prstGeom>
          <a:noFill/>
        </p:spPr>
        <p:txBody>
          <a:bodyPr wrap="square" rtlCol="0">
            <a:spAutoFit/>
          </a:bodyPr>
          <a:lstStyle/>
          <a:p>
            <a:r>
              <a:rPr lang="en-US" smtClean="0"/>
              <a:t>What is the result of this ??</a:t>
            </a:r>
            <a:endParaRPr lang="en-US"/>
          </a:p>
        </p:txBody>
      </p:sp>
    </p:spTree>
    <p:extLst>
      <p:ext uri="{BB962C8B-B14F-4D97-AF65-F5344CB8AC3E}">
        <p14:creationId xmlns:p14="http://schemas.microsoft.com/office/powerpoint/2010/main" val="990526343"/>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8" descr="http://i.stack.imgur.com/Mmww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11011" y="5793507"/>
            <a:ext cx="924970" cy="9249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0019304"/>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8" descr="http://i.stack.imgur.com/Mmww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11011" y="5793507"/>
            <a:ext cx="924970" cy="9249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32324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n-GB" dirty="0"/>
          </a:p>
        </p:txBody>
      </p:sp>
      <p:sp>
        <p:nvSpPr>
          <p:cNvPr id="3" name="Marcador de contenido 2"/>
          <p:cNvSpPr>
            <a:spLocks noGrp="1"/>
          </p:cNvSpPr>
          <p:nvPr>
            <p:ph idx="1"/>
          </p:nvPr>
        </p:nvSpPr>
        <p:spPr/>
        <p:txBody>
          <a:bodyPr/>
          <a:lstStyle/>
          <a:p>
            <a:r>
              <a:rPr lang="en-GB" dirty="0" smtClean="0"/>
              <a:t>&lt;header&gt;</a:t>
            </a:r>
          </a:p>
          <a:p>
            <a:r>
              <a:rPr lang="en-GB" dirty="0" smtClean="0"/>
              <a:t>&lt;section&gt;</a:t>
            </a:r>
          </a:p>
          <a:p>
            <a:r>
              <a:rPr lang="en-GB" dirty="0" smtClean="0"/>
              <a:t>&lt;footer&gt;</a:t>
            </a:r>
          </a:p>
          <a:p>
            <a:r>
              <a:rPr lang="en-GB" dirty="0" smtClean="0"/>
              <a:t>&lt;aside&gt;</a:t>
            </a:r>
            <a:endParaRPr lang="en-GB" dirty="0"/>
          </a:p>
        </p:txBody>
      </p:sp>
      <p:sp>
        <p:nvSpPr>
          <p:cNvPr id="4" name="Rectángulo 3"/>
          <p:cNvSpPr/>
          <p:nvPr/>
        </p:nvSpPr>
        <p:spPr>
          <a:xfrm>
            <a:off x="838200" y="4001294"/>
            <a:ext cx="3729226" cy="646331"/>
          </a:xfrm>
          <a:prstGeom prst="rect">
            <a:avLst/>
          </a:prstGeom>
        </p:spPr>
        <p:txBody>
          <a:bodyPr wrap="none">
            <a:spAutoFit/>
          </a:bodyPr>
          <a:lstStyle/>
          <a:p>
            <a:r>
              <a:rPr lang="en-GB" dirty="0" smtClean="0">
                <a:hlinkClick r:id="rId2"/>
              </a:rPr>
              <a:t>https://github.com/afarkas/html5shiv</a:t>
            </a:r>
            <a:endParaRPr lang="en-GB" dirty="0" smtClean="0"/>
          </a:p>
          <a:p>
            <a:r>
              <a:rPr lang="es-CO" dirty="0">
                <a:hlinkClick r:id="rId3" tooltip="http://html5boilerplate.com/"/>
              </a:rPr>
              <a:t>http://html5boilerplate.com/</a:t>
            </a:r>
            <a:endParaRPr lang="en-GB" dirty="0"/>
          </a:p>
        </p:txBody>
      </p:sp>
    </p:spTree>
    <p:extLst>
      <p:ext uri="{BB962C8B-B14F-4D97-AF65-F5344CB8AC3E}">
        <p14:creationId xmlns:p14="http://schemas.microsoft.com/office/powerpoint/2010/main" val="429474578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8" descr="http://i.stack.imgur.com/Mmww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11011" y="5793507"/>
            <a:ext cx="924970" cy="9249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3446912"/>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8" descr="http://i.stack.imgur.com/Mmww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11011" y="5793507"/>
            <a:ext cx="924970" cy="9249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8361729"/>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8" descr="http://i.stack.imgur.com/Mmww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11011" y="5793507"/>
            <a:ext cx="924970" cy="9249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8380902"/>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8" descr="http://i.stack.imgur.com/Mmww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11011" y="5793507"/>
            <a:ext cx="924970" cy="9249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1756868"/>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8" descr="http://i.stack.imgur.com/Mmww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11011" y="5793507"/>
            <a:ext cx="924970" cy="9249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1088131"/>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8" descr="http://i.stack.imgur.com/Mmww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11011" y="5793507"/>
            <a:ext cx="924970" cy="9249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3465002"/>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GB" dirty="0" smtClean="0"/>
              <a:t>Diagram of how JavaScript works</a:t>
            </a:r>
            <a:endParaRPr lang="en-GB" dirty="0"/>
          </a:p>
        </p:txBody>
      </p:sp>
      <p:sp>
        <p:nvSpPr>
          <p:cNvPr id="4" name="Rectángulo 3"/>
          <p:cNvSpPr/>
          <p:nvPr/>
        </p:nvSpPr>
        <p:spPr>
          <a:xfrm>
            <a:off x="1006928" y="1266145"/>
            <a:ext cx="10134600" cy="23587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400" dirty="0" smtClean="0"/>
              <a:t>Names and this java does  </a:t>
            </a:r>
            <a:r>
              <a:rPr lang="en-GB" sz="1400" dirty="0" err="1" smtClean="0"/>
              <a:t>eplain</a:t>
            </a:r>
            <a:r>
              <a:rPr lang="en-GB" sz="1400" dirty="0" smtClean="0"/>
              <a:t> why we use () and why we use ; and that ‘’ is for text and not for math numbers , java return true y </a:t>
            </a:r>
            <a:r>
              <a:rPr lang="en-GB" sz="1400" dirty="0" err="1" smtClean="0"/>
              <a:t>flase</a:t>
            </a:r>
            <a:r>
              <a:rPr lang="en-GB" sz="1400" dirty="0" smtClean="0"/>
              <a:t> of formulas with &gt; &lt;, explain all the type of variables, </a:t>
            </a:r>
            <a:r>
              <a:rPr lang="es-CO" sz="1400" dirty="0" err="1" smtClean="0"/>
              <a:t>lowerCamelCase</a:t>
            </a:r>
            <a:r>
              <a:rPr lang="es-CO" sz="1400" dirty="0" smtClean="0"/>
              <a:t>, </a:t>
            </a:r>
            <a:r>
              <a:rPr lang="es-CO" sz="1400" dirty="0" err="1" smtClean="0"/>
              <a:t>operators</a:t>
            </a:r>
            <a:r>
              <a:rPr lang="es-CO" sz="1400" dirty="0" smtClean="0"/>
              <a:t> </a:t>
            </a:r>
            <a:r>
              <a:rPr lang="es-CO" sz="1400" dirty="0"/>
              <a:t>% (</a:t>
            </a:r>
            <a:r>
              <a:rPr lang="es-CO" sz="1400" dirty="0" err="1"/>
              <a:t>Modulus</a:t>
            </a:r>
            <a:r>
              <a:rPr lang="es-CO" sz="1400" dirty="0"/>
              <a:t>)</a:t>
            </a:r>
          </a:p>
          <a:p>
            <a:r>
              <a:rPr lang="es-CO" sz="1400" dirty="0"/>
              <a:t>++ (</a:t>
            </a:r>
            <a:r>
              <a:rPr lang="es-CO" sz="1400" dirty="0" err="1"/>
              <a:t>Increment</a:t>
            </a:r>
            <a:r>
              <a:rPr lang="es-CO" sz="1400" dirty="0"/>
              <a:t>)</a:t>
            </a:r>
          </a:p>
          <a:p>
            <a:r>
              <a:rPr lang="es-CO" sz="1400" dirty="0"/>
              <a:t>-- (</a:t>
            </a:r>
            <a:r>
              <a:rPr lang="es-CO" sz="1400" dirty="0" err="1"/>
              <a:t>Decrement</a:t>
            </a:r>
            <a:r>
              <a:rPr lang="es-CO" sz="1400" dirty="0" smtClean="0"/>
              <a:t>)</a:t>
            </a:r>
          </a:p>
          <a:p>
            <a:r>
              <a:rPr lang="es-CO" sz="1400" dirty="0" err="1" smtClean="0"/>
              <a:t>Explain</a:t>
            </a:r>
            <a:r>
              <a:rPr lang="es-CO" sz="1400" dirty="0" smtClean="0"/>
              <a:t> </a:t>
            </a:r>
            <a:r>
              <a:rPr lang="es-CO" sz="1400" dirty="0" err="1" smtClean="0"/>
              <a:t>operators</a:t>
            </a:r>
            <a:r>
              <a:rPr lang="es-CO" sz="1400" dirty="0" smtClean="0"/>
              <a:t> , ( == </a:t>
            </a:r>
            <a:r>
              <a:rPr lang="es-CO" sz="1400" dirty="0" err="1" smtClean="0"/>
              <a:t>equal</a:t>
            </a:r>
            <a:r>
              <a:rPr lang="es-CO" sz="1400" dirty="0" smtClean="0"/>
              <a:t> </a:t>
            </a:r>
            <a:r>
              <a:rPr lang="es-CO" sz="1400" dirty="0" err="1" smtClean="0"/>
              <a:t>value</a:t>
            </a:r>
            <a:r>
              <a:rPr lang="es-CO" sz="1400" dirty="0"/>
              <a:t> </a:t>
            </a:r>
            <a:r>
              <a:rPr lang="es-CO" sz="1400" dirty="0" smtClean="0"/>
              <a:t>, === </a:t>
            </a:r>
            <a:r>
              <a:rPr lang="es-CO" sz="1400" dirty="0" err="1" smtClean="0"/>
              <a:t>equal</a:t>
            </a:r>
            <a:r>
              <a:rPr lang="es-CO" sz="1400" dirty="0" smtClean="0"/>
              <a:t> </a:t>
            </a:r>
            <a:r>
              <a:rPr lang="es-CO" sz="1400" dirty="0" err="1" smtClean="0"/>
              <a:t>value</a:t>
            </a:r>
            <a:r>
              <a:rPr lang="es-CO" sz="1400" dirty="0" smtClean="0"/>
              <a:t> </a:t>
            </a:r>
            <a:r>
              <a:rPr lang="es-CO" sz="1400" dirty="0" err="1" smtClean="0"/>
              <a:t>equal</a:t>
            </a:r>
            <a:r>
              <a:rPr lang="es-CO" sz="1400" dirty="0" smtClean="0"/>
              <a:t> </a:t>
            </a:r>
            <a:r>
              <a:rPr lang="es-CO" sz="1400" dirty="0" err="1" smtClean="0"/>
              <a:t>type</a:t>
            </a:r>
            <a:r>
              <a:rPr lang="es-CO" sz="1400" dirty="0" smtClean="0"/>
              <a:t>) != , !== </a:t>
            </a:r>
            <a:r>
              <a:rPr lang="es-CO" sz="1400" dirty="0" err="1" smtClean="0"/>
              <a:t>not</a:t>
            </a:r>
            <a:r>
              <a:rPr lang="es-CO" sz="1400" dirty="0" smtClean="0"/>
              <a:t> </a:t>
            </a:r>
            <a:r>
              <a:rPr lang="es-CO" sz="1400" dirty="0" err="1" smtClean="0"/>
              <a:t>equal</a:t>
            </a:r>
            <a:r>
              <a:rPr lang="es-CO" sz="1400" dirty="0" smtClean="0"/>
              <a:t> </a:t>
            </a:r>
            <a:r>
              <a:rPr lang="es-CO" sz="1400" dirty="0" err="1" smtClean="0"/>
              <a:t>value</a:t>
            </a:r>
            <a:r>
              <a:rPr lang="es-CO" sz="1400" dirty="0" smtClean="0"/>
              <a:t> </a:t>
            </a:r>
            <a:r>
              <a:rPr lang="es-CO" sz="1400" dirty="0" err="1" smtClean="0"/>
              <a:t>not</a:t>
            </a:r>
            <a:r>
              <a:rPr lang="es-CO" sz="1400" dirty="0" smtClean="0"/>
              <a:t> </a:t>
            </a:r>
            <a:r>
              <a:rPr lang="es-CO" sz="1400" dirty="0" err="1" smtClean="0"/>
              <a:t>equal</a:t>
            </a:r>
            <a:r>
              <a:rPr lang="es-CO" sz="1400" dirty="0" smtClean="0"/>
              <a:t> </a:t>
            </a:r>
            <a:r>
              <a:rPr lang="es-CO" sz="1400" dirty="0" err="1" smtClean="0"/>
              <a:t>type</a:t>
            </a:r>
            <a:r>
              <a:rPr lang="es-CO" sz="1400" dirty="0" smtClean="0"/>
              <a:t>, +=, -= , </a:t>
            </a:r>
            <a:r>
              <a:rPr lang="es-CO" sz="1400" dirty="0" err="1" smtClean="0"/>
              <a:t>string</a:t>
            </a:r>
            <a:r>
              <a:rPr lang="es-CO" sz="1400" dirty="0" smtClean="0"/>
              <a:t> variable , single </a:t>
            </a:r>
            <a:r>
              <a:rPr lang="es-CO" sz="1400" dirty="0" err="1" smtClean="0"/>
              <a:t>or</a:t>
            </a:r>
            <a:r>
              <a:rPr lang="es-CO" sz="1400" dirty="0" smtClean="0"/>
              <a:t> doble </a:t>
            </a:r>
            <a:r>
              <a:rPr lang="es-CO" sz="1400" dirty="0" err="1" smtClean="0"/>
              <a:t>quates</a:t>
            </a:r>
            <a:r>
              <a:rPr lang="es-CO" sz="1400" dirty="0" smtClean="0"/>
              <a:t> </a:t>
            </a:r>
            <a:r>
              <a:rPr lang="es-CO" sz="1400" dirty="0" err="1" smtClean="0"/>
              <a:t>is</a:t>
            </a:r>
            <a:r>
              <a:rPr lang="es-CO" sz="1400" dirty="0" smtClean="0"/>
              <a:t> </a:t>
            </a:r>
            <a:r>
              <a:rPr lang="es-CO" sz="1400" dirty="0" err="1" smtClean="0"/>
              <a:t>the</a:t>
            </a:r>
            <a:r>
              <a:rPr lang="es-CO" sz="1400" dirty="0" smtClean="0"/>
              <a:t> </a:t>
            </a:r>
            <a:r>
              <a:rPr lang="es-CO" sz="1400" dirty="0" err="1" smtClean="0"/>
              <a:t>same</a:t>
            </a:r>
            <a:r>
              <a:rPr lang="es-CO" sz="1400" dirty="0" smtClean="0"/>
              <a:t> ‘’ “”, </a:t>
            </a:r>
            <a:r>
              <a:rPr lang="es-CO" sz="1400" dirty="0" err="1" smtClean="0"/>
              <a:t>merge</a:t>
            </a:r>
            <a:r>
              <a:rPr lang="es-CO" sz="1400" dirty="0" smtClean="0"/>
              <a:t> </a:t>
            </a:r>
            <a:r>
              <a:rPr lang="es-CO" sz="1400" dirty="0" err="1" smtClean="0"/>
              <a:t>words</a:t>
            </a:r>
            <a:r>
              <a:rPr lang="es-CO" sz="1400" dirty="0" smtClean="0"/>
              <a:t> </a:t>
            </a:r>
            <a:r>
              <a:rPr lang="es-CO" sz="1400" dirty="0" err="1" smtClean="0"/>
              <a:t>with</a:t>
            </a:r>
            <a:r>
              <a:rPr lang="es-CO" sz="1400" dirty="0" smtClean="0"/>
              <a:t> plus </a:t>
            </a:r>
            <a:r>
              <a:rPr lang="es-CO" sz="1400" dirty="0" err="1" smtClean="0"/>
              <a:t>eperators</a:t>
            </a:r>
            <a:endParaRPr lang="es-CO" sz="1400" dirty="0"/>
          </a:p>
          <a:p>
            <a:pPr algn="ctr"/>
            <a:endParaRPr lang="en-GB" sz="1400" dirty="0"/>
          </a:p>
        </p:txBody>
      </p:sp>
      <p:sp>
        <p:nvSpPr>
          <p:cNvPr id="5" name="Rectángulo 4"/>
          <p:cNvSpPr/>
          <p:nvPr/>
        </p:nvSpPr>
        <p:spPr>
          <a:xfrm>
            <a:off x="1023257" y="5544231"/>
            <a:ext cx="10134600" cy="18036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err="1" smtClean="0"/>
              <a:t>Ineraction</a:t>
            </a:r>
            <a:r>
              <a:rPr lang="en-GB" dirty="0" smtClean="0"/>
              <a:t> of them , method , class, object oriented programming</a:t>
            </a:r>
            <a:endParaRPr lang="en-GB" dirty="0"/>
          </a:p>
        </p:txBody>
      </p:sp>
      <p:sp>
        <p:nvSpPr>
          <p:cNvPr id="6" name="Rectángulo 5"/>
          <p:cNvSpPr/>
          <p:nvPr/>
        </p:nvSpPr>
        <p:spPr>
          <a:xfrm>
            <a:off x="930728" y="4016828"/>
            <a:ext cx="10319657" cy="11355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GB" sz="1200" dirty="0" smtClean="0"/>
              <a:t>String , </a:t>
            </a:r>
            <a:r>
              <a:rPr lang="en-GB" sz="1200" dirty="0" err="1" smtClean="0"/>
              <a:t>aja</a:t>
            </a:r>
            <a:r>
              <a:rPr lang="en-GB" sz="1200" dirty="0" smtClean="0"/>
              <a:t> methods : replace (), </a:t>
            </a:r>
            <a:r>
              <a:rPr lang="es-CO" sz="1200" dirty="0" err="1"/>
              <a:t>concatenate</a:t>
            </a:r>
            <a:r>
              <a:rPr lang="es-CO" sz="1200" dirty="0"/>
              <a:t> </a:t>
            </a:r>
            <a:r>
              <a:rPr lang="es-CO" sz="1200" dirty="0" err="1" smtClean="0"/>
              <a:t>strings</a:t>
            </a:r>
            <a:r>
              <a:rPr lang="es-CO" sz="1200" dirty="0" smtClean="0"/>
              <a:t>, </a:t>
            </a:r>
            <a:r>
              <a:rPr lang="es-CO" sz="1200" dirty="0" err="1" smtClean="0"/>
              <a:t>string</a:t>
            </a:r>
            <a:r>
              <a:rPr lang="es-CO" sz="1200" dirty="0" smtClean="0"/>
              <a:t> + </a:t>
            </a:r>
            <a:r>
              <a:rPr lang="es-CO" sz="1200" dirty="0" err="1" smtClean="0"/>
              <a:t>number</a:t>
            </a:r>
            <a:r>
              <a:rPr lang="es-CO" sz="1200" dirty="0" smtClean="0"/>
              <a:t> = </a:t>
            </a:r>
            <a:r>
              <a:rPr lang="es-CO" sz="1200" dirty="0" err="1" smtClean="0"/>
              <a:t>string</a:t>
            </a:r>
            <a:r>
              <a:rPr lang="es-CO" sz="1200" dirty="0" smtClean="0"/>
              <a:t>,  </a:t>
            </a:r>
            <a:r>
              <a:rPr lang="es-CO" sz="1200" dirty="0" err="1" smtClean="0"/>
              <a:t>float</a:t>
            </a:r>
            <a:r>
              <a:rPr lang="es-CO" sz="1200" dirty="0" smtClean="0"/>
              <a:t> variables ( </a:t>
            </a:r>
            <a:r>
              <a:rPr lang="es-CO" sz="1200" dirty="0" err="1" smtClean="0"/>
              <a:t>number</a:t>
            </a:r>
            <a:r>
              <a:rPr lang="es-CO" sz="1200" dirty="0" smtClean="0"/>
              <a:t> </a:t>
            </a:r>
            <a:r>
              <a:rPr lang="es-CO" sz="1200" dirty="0" err="1" smtClean="0"/>
              <a:t>with</a:t>
            </a:r>
            <a:r>
              <a:rPr lang="es-CO" sz="1200" dirty="0" smtClean="0"/>
              <a:t> </a:t>
            </a:r>
            <a:r>
              <a:rPr lang="es-CO" sz="1200" dirty="0" err="1" smtClean="0"/>
              <a:t>decimals</a:t>
            </a:r>
            <a:r>
              <a:rPr lang="es-CO" sz="1200" dirty="0" smtClean="0"/>
              <a:t>), </a:t>
            </a:r>
            <a:r>
              <a:rPr lang="es-CO" sz="1200" i="1" dirty="0" err="1" smtClean="0"/>
              <a:t>toFixed</a:t>
            </a:r>
            <a:r>
              <a:rPr lang="es-CO" sz="1200" i="1" dirty="0" smtClean="0"/>
              <a:t>(round </a:t>
            </a:r>
            <a:r>
              <a:rPr lang="es-CO" sz="1200" i="1" dirty="0" err="1" smtClean="0"/>
              <a:t>results</a:t>
            </a:r>
            <a:r>
              <a:rPr lang="es-CO" sz="1200" i="1" dirty="0" smtClean="0"/>
              <a:t>), </a:t>
            </a:r>
            <a:r>
              <a:rPr kumimoji="0" lang="es-CO" altLang="es-CO" sz="1200" b="0" i="0" u="none" strike="noStrike" cap="none" normalizeH="0" baseline="0" dirty="0" smtClean="0">
                <a:ln>
                  <a:noFill/>
                </a:ln>
                <a:solidFill>
                  <a:srgbClr val="F8F8F2"/>
                </a:solidFill>
                <a:effectLst/>
                <a:latin typeface="Menlo"/>
              </a:rPr>
              <a:t>console.log(</a:t>
            </a:r>
            <a:r>
              <a:rPr kumimoji="0" lang="es-CO" altLang="es-CO" sz="1200" b="0" i="0" u="none" strike="noStrike" cap="none" normalizeH="0" baseline="0" dirty="0" err="1" smtClean="0">
                <a:ln>
                  <a:noFill/>
                </a:ln>
                <a:solidFill>
                  <a:srgbClr val="F8F8F2"/>
                </a:solidFill>
                <a:effectLst/>
                <a:latin typeface="Menlo"/>
              </a:rPr>
              <a:t>somethingWeird.toFixed</a:t>
            </a:r>
            <a:r>
              <a:rPr kumimoji="0" lang="es-CO" altLang="es-CO" sz="1200" b="0" i="0" u="none" strike="noStrike" cap="none" normalizeH="0" baseline="0" dirty="0" smtClean="0">
                <a:ln>
                  <a:noFill/>
                </a:ln>
                <a:solidFill>
                  <a:srgbClr val="F8F8F2"/>
                </a:solidFill>
                <a:effectLst/>
                <a:latin typeface="Menlo"/>
              </a:rPr>
              <a:t>(</a:t>
            </a:r>
            <a:r>
              <a:rPr kumimoji="0" lang="es-CO" altLang="es-CO" sz="1200" b="0" i="0" u="none" strike="noStrike" cap="none" normalizeH="0" baseline="0" dirty="0" smtClean="0">
                <a:ln>
                  <a:noFill/>
                </a:ln>
                <a:solidFill>
                  <a:srgbClr val="AE81FF"/>
                </a:solidFill>
                <a:effectLst/>
                <a:latin typeface="Menlo"/>
              </a:rPr>
              <a:t>1, </a:t>
            </a:r>
            <a:r>
              <a:rPr kumimoji="0" lang="es-CO" altLang="es-CO" sz="1200" b="0" i="0" u="none" strike="noStrike" cap="none" normalizeH="0" baseline="0" dirty="0" err="1" smtClean="0">
                <a:ln>
                  <a:noFill/>
                </a:ln>
                <a:solidFill>
                  <a:srgbClr val="AE81FF"/>
                </a:solidFill>
                <a:effectLst/>
                <a:latin typeface="Menlo"/>
              </a:rPr>
              <a:t>return</a:t>
            </a:r>
            <a:r>
              <a:rPr kumimoji="0" lang="es-CO" altLang="es-CO" sz="1200" b="0" i="0" u="none" strike="noStrike" cap="none" normalizeH="0" baseline="0" dirty="0" smtClean="0">
                <a:ln>
                  <a:noFill/>
                </a:ln>
                <a:solidFill>
                  <a:srgbClr val="AE81FF"/>
                </a:solidFill>
                <a:effectLst/>
                <a:latin typeface="Menlo"/>
              </a:rPr>
              <a:t> </a:t>
            </a:r>
            <a:r>
              <a:rPr kumimoji="0" lang="es-CO" altLang="es-CO" sz="1200" b="0" i="0" u="none" strike="noStrike" cap="none" normalizeH="0" baseline="0" dirty="0" err="1" smtClean="0">
                <a:ln>
                  <a:noFill/>
                </a:ln>
                <a:solidFill>
                  <a:srgbClr val="AE81FF"/>
                </a:solidFill>
                <a:effectLst/>
                <a:latin typeface="Menlo"/>
              </a:rPr>
              <a:t>string</a:t>
            </a:r>
            <a:r>
              <a:rPr kumimoji="0" lang="es-CO" altLang="es-CO" sz="1200" b="0" i="0" u="none" strike="noStrike" cap="none" normalizeH="0" baseline="0" dirty="0" smtClean="0">
                <a:ln>
                  <a:noFill/>
                </a:ln>
                <a:solidFill>
                  <a:srgbClr val="F8F8F2"/>
                </a:solidFill>
                <a:effectLst/>
                <a:latin typeface="Menlo"/>
              </a:rPr>
              <a:t>));, </a:t>
            </a:r>
            <a:r>
              <a:rPr lang="es-CO" sz="1200" dirty="0" err="1"/>
              <a:t>parseFloat</a:t>
            </a:r>
            <a:r>
              <a:rPr lang="es-CO" sz="1200" dirty="0"/>
              <a:t>() </a:t>
            </a:r>
            <a:r>
              <a:rPr lang="es-CO" sz="1200" dirty="0" smtClean="0"/>
              <a:t> </a:t>
            </a:r>
            <a:r>
              <a:rPr lang="es-CO" sz="1200" dirty="0" err="1" smtClean="0"/>
              <a:t>convert</a:t>
            </a:r>
            <a:r>
              <a:rPr lang="es-CO" sz="1200" dirty="0" smtClean="0"/>
              <a:t> to </a:t>
            </a:r>
            <a:r>
              <a:rPr lang="es-CO" sz="1200" dirty="0" err="1" smtClean="0"/>
              <a:t>number</a:t>
            </a:r>
            <a:r>
              <a:rPr lang="es-CO" sz="1200" dirty="0"/>
              <a:t> </a:t>
            </a:r>
            <a:r>
              <a:rPr lang="es-CO" sz="1200" dirty="0" err="1" smtClean="0"/>
              <a:t>from</a:t>
            </a:r>
            <a:r>
              <a:rPr lang="es-CO" sz="1200" dirty="0" smtClean="0"/>
              <a:t> </a:t>
            </a:r>
            <a:r>
              <a:rPr lang="es-CO" sz="1200" dirty="0" err="1" smtClean="0"/>
              <a:t>string</a:t>
            </a:r>
            <a:r>
              <a:rPr lang="es-CO" sz="1200" dirty="0" smtClean="0"/>
              <a:t>,</a:t>
            </a:r>
          </a:p>
          <a:p>
            <a:pPr lvl="0" algn="ctr"/>
            <a:endParaRPr kumimoji="0" lang="es-CO" altLang="es-CO" sz="1200" b="0" i="0" u="none" strike="noStrike" cap="none" normalizeH="0" baseline="0" dirty="0">
              <a:ln>
                <a:noFill/>
              </a:ln>
              <a:solidFill>
                <a:schemeClr val="tx1"/>
              </a:solidFill>
              <a:effectLst/>
            </a:endParaRPr>
          </a:p>
          <a:p>
            <a:pPr lvl="0" algn="ctr"/>
            <a:r>
              <a:rPr lang="es-CO" altLang="es-CO" sz="1200" dirty="0" err="1" smtClean="0">
                <a:solidFill>
                  <a:schemeClr val="tx1"/>
                </a:solidFill>
              </a:rPr>
              <a:t>Boolean</a:t>
            </a:r>
            <a:r>
              <a:rPr lang="es-CO" altLang="es-CO" sz="1200" dirty="0" smtClean="0">
                <a:solidFill>
                  <a:schemeClr val="tx1"/>
                </a:solidFill>
              </a:rPr>
              <a:t> </a:t>
            </a:r>
            <a:r>
              <a:rPr lang="es-CO" altLang="es-CO" sz="1200" dirty="0" err="1" smtClean="0">
                <a:solidFill>
                  <a:schemeClr val="tx1"/>
                </a:solidFill>
              </a:rPr>
              <a:t>variabel</a:t>
            </a:r>
            <a:endParaRPr kumimoji="0" lang="es-CO" altLang="es-CO" sz="1200" b="0" i="0" u="none" strike="noStrike" cap="none" normalizeH="0" baseline="0" dirty="0">
              <a:ln>
                <a:noFill/>
              </a:ln>
              <a:solidFill>
                <a:schemeClr val="tx1"/>
              </a:solidFill>
              <a:effectLst/>
            </a:endParaRPr>
          </a:p>
          <a:p>
            <a:pPr lvl="0" algn="ctr"/>
            <a:r>
              <a:rPr lang="en-US" sz="1200" dirty="0"/>
              <a:t>Notice that we define variable names with prefix </a:t>
            </a:r>
            <a:r>
              <a:rPr lang="en-US" sz="1200" i="1" dirty="0"/>
              <a:t>is</a:t>
            </a:r>
            <a:r>
              <a:rPr lang="en-US" sz="1200" dirty="0"/>
              <a:t> </a:t>
            </a:r>
            <a:r>
              <a:rPr lang="en-US" sz="1200" dirty="0" err="1"/>
              <a:t>and</a:t>
            </a:r>
            <a:r>
              <a:rPr lang="en-US" sz="1200" i="1" dirty="0" err="1"/>
              <a:t>has</a:t>
            </a:r>
            <a:r>
              <a:rPr lang="en-US" sz="1200" dirty="0"/>
              <a:t>. Adding prefix to </a:t>
            </a:r>
            <a:r>
              <a:rPr lang="en-US" sz="1200" dirty="0" err="1"/>
              <a:t>boolean</a:t>
            </a:r>
            <a:r>
              <a:rPr lang="en-US" sz="1200" dirty="0"/>
              <a:t> variable is a good practice.</a:t>
            </a:r>
            <a:r>
              <a:rPr kumimoji="0" lang="es-CO" altLang="es-CO" sz="1200" b="0" i="0" u="none" strike="noStrike" cap="none" normalizeH="0" baseline="0" dirty="0" smtClean="0">
                <a:ln>
                  <a:noFill/>
                </a:ln>
                <a:solidFill>
                  <a:schemeClr val="tx1"/>
                </a:solidFill>
                <a:effectLst/>
              </a:rPr>
              <a:t>  </a:t>
            </a:r>
            <a:endParaRPr kumimoji="0" lang="es-CO" altLang="es-CO" sz="3200" b="0" i="0" u="none" strike="noStrike" cap="none" normalizeH="0" baseline="0" dirty="0" smtClean="0">
              <a:ln>
                <a:noFill/>
              </a:ln>
              <a:solidFill>
                <a:schemeClr val="tx1"/>
              </a:solidFill>
              <a:effectLst/>
              <a:latin typeface="Arial" panose="020B0604020202020204" pitchFamily="34" charset="0"/>
            </a:endParaRPr>
          </a:p>
          <a:p>
            <a:pPr algn="ctr"/>
            <a:r>
              <a:rPr lang="es-CO" sz="1200" i="1" dirty="0" smtClean="0"/>
              <a:t> </a:t>
            </a:r>
            <a:endParaRPr lang="en-GB" sz="1200" dirty="0"/>
          </a:p>
        </p:txBody>
      </p:sp>
      <p:sp>
        <p:nvSpPr>
          <p:cNvPr id="8" name="Rectangle 2"/>
          <p:cNvSpPr>
            <a:spLocks noChangeArrowheads="1"/>
          </p:cNvSpPr>
          <p:nvPr/>
        </p:nvSpPr>
        <p:spPr bwMode="auto">
          <a:xfrm>
            <a:off x="0" y="90100"/>
            <a:ext cx="65" cy="276999"/>
          </a:xfrm>
          <a:prstGeom prst="rect">
            <a:avLst/>
          </a:prstGeom>
          <a:solidFill>
            <a:srgbClr val="23241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s-CO" altLang="es-CO" sz="1800" b="0" i="0" u="none" strike="noStrike" cap="none" normalizeH="0" baseline="0" dirty="0" smtClean="0">
              <a:ln>
                <a:noFill/>
              </a:ln>
              <a:solidFill>
                <a:schemeClr val="tx1"/>
              </a:solidFill>
              <a:effectLst/>
              <a:latin typeface="Arial" panose="020B0604020202020204" pitchFamily="34" charset="0"/>
            </a:endParaRPr>
          </a:p>
        </p:txBody>
      </p:sp>
      <p:pic>
        <p:nvPicPr>
          <p:cNvPr id="9" name="Imagen 8"/>
          <p:cNvPicPr>
            <a:picLocks noChangeAspect="1"/>
          </p:cNvPicPr>
          <p:nvPr/>
        </p:nvPicPr>
        <p:blipFill>
          <a:blip r:embed="rId2"/>
          <a:stretch>
            <a:fillRect/>
          </a:stretch>
        </p:blipFill>
        <p:spPr>
          <a:xfrm>
            <a:off x="-929369" y="3377292"/>
            <a:ext cx="3448050" cy="495300"/>
          </a:xfrm>
          <a:prstGeom prst="rect">
            <a:avLst/>
          </a:prstGeom>
        </p:spPr>
      </p:pic>
      <p:pic>
        <p:nvPicPr>
          <p:cNvPr id="10" name="Imagen 9"/>
          <p:cNvPicPr>
            <a:picLocks noChangeAspect="1"/>
          </p:cNvPicPr>
          <p:nvPr/>
        </p:nvPicPr>
        <p:blipFill>
          <a:blip r:embed="rId3"/>
          <a:stretch>
            <a:fillRect/>
          </a:stretch>
        </p:blipFill>
        <p:spPr>
          <a:xfrm>
            <a:off x="1572304" y="3872592"/>
            <a:ext cx="3505200" cy="3171825"/>
          </a:xfrm>
          <a:prstGeom prst="rect">
            <a:avLst/>
          </a:prstGeom>
        </p:spPr>
      </p:pic>
      <p:sp>
        <p:nvSpPr>
          <p:cNvPr id="12" name="Rectangle 4"/>
          <p:cNvSpPr>
            <a:spLocks noChangeArrowheads="1"/>
          </p:cNvSpPr>
          <p:nvPr/>
        </p:nvSpPr>
        <p:spPr bwMode="auto">
          <a:xfrm>
            <a:off x="0" y="-2240"/>
            <a:ext cx="6282489" cy="461665"/>
          </a:xfrm>
          <a:prstGeom prst="rect">
            <a:avLst/>
          </a:prstGeom>
          <a:solidFill>
            <a:srgbClr val="232C3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CO" altLang="es-CO" sz="2400" b="0" i="0" u="none" strike="noStrike" cap="none" normalizeH="0" baseline="0" dirty="0" err="1" smtClean="0">
                <a:ln>
                  <a:noFill/>
                </a:ln>
                <a:solidFill>
                  <a:srgbClr val="B294BB"/>
                </a:solidFill>
                <a:effectLst/>
                <a:latin typeface="Monaco"/>
              </a:rPr>
              <a:t>var</a:t>
            </a:r>
            <a:r>
              <a:rPr kumimoji="0" lang="es-CO" altLang="es-CO" sz="2400" b="0" i="0" u="none" strike="noStrike" cap="none" normalizeH="0" baseline="0" dirty="0" smtClean="0">
                <a:ln>
                  <a:noFill/>
                </a:ln>
                <a:solidFill>
                  <a:srgbClr val="C5C8C6"/>
                </a:solidFill>
                <a:effectLst/>
                <a:latin typeface="Monaco"/>
              </a:rPr>
              <a:t> </a:t>
            </a:r>
            <a:r>
              <a:rPr kumimoji="0" lang="es-CO" altLang="es-CO" sz="2400" b="0" i="0" u="none" strike="noStrike" cap="none" normalizeH="0" baseline="0" dirty="0" err="1" smtClean="0">
                <a:ln>
                  <a:noFill/>
                </a:ln>
                <a:solidFill>
                  <a:srgbClr val="C5C8C6"/>
                </a:solidFill>
                <a:effectLst/>
                <a:latin typeface="Monaco"/>
              </a:rPr>
              <a:t>answer</a:t>
            </a:r>
            <a:r>
              <a:rPr kumimoji="0" lang="es-CO" altLang="es-CO" sz="2400" b="0" i="0" u="none" strike="noStrike" cap="none" normalizeH="0" baseline="0" dirty="0" smtClean="0">
                <a:ln>
                  <a:noFill/>
                </a:ln>
                <a:solidFill>
                  <a:srgbClr val="C5C8C6"/>
                </a:solidFill>
                <a:effectLst/>
                <a:latin typeface="Monaco"/>
              </a:rPr>
              <a:t> = </a:t>
            </a:r>
            <a:r>
              <a:rPr kumimoji="0" lang="es-CO" altLang="es-CO" sz="2400" b="0" i="0" u="none" strike="noStrike" cap="none" normalizeH="0" baseline="0" dirty="0" err="1" smtClean="0">
                <a:ln>
                  <a:noFill/>
                </a:ln>
                <a:solidFill>
                  <a:srgbClr val="C5C8C6"/>
                </a:solidFill>
                <a:effectLst/>
                <a:latin typeface="Monaco"/>
              </a:rPr>
              <a:t>prompt</a:t>
            </a:r>
            <a:r>
              <a:rPr kumimoji="0" lang="es-CO" altLang="es-CO" sz="2400" b="0" i="0" u="none" strike="noStrike" cap="none" normalizeH="0" baseline="0" dirty="0" smtClean="0">
                <a:ln>
                  <a:noFill/>
                </a:ln>
                <a:solidFill>
                  <a:srgbClr val="C5C8C6"/>
                </a:solidFill>
                <a:effectLst/>
                <a:latin typeface="Monaco"/>
              </a:rPr>
              <a:t>(</a:t>
            </a:r>
            <a:r>
              <a:rPr kumimoji="0" lang="es-CO" altLang="es-CO" sz="2400" b="0" i="0" u="none" strike="noStrike" cap="none" normalizeH="0" baseline="0" dirty="0" smtClean="0">
                <a:ln>
                  <a:noFill/>
                </a:ln>
                <a:solidFill>
                  <a:srgbClr val="B5BD68"/>
                </a:solidFill>
                <a:effectLst/>
                <a:latin typeface="Monaco"/>
              </a:rPr>
              <a:t>"</a:t>
            </a:r>
            <a:r>
              <a:rPr kumimoji="0" lang="es-CO" altLang="es-CO" sz="2400" b="0" i="0" u="none" strike="noStrike" cap="none" normalizeH="0" baseline="0" dirty="0" err="1" smtClean="0">
                <a:ln>
                  <a:noFill/>
                </a:ln>
                <a:solidFill>
                  <a:srgbClr val="B5BD68"/>
                </a:solidFill>
                <a:effectLst/>
                <a:latin typeface="Monaco"/>
              </a:rPr>
              <a:t>Question</a:t>
            </a:r>
            <a:r>
              <a:rPr kumimoji="0" lang="es-CO" altLang="es-CO" sz="2400" b="0" i="0" u="none" strike="noStrike" cap="none" normalizeH="0" baseline="0" dirty="0" smtClean="0">
                <a:ln>
                  <a:noFill/>
                </a:ln>
                <a:solidFill>
                  <a:srgbClr val="B5BD68"/>
                </a:solidFill>
                <a:effectLst/>
                <a:latin typeface="Monaco"/>
              </a:rPr>
              <a:t> to </a:t>
            </a:r>
            <a:r>
              <a:rPr kumimoji="0" lang="es-CO" altLang="es-CO" sz="2400" b="0" i="0" u="none" strike="noStrike" cap="none" normalizeH="0" baseline="0" dirty="0" err="1" smtClean="0">
                <a:ln>
                  <a:noFill/>
                </a:ln>
                <a:solidFill>
                  <a:srgbClr val="B5BD68"/>
                </a:solidFill>
                <a:effectLst/>
                <a:latin typeface="Monaco"/>
              </a:rPr>
              <a:t>the</a:t>
            </a:r>
            <a:r>
              <a:rPr kumimoji="0" lang="es-CO" altLang="es-CO" sz="2400" b="0" i="0" u="none" strike="noStrike" cap="none" normalizeH="0" baseline="0" dirty="0" smtClean="0">
                <a:ln>
                  <a:noFill/>
                </a:ln>
                <a:solidFill>
                  <a:srgbClr val="B5BD68"/>
                </a:solidFill>
                <a:effectLst/>
                <a:latin typeface="Monaco"/>
              </a:rPr>
              <a:t> </a:t>
            </a:r>
            <a:r>
              <a:rPr kumimoji="0" lang="es-CO" altLang="es-CO" sz="2400" b="0" i="0" u="none" strike="noStrike" cap="none" normalizeH="0" baseline="0" dirty="0" err="1" smtClean="0">
                <a:ln>
                  <a:noFill/>
                </a:ln>
                <a:solidFill>
                  <a:srgbClr val="B5BD68"/>
                </a:solidFill>
                <a:effectLst/>
                <a:latin typeface="Monaco"/>
              </a:rPr>
              <a:t>user</a:t>
            </a:r>
            <a:r>
              <a:rPr kumimoji="0" lang="es-CO" altLang="es-CO" sz="2400" b="0" i="0" u="none" strike="noStrike" cap="none" normalizeH="0" baseline="0" dirty="0" smtClean="0">
                <a:ln>
                  <a:noFill/>
                </a:ln>
                <a:solidFill>
                  <a:srgbClr val="B5BD68"/>
                </a:solidFill>
                <a:effectLst/>
                <a:latin typeface="Monaco"/>
              </a:rPr>
              <a:t>"</a:t>
            </a:r>
            <a:r>
              <a:rPr kumimoji="0" lang="es-CO" altLang="es-CO" sz="2400" b="0" i="0" u="none" strike="noStrike" cap="none" normalizeH="0" baseline="0" dirty="0" smtClean="0">
                <a:ln>
                  <a:noFill/>
                </a:ln>
                <a:solidFill>
                  <a:srgbClr val="C5C8C6"/>
                </a:solidFill>
                <a:effectLst/>
                <a:latin typeface="Monaco"/>
              </a:rPr>
              <a:t>);</a:t>
            </a:r>
            <a:r>
              <a:rPr kumimoji="0" lang="es-CO" altLang="es-CO" sz="100" b="0" i="0" u="none" strike="noStrike" cap="none" normalizeH="0" baseline="0" dirty="0" smtClean="0">
                <a:ln>
                  <a:noFill/>
                </a:ln>
                <a:solidFill>
                  <a:schemeClr val="tx1"/>
                </a:solidFill>
                <a:effectLst/>
              </a:rPr>
              <a:t> </a:t>
            </a:r>
            <a:endParaRPr kumimoji="0" lang="es-CO" altLang="es-CO" sz="100" b="0" i="0" u="none" strike="noStrike" cap="none" normalizeH="0" baseline="0" dirty="0" smtClean="0">
              <a:ln>
                <a:noFill/>
              </a:ln>
              <a:solidFill>
                <a:schemeClr val="tx1"/>
              </a:solidFill>
              <a:effectLst/>
              <a:latin typeface="Arial" panose="020B0604020202020204" pitchFamily="34" charset="0"/>
            </a:endParaRPr>
          </a:p>
        </p:txBody>
      </p:sp>
      <p:pic>
        <p:nvPicPr>
          <p:cNvPr id="11" name="Picture 8" descr="http://i.stack.imgur.com/Mmww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866912" y="107314"/>
            <a:ext cx="766945" cy="7669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319778"/>
      </p:ext>
    </p:extLst>
  </p:cSld>
  <p:clrMapOvr>
    <a:masterClrMapping/>
  </p:clrMapOvr>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GB" dirty="0" smtClean="0"/>
              <a:t>Diagram of how JavaScript works</a:t>
            </a:r>
            <a:endParaRPr lang="en-GB" dirty="0"/>
          </a:p>
        </p:txBody>
      </p:sp>
      <p:sp>
        <p:nvSpPr>
          <p:cNvPr id="4" name="Rectángulo 3"/>
          <p:cNvSpPr/>
          <p:nvPr/>
        </p:nvSpPr>
        <p:spPr>
          <a:xfrm>
            <a:off x="1006928" y="1266145"/>
            <a:ext cx="10134600" cy="23587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400" dirty="0" smtClean="0"/>
              <a:t>Names and this java does  </a:t>
            </a:r>
            <a:r>
              <a:rPr lang="en-GB" sz="1400" dirty="0" err="1" smtClean="0"/>
              <a:t>eplain</a:t>
            </a:r>
            <a:r>
              <a:rPr lang="en-GB" sz="1400" dirty="0" smtClean="0"/>
              <a:t> why we use () and why we use ; and that ‘’ is for text and not for math numbers , java return true y </a:t>
            </a:r>
            <a:r>
              <a:rPr lang="en-GB" sz="1400" dirty="0" err="1" smtClean="0"/>
              <a:t>flase</a:t>
            </a:r>
            <a:r>
              <a:rPr lang="en-GB" sz="1400" dirty="0" smtClean="0"/>
              <a:t> of formulas with &gt; &lt;, explain all the type of variables, </a:t>
            </a:r>
            <a:r>
              <a:rPr lang="es-CO" sz="1400" dirty="0" err="1" smtClean="0"/>
              <a:t>lowerCamelCase</a:t>
            </a:r>
            <a:r>
              <a:rPr lang="es-CO" sz="1400" dirty="0" smtClean="0"/>
              <a:t>, </a:t>
            </a:r>
            <a:r>
              <a:rPr lang="es-CO" sz="1400" dirty="0" err="1" smtClean="0"/>
              <a:t>operators</a:t>
            </a:r>
            <a:r>
              <a:rPr lang="es-CO" sz="1400" dirty="0" smtClean="0"/>
              <a:t> </a:t>
            </a:r>
            <a:r>
              <a:rPr lang="es-CO" sz="1400" dirty="0"/>
              <a:t>% (</a:t>
            </a:r>
            <a:r>
              <a:rPr lang="es-CO" sz="1400" dirty="0" err="1"/>
              <a:t>Modulus</a:t>
            </a:r>
            <a:r>
              <a:rPr lang="es-CO" sz="1400" dirty="0"/>
              <a:t>)</a:t>
            </a:r>
          </a:p>
          <a:p>
            <a:r>
              <a:rPr lang="es-CO" sz="1400" dirty="0"/>
              <a:t>++ (</a:t>
            </a:r>
            <a:r>
              <a:rPr lang="es-CO" sz="1400" dirty="0" err="1"/>
              <a:t>Increment</a:t>
            </a:r>
            <a:r>
              <a:rPr lang="es-CO" sz="1400" dirty="0"/>
              <a:t>)</a:t>
            </a:r>
          </a:p>
          <a:p>
            <a:r>
              <a:rPr lang="es-CO" sz="1400" dirty="0"/>
              <a:t>-- (</a:t>
            </a:r>
            <a:r>
              <a:rPr lang="es-CO" sz="1400" dirty="0" err="1"/>
              <a:t>Decrement</a:t>
            </a:r>
            <a:r>
              <a:rPr lang="es-CO" sz="1400" dirty="0" smtClean="0"/>
              <a:t>)</a:t>
            </a:r>
          </a:p>
          <a:p>
            <a:r>
              <a:rPr lang="es-CO" sz="1400" dirty="0" err="1" smtClean="0"/>
              <a:t>Explain</a:t>
            </a:r>
            <a:r>
              <a:rPr lang="es-CO" sz="1400" dirty="0" smtClean="0"/>
              <a:t> </a:t>
            </a:r>
            <a:r>
              <a:rPr lang="es-CO" sz="1400" dirty="0" err="1" smtClean="0"/>
              <a:t>operators</a:t>
            </a:r>
            <a:r>
              <a:rPr lang="es-CO" sz="1400" dirty="0" smtClean="0"/>
              <a:t> , ( == </a:t>
            </a:r>
            <a:r>
              <a:rPr lang="es-CO" sz="1400" dirty="0" err="1" smtClean="0"/>
              <a:t>equal</a:t>
            </a:r>
            <a:r>
              <a:rPr lang="es-CO" sz="1400" dirty="0" smtClean="0"/>
              <a:t> </a:t>
            </a:r>
            <a:r>
              <a:rPr lang="es-CO" sz="1400" dirty="0" err="1" smtClean="0"/>
              <a:t>value</a:t>
            </a:r>
            <a:r>
              <a:rPr lang="es-CO" sz="1400" dirty="0"/>
              <a:t> </a:t>
            </a:r>
            <a:r>
              <a:rPr lang="es-CO" sz="1400" dirty="0" smtClean="0"/>
              <a:t>, === </a:t>
            </a:r>
            <a:r>
              <a:rPr lang="es-CO" sz="1400" dirty="0" err="1" smtClean="0"/>
              <a:t>equal</a:t>
            </a:r>
            <a:r>
              <a:rPr lang="es-CO" sz="1400" dirty="0" smtClean="0"/>
              <a:t> </a:t>
            </a:r>
            <a:r>
              <a:rPr lang="es-CO" sz="1400" dirty="0" err="1" smtClean="0"/>
              <a:t>value</a:t>
            </a:r>
            <a:r>
              <a:rPr lang="es-CO" sz="1400" dirty="0" smtClean="0"/>
              <a:t> </a:t>
            </a:r>
            <a:r>
              <a:rPr lang="es-CO" sz="1400" dirty="0" err="1" smtClean="0"/>
              <a:t>equal</a:t>
            </a:r>
            <a:r>
              <a:rPr lang="es-CO" sz="1400" dirty="0" smtClean="0"/>
              <a:t> </a:t>
            </a:r>
            <a:r>
              <a:rPr lang="es-CO" sz="1400" dirty="0" err="1" smtClean="0"/>
              <a:t>type</a:t>
            </a:r>
            <a:r>
              <a:rPr lang="es-CO" sz="1400" dirty="0" smtClean="0"/>
              <a:t>) != , !== </a:t>
            </a:r>
            <a:r>
              <a:rPr lang="es-CO" sz="1400" dirty="0" err="1" smtClean="0"/>
              <a:t>not</a:t>
            </a:r>
            <a:r>
              <a:rPr lang="es-CO" sz="1400" dirty="0" smtClean="0"/>
              <a:t> </a:t>
            </a:r>
            <a:r>
              <a:rPr lang="es-CO" sz="1400" dirty="0" err="1" smtClean="0"/>
              <a:t>equal</a:t>
            </a:r>
            <a:r>
              <a:rPr lang="es-CO" sz="1400" dirty="0" smtClean="0"/>
              <a:t> </a:t>
            </a:r>
            <a:r>
              <a:rPr lang="es-CO" sz="1400" dirty="0" err="1" smtClean="0"/>
              <a:t>value</a:t>
            </a:r>
            <a:r>
              <a:rPr lang="es-CO" sz="1400" dirty="0" smtClean="0"/>
              <a:t> </a:t>
            </a:r>
            <a:r>
              <a:rPr lang="es-CO" sz="1400" dirty="0" err="1" smtClean="0"/>
              <a:t>not</a:t>
            </a:r>
            <a:r>
              <a:rPr lang="es-CO" sz="1400" dirty="0" smtClean="0"/>
              <a:t> </a:t>
            </a:r>
            <a:r>
              <a:rPr lang="es-CO" sz="1400" dirty="0" err="1" smtClean="0"/>
              <a:t>equal</a:t>
            </a:r>
            <a:r>
              <a:rPr lang="es-CO" sz="1400" dirty="0" smtClean="0"/>
              <a:t> </a:t>
            </a:r>
            <a:r>
              <a:rPr lang="es-CO" sz="1400" dirty="0" err="1" smtClean="0"/>
              <a:t>type</a:t>
            </a:r>
            <a:r>
              <a:rPr lang="es-CO" sz="1400" dirty="0" smtClean="0"/>
              <a:t>, +=, -= , </a:t>
            </a:r>
            <a:r>
              <a:rPr lang="es-CO" sz="1400" dirty="0" err="1" smtClean="0"/>
              <a:t>string</a:t>
            </a:r>
            <a:r>
              <a:rPr lang="es-CO" sz="1400" dirty="0" smtClean="0"/>
              <a:t> variable , single </a:t>
            </a:r>
            <a:r>
              <a:rPr lang="es-CO" sz="1400" dirty="0" err="1" smtClean="0"/>
              <a:t>or</a:t>
            </a:r>
            <a:r>
              <a:rPr lang="es-CO" sz="1400" dirty="0" smtClean="0"/>
              <a:t> doble </a:t>
            </a:r>
            <a:r>
              <a:rPr lang="es-CO" sz="1400" dirty="0" err="1" smtClean="0"/>
              <a:t>quates</a:t>
            </a:r>
            <a:r>
              <a:rPr lang="es-CO" sz="1400" dirty="0" smtClean="0"/>
              <a:t> </a:t>
            </a:r>
            <a:r>
              <a:rPr lang="es-CO" sz="1400" dirty="0" err="1" smtClean="0"/>
              <a:t>is</a:t>
            </a:r>
            <a:r>
              <a:rPr lang="es-CO" sz="1400" dirty="0" smtClean="0"/>
              <a:t> </a:t>
            </a:r>
            <a:r>
              <a:rPr lang="es-CO" sz="1400" dirty="0" err="1" smtClean="0"/>
              <a:t>the</a:t>
            </a:r>
            <a:r>
              <a:rPr lang="es-CO" sz="1400" dirty="0" smtClean="0"/>
              <a:t> </a:t>
            </a:r>
            <a:r>
              <a:rPr lang="es-CO" sz="1400" dirty="0" err="1" smtClean="0"/>
              <a:t>same</a:t>
            </a:r>
            <a:r>
              <a:rPr lang="es-CO" sz="1400" dirty="0" smtClean="0"/>
              <a:t> ‘’ “”, </a:t>
            </a:r>
            <a:r>
              <a:rPr lang="es-CO" sz="1400" dirty="0" err="1" smtClean="0"/>
              <a:t>merge</a:t>
            </a:r>
            <a:r>
              <a:rPr lang="es-CO" sz="1400" dirty="0" smtClean="0"/>
              <a:t> </a:t>
            </a:r>
            <a:r>
              <a:rPr lang="es-CO" sz="1400" dirty="0" err="1" smtClean="0"/>
              <a:t>words</a:t>
            </a:r>
            <a:r>
              <a:rPr lang="es-CO" sz="1400" dirty="0" smtClean="0"/>
              <a:t> </a:t>
            </a:r>
            <a:r>
              <a:rPr lang="es-CO" sz="1400" dirty="0" err="1" smtClean="0"/>
              <a:t>with</a:t>
            </a:r>
            <a:r>
              <a:rPr lang="es-CO" sz="1400" dirty="0" smtClean="0"/>
              <a:t> plus </a:t>
            </a:r>
            <a:r>
              <a:rPr lang="es-CO" sz="1400" dirty="0" err="1" smtClean="0"/>
              <a:t>eperators</a:t>
            </a:r>
            <a:endParaRPr lang="es-CO" sz="1400" dirty="0"/>
          </a:p>
          <a:p>
            <a:pPr algn="ctr"/>
            <a:endParaRPr lang="en-GB" sz="1400" dirty="0"/>
          </a:p>
        </p:txBody>
      </p:sp>
      <p:sp>
        <p:nvSpPr>
          <p:cNvPr id="5" name="Rectángulo 4"/>
          <p:cNvSpPr/>
          <p:nvPr/>
        </p:nvSpPr>
        <p:spPr>
          <a:xfrm>
            <a:off x="1023257" y="5544231"/>
            <a:ext cx="10134600" cy="18036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err="1" smtClean="0"/>
              <a:t>Ineraction</a:t>
            </a:r>
            <a:r>
              <a:rPr lang="en-GB" dirty="0" smtClean="0"/>
              <a:t> of them , method , class, object oriented programming</a:t>
            </a:r>
            <a:endParaRPr lang="en-GB" dirty="0"/>
          </a:p>
        </p:txBody>
      </p:sp>
      <p:sp>
        <p:nvSpPr>
          <p:cNvPr id="6" name="Rectángulo 5"/>
          <p:cNvSpPr/>
          <p:nvPr/>
        </p:nvSpPr>
        <p:spPr>
          <a:xfrm>
            <a:off x="930728" y="4016828"/>
            <a:ext cx="10319657" cy="11355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GB" sz="1200" dirty="0" smtClean="0"/>
              <a:t>String , </a:t>
            </a:r>
            <a:r>
              <a:rPr lang="en-GB" sz="1200" dirty="0" err="1" smtClean="0"/>
              <a:t>aja</a:t>
            </a:r>
            <a:r>
              <a:rPr lang="en-GB" sz="1200" dirty="0" smtClean="0"/>
              <a:t> methods : replace (), </a:t>
            </a:r>
            <a:r>
              <a:rPr lang="es-CO" sz="1200" dirty="0" err="1"/>
              <a:t>concatenate</a:t>
            </a:r>
            <a:r>
              <a:rPr lang="es-CO" sz="1200" dirty="0"/>
              <a:t> </a:t>
            </a:r>
            <a:r>
              <a:rPr lang="es-CO" sz="1200" dirty="0" err="1" smtClean="0"/>
              <a:t>strings</a:t>
            </a:r>
            <a:r>
              <a:rPr lang="es-CO" sz="1200" dirty="0" smtClean="0"/>
              <a:t>, </a:t>
            </a:r>
            <a:r>
              <a:rPr lang="es-CO" sz="1200" dirty="0" err="1" smtClean="0"/>
              <a:t>string</a:t>
            </a:r>
            <a:r>
              <a:rPr lang="es-CO" sz="1200" dirty="0" smtClean="0"/>
              <a:t> + </a:t>
            </a:r>
            <a:r>
              <a:rPr lang="es-CO" sz="1200" dirty="0" err="1" smtClean="0"/>
              <a:t>number</a:t>
            </a:r>
            <a:r>
              <a:rPr lang="es-CO" sz="1200" dirty="0" smtClean="0"/>
              <a:t> = </a:t>
            </a:r>
            <a:r>
              <a:rPr lang="es-CO" sz="1200" dirty="0" err="1" smtClean="0"/>
              <a:t>string</a:t>
            </a:r>
            <a:r>
              <a:rPr lang="es-CO" sz="1200" dirty="0" smtClean="0"/>
              <a:t>,  </a:t>
            </a:r>
            <a:r>
              <a:rPr lang="es-CO" sz="1200" dirty="0" err="1" smtClean="0"/>
              <a:t>float</a:t>
            </a:r>
            <a:r>
              <a:rPr lang="es-CO" sz="1200" dirty="0" smtClean="0"/>
              <a:t> variables ( </a:t>
            </a:r>
            <a:r>
              <a:rPr lang="es-CO" sz="1200" dirty="0" err="1" smtClean="0"/>
              <a:t>number</a:t>
            </a:r>
            <a:r>
              <a:rPr lang="es-CO" sz="1200" dirty="0" smtClean="0"/>
              <a:t> </a:t>
            </a:r>
            <a:r>
              <a:rPr lang="es-CO" sz="1200" dirty="0" err="1" smtClean="0"/>
              <a:t>with</a:t>
            </a:r>
            <a:r>
              <a:rPr lang="es-CO" sz="1200" dirty="0" smtClean="0"/>
              <a:t> </a:t>
            </a:r>
            <a:r>
              <a:rPr lang="es-CO" sz="1200" dirty="0" err="1" smtClean="0"/>
              <a:t>decimals</a:t>
            </a:r>
            <a:r>
              <a:rPr lang="es-CO" sz="1200" dirty="0" smtClean="0"/>
              <a:t>), </a:t>
            </a:r>
            <a:r>
              <a:rPr lang="es-CO" sz="1200" i="1" dirty="0" err="1" smtClean="0"/>
              <a:t>toFixed</a:t>
            </a:r>
            <a:r>
              <a:rPr lang="es-CO" sz="1200" i="1" dirty="0" smtClean="0"/>
              <a:t>(round </a:t>
            </a:r>
            <a:r>
              <a:rPr lang="es-CO" sz="1200" i="1" dirty="0" err="1" smtClean="0"/>
              <a:t>results</a:t>
            </a:r>
            <a:r>
              <a:rPr lang="es-CO" sz="1200" i="1" dirty="0" smtClean="0"/>
              <a:t>), </a:t>
            </a:r>
            <a:r>
              <a:rPr kumimoji="0" lang="es-CO" altLang="es-CO" sz="1200" b="0" i="0" u="none" strike="noStrike" cap="none" normalizeH="0" baseline="0" dirty="0" smtClean="0">
                <a:ln>
                  <a:noFill/>
                </a:ln>
                <a:solidFill>
                  <a:srgbClr val="F8F8F2"/>
                </a:solidFill>
                <a:effectLst/>
                <a:latin typeface="Menlo"/>
              </a:rPr>
              <a:t>console.log(</a:t>
            </a:r>
            <a:r>
              <a:rPr kumimoji="0" lang="es-CO" altLang="es-CO" sz="1200" b="0" i="0" u="none" strike="noStrike" cap="none" normalizeH="0" baseline="0" dirty="0" err="1" smtClean="0">
                <a:ln>
                  <a:noFill/>
                </a:ln>
                <a:solidFill>
                  <a:srgbClr val="F8F8F2"/>
                </a:solidFill>
                <a:effectLst/>
                <a:latin typeface="Menlo"/>
              </a:rPr>
              <a:t>somethingWeird.toFixed</a:t>
            </a:r>
            <a:r>
              <a:rPr kumimoji="0" lang="es-CO" altLang="es-CO" sz="1200" b="0" i="0" u="none" strike="noStrike" cap="none" normalizeH="0" baseline="0" dirty="0" smtClean="0">
                <a:ln>
                  <a:noFill/>
                </a:ln>
                <a:solidFill>
                  <a:srgbClr val="F8F8F2"/>
                </a:solidFill>
                <a:effectLst/>
                <a:latin typeface="Menlo"/>
              </a:rPr>
              <a:t>(</a:t>
            </a:r>
            <a:r>
              <a:rPr kumimoji="0" lang="es-CO" altLang="es-CO" sz="1200" b="0" i="0" u="none" strike="noStrike" cap="none" normalizeH="0" baseline="0" dirty="0" smtClean="0">
                <a:ln>
                  <a:noFill/>
                </a:ln>
                <a:solidFill>
                  <a:srgbClr val="AE81FF"/>
                </a:solidFill>
                <a:effectLst/>
                <a:latin typeface="Menlo"/>
              </a:rPr>
              <a:t>1, </a:t>
            </a:r>
            <a:r>
              <a:rPr kumimoji="0" lang="es-CO" altLang="es-CO" sz="1200" b="0" i="0" u="none" strike="noStrike" cap="none" normalizeH="0" baseline="0" dirty="0" err="1" smtClean="0">
                <a:ln>
                  <a:noFill/>
                </a:ln>
                <a:solidFill>
                  <a:srgbClr val="AE81FF"/>
                </a:solidFill>
                <a:effectLst/>
                <a:latin typeface="Menlo"/>
              </a:rPr>
              <a:t>return</a:t>
            </a:r>
            <a:r>
              <a:rPr kumimoji="0" lang="es-CO" altLang="es-CO" sz="1200" b="0" i="0" u="none" strike="noStrike" cap="none" normalizeH="0" baseline="0" dirty="0" smtClean="0">
                <a:ln>
                  <a:noFill/>
                </a:ln>
                <a:solidFill>
                  <a:srgbClr val="AE81FF"/>
                </a:solidFill>
                <a:effectLst/>
                <a:latin typeface="Menlo"/>
              </a:rPr>
              <a:t> </a:t>
            </a:r>
            <a:r>
              <a:rPr kumimoji="0" lang="es-CO" altLang="es-CO" sz="1200" b="0" i="0" u="none" strike="noStrike" cap="none" normalizeH="0" baseline="0" dirty="0" err="1" smtClean="0">
                <a:ln>
                  <a:noFill/>
                </a:ln>
                <a:solidFill>
                  <a:srgbClr val="AE81FF"/>
                </a:solidFill>
                <a:effectLst/>
                <a:latin typeface="Menlo"/>
              </a:rPr>
              <a:t>string</a:t>
            </a:r>
            <a:r>
              <a:rPr kumimoji="0" lang="es-CO" altLang="es-CO" sz="1200" b="0" i="0" u="none" strike="noStrike" cap="none" normalizeH="0" baseline="0" dirty="0" smtClean="0">
                <a:ln>
                  <a:noFill/>
                </a:ln>
                <a:solidFill>
                  <a:srgbClr val="F8F8F2"/>
                </a:solidFill>
                <a:effectLst/>
                <a:latin typeface="Menlo"/>
              </a:rPr>
              <a:t>));, </a:t>
            </a:r>
            <a:r>
              <a:rPr lang="es-CO" sz="1200" dirty="0" err="1"/>
              <a:t>parseFloat</a:t>
            </a:r>
            <a:r>
              <a:rPr lang="es-CO" sz="1200" dirty="0"/>
              <a:t>() </a:t>
            </a:r>
            <a:r>
              <a:rPr lang="es-CO" sz="1200" dirty="0" smtClean="0"/>
              <a:t> </a:t>
            </a:r>
            <a:r>
              <a:rPr lang="es-CO" sz="1200" dirty="0" err="1" smtClean="0"/>
              <a:t>convert</a:t>
            </a:r>
            <a:r>
              <a:rPr lang="es-CO" sz="1200" dirty="0" smtClean="0"/>
              <a:t> to </a:t>
            </a:r>
            <a:r>
              <a:rPr lang="es-CO" sz="1200" dirty="0" err="1" smtClean="0"/>
              <a:t>number</a:t>
            </a:r>
            <a:r>
              <a:rPr lang="es-CO" sz="1200" dirty="0"/>
              <a:t> </a:t>
            </a:r>
            <a:r>
              <a:rPr lang="es-CO" sz="1200" dirty="0" err="1" smtClean="0"/>
              <a:t>from</a:t>
            </a:r>
            <a:r>
              <a:rPr lang="es-CO" sz="1200" dirty="0" smtClean="0"/>
              <a:t> </a:t>
            </a:r>
            <a:r>
              <a:rPr lang="es-CO" sz="1200" dirty="0" err="1" smtClean="0"/>
              <a:t>string</a:t>
            </a:r>
            <a:r>
              <a:rPr lang="es-CO" sz="1200" dirty="0" smtClean="0"/>
              <a:t>,</a:t>
            </a:r>
          </a:p>
          <a:p>
            <a:pPr lvl="0" algn="ctr"/>
            <a:endParaRPr kumimoji="0" lang="es-CO" altLang="es-CO" sz="1200" b="0" i="0" u="none" strike="noStrike" cap="none" normalizeH="0" baseline="0" dirty="0">
              <a:ln>
                <a:noFill/>
              </a:ln>
              <a:solidFill>
                <a:schemeClr val="tx1"/>
              </a:solidFill>
              <a:effectLst/>
            </a:endParaRPr>
          </a:p>
          <a:p>
            <a:pPr lvl="0" algn="ctr"/>
            <a:r>
              <a:rPr lang="es-CO" altLang="es-CO" sz="1200" dirty="0" err="1" smtClean="0">
                <a:solidFill>
                  <a:schemeClr val="tx1"/>
                </a:solidFill>
              </a:rPr>
              <a:t>Boolean</a:t>
            </a:r>
            <a:r>
              <a:rPr lang="es-CO" altLang="es-CO" sz="1200" dirty="0" smtClean="0">
                <a:solidFill>
                  <a:schemeClr val="tx1"/>
                </a:solidFill>
              </a:rPr>
              <a:t> </a:t>
            </a:r>
            <a:r>
              <a:rPr lang="es-CO" altLang="es-CO" sz="1200" dirty="0" err="1" smtClean="0">
                <a:solidFill>
                  <a:schemeClr val="tx1"/>
                </a:solidFill>
              </a:rPr>
              <a:t>variabel</a:t>
            </a:r>
            <a:endParaRPr kumimoji="0" lang="es-CO" altLang="es-CO" sz="1200" b="0" i="0" u="none" strike="noStrike" cap="none" normalizeH="0" baseline="0" dirty="0">
              <a:ln>
                <a:noFill/>
              </a:ln>
              <a:solidFill>
                <a:schemeClr val="tx1"/>
              </a:solidFill>
              <a:effectLst/>
            </a:endParaRPr>
          </a:p>
          <a:p>
            <a:pPr lvl="0" algn="ctr"/>
            <a:r>
              <a:rPr lang="en-US" sz="1200" dirty="0"/>
              <a:t>Notice that we define variable names with prefix </a:t>
            </a:r>
            <a:r>
              <a:rPr lang="en-US" sz="1200" i="1" dirty="0"/>
              <a:t>is</a:t>
            </a:r>
            <a:r>
              <a:rPr lang="en-US" sz="1200" dirty="0"/>
              <a:t> </a:t>
            </a:r>
            <a:r>
              <a:rPr lang="en-US" sz="1200" dirty="0" err="1"/>
              <a:t>and</a:t>
            </a:r>
            <a:r>
              <a:rPr lang="en-US" sz="1200" i="1" dirty="0" err="1"/>
              <a:t>has</a:t>
            </a:r>
            <a:r>
              <a:rPr lang="en-US" sz="1200" dirty="0"/>
              <a:t>. Adding prefix to </a:t>
            </a:r>
            <a:r>
              <a:rPr lang="en-US" sz="1200" dirty="0" err="1"/>
              <a:t>boolean</a:t>
            </a:r>
            <a:r>
              <a:rPr lang="en-US" sz="1200" dirty="0"/>
              <a:t> variable is a good practice.</a:t>
            </a:r>
            <a:r>
              <a:rPr kumimoji="0" lang="es-CO" altLang="es-CO" sz="1200" b="0" i="0" u="none" strike="noStrike" cap="none" normalizeH="0" baseline="0" dirty="0" smtClean="0">
                <a:ln>
                  <a:noFill/>
                </a:ln>
                <a:solidFill>
                  <a:schemeClr val="tx1"/>
                </a:solidFill>
                <a:effectLst/>
              </a:rPr>
              <a:t>  </a:t>
            </a:r>
            <a:endParaRPr kumimoji="0" lang="es-CO" altLang="es-CO" sz="3200" b="0" i="0" u="none" strike="noStrike" cap="none" normalizeH="0" baseline="0" dirty="0" smtClean="0">
              <a:ln>
                <a:noFill/>
              </a:ln>
              <a:solidFill>
                <a:schemeClr val="tx1"/>
              </a:solidFill>
              <a:effectLst/>
              <a:latin typeface="Arial" panose="020B0604020202020204" pitchFamily="34" charset="0"/>
            </a:endParaRPr>
          </a:p>
          <a:p>
            <a:pPr algn="ctr"/>
            <a:r>
              <a:rPr lang="es-CO" sz="1200" i="1" dirty="0" smtClean="0"/>
              <a:t> </a:t>
            </a:r>
            <a:endParaRPr lang="en-GB" sz="1200" dirty="0"/>
          </a:p>
        </p:txBody>
      </p:sp>
      <p:sp>
        <p:nvSpPr>
          <p:cNvPr id="8" name="Rectangle 2"/>
          <p:cNvSpPr>
            <a:spLocks noChangeArrowheads="1"/>
          </p:cNvSpPr>
          <p:nvPr/>
        </p:nvSpPr>
        <p:spPr bwMode="auto">
          <a:xfrm>
            <a:off x="0" y="90100"/>
            <a:ext cx="65" cy="276999"/>
          </a:xfrm>
          <a:prstGeom prst="rect">
            <a:avLst/>
          </a:prstGeom>
          <a:solidFill>
            <a:srgbClr val="23241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s-CO" altLang="es-CO" sz="1800" b="0" i="0" u="none" strike="noStrike" cap="none" normalizeH="0" baseline="0" dirty="0" smtClean="0">
              <a:ln>
                <a:noFill/>
              </a:ln>
              <a:solidFill>
                <a:schemeClr val="tx1"/>
              </a:solidFill>
              <a:effectLst/>
              <a:latin typeface="Arial" panose="020B0604020202020204" pitchFamily="34" charset="0"/>
            </a:endParaRPr>
          </a:p>
        </p:txBody>
      </p:sp>
      <p:sp>
        <p:nvSpPr>
          <p:cNvPr id="12" name="Rectangle 4"/>
          <p:cNvSpPr>
            <a:spLocks noChangeArrowheads="1"/>
          </p:cNvSpPr>
          <p:nvPr/>
        </p:nvSpPr>
        <p:spPr bwMode="auto">
          <a:xfrm>
            <a:off x="0" y="-2240"/>
            <a:ext cx="6282489" cy="461665"/>
          </a:xfrm>
          <a:prstGeom prst="rect">
            <a:avLst/>
          </a:prstGeom>
          <a:solidFill>
            <a:srgbClr val="232C3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CO" altLang="es-CO" sz="2400" b="0" i="0" u="none" strike="noStrike" cap="none" normalizeH="0" baseline="0" dirty="0" err="1" smtClean="0">
                <a:ln>
                  <a:noFill/>
                </a:ln>
                <a:solidFill>
                  <a:srgbClr val="B294BB"/>
                </a:solidFill>
                <a:effectLst/>
                <a:latin typeface="Monaco"/>
              </a:rPr>
              <a:t>var</a:t>
            </a:r>
            <a:r>
              <a:rPr kumimoji="0" lang="es-CO" altLang="es-CO" sz="2400" b="0" i="0" u="none" strike="noStrike" cap="none" normalizeH="0" baseline="0" dirty="0" smtClean="0">
                <a:ln>
                  <a:noFill/>
                </a:ln>
                <a:solidFill>
                  <a:srgbClr val="C5C8C6"/>
                </a:solidFill>
                <a:effectLst/>
                <a:latin typeface="Monaco"/>
              </a:rPr>
              <a:t> </a:t>
            </a:r>
            <a:r>
              <a:rPr kumimoji="0" lang="es-CO" altLang="es-CO" sz="2400" b="0" i="0" u="none" strike="noStrike" cap="none" normalizeH="0" baseline="0" dirty="0" err="1" smtClean="0">
                <a:ln>
                  <a:noFill/>
                </a:ln>
                <a:solidFill>
                  <a:srgbClr val="C5C8C6"/>
                </a:solidFill>
                <a:effectLst/>
                <a:latin typeface="Monaco"/>
              </a:rPr>
              <a:t>answer</a:t>
            </a:r>
            <a:r>
              <a:rPr kumimoji="0" lang="es-CO" altLang="es-CO" sz="2400" b="0" i="0" u="none" strike="noStrike" cap="none" normalizeH="0" baseline="0" dirty="0" smtClean="0">
                <a:ln>
                  <a:noFill/>
                </a:ln>
                <a:solidFill>
                  <a:srgbClr val="C5C8C6"/>
                </a:solidFill>
                <a:effectLst/>
                <a:latin typeface="Monaco"/>
              </a:rPr>
              <a:t> = </a:t>
            </a:r>
            <a:r>
              <a:rPr kumimoji="0" lang="es-CO" altLang="es-CO" sz="2400" b="0" i="0" u="none" strike="noStrike" cap="none" normalizeH="0" baseline="0" dirty="0" err="1" smtClean="0">
                <a:ln>
                  <a:noFill/>
                </a:ln>
                <a:solidFill>
                  <a:srgbClr val="C5C8C6"/>
                </a:solidFill>
                <a:effectLst/>
                <a:latin typeface="Monaco"/>
              </a:rPr>
              <a:t>prompt</a:t>
            </a:r>
            <a:r>
              <a:rPr kumimoji="0" lang="es-CO" altLang="es-CO" sz="2400" b="0" i="0" u="none" strike="noStrike" cap="none" normalizeH="0" baseline="0" dirty="0" smtClean="0">
                <a:ln>
                  <a:noFill/>
                </a:ln>
                <a:solidFill>
                  <a:srgbClr val="C5C8C6"/>
                </a:solidFill>
                <a:effectLst/>
                <a:latin typeface="Monaco"/>
              </a:rPr>
              <a:t>(</a:t>
            </a:r>
            <a:r>
              <a:rPr kumimoji="0" lang="es-CO" altLang="es-CO" sz="2400" b="0" i="0" u="none" strike="noStrike" cap="none" normalizeH="0" baseline="0" dirty="0" smtClean="0">
                <a:ln>
                  <a:noFill/>
                </a:ln>
                <a:solidFill>
                  <a:srgbClr val="B5BD68"/>
                </a:solidFill>
                <a:effectLst/>
                <a:latin typeface="Monaco"/>
              </a:rPr>
              <a:t>"</a:t>
            </a:r>
            <a:r>
              <a:rPr kumimoji="0" lang="es-CO" altLang="es-CO" sz="2400" b="0" i="0" u="none" strike="noStrike" cap="none" normalizeH="0" baseline="0" dirty="0" err="1" smtClean="0">
                <a:ln>
                  <a:noFill/>
                </a:ln>
                <a:solidFill>
                  <a:srgbClr val="B5BD68"/>
                </a:solidFill>
                <a:effectLst/>
                <a:latin typeface="Monaco"/>
              </a:rPr>
              <a:t>Question</a:t>
            </a:r>
            <a:r>
              <a:rPr kumimoji="0" lang="es-CO" altLang="es-CO" sz="2400" b="0" i="0" u="none" strike="noStrike" cap="none" normalizeH="0" baseline="0" dirty="0" smtClean="0">
                <a:ln>
                  <a:noFill/>
                </a:ln>
                <a:solidFill>
                  <a:srgbClr val="B5BD68"/>
                </a:solidFill>
                <a:effectLst/>
                <a:latin typeface="Monaco"/>
              </a:rPr>
              <a:t> to </a:t>
            </a:r>
            <a:r>
              <a:rPr kumimoji="0" lang="es-CO" altLang="es-CO" sz="2400" b="0" i="0" u="none" strike="noStrike" cap="none" normalizeH="0" baseline="0" dirty="0" err="1" smtClean="0">
                <a:ln>
                  <a:noFill/>
                </a:ln>
                <a:solidFill>
                  <a:srgbClr val="B5BD68"/>
                </a:solidFill>
                <a:effectLst/>
                <a:latin typeface="Monaco"/>
              </a:rPr>
              <a:t>the</a:t>
            </a:r>
            <a:r>
              <a:rPr kumimoji="0" lang="es-CO" altLang="es-CO" sz="2400" b="0" i="0" u="none" strike="noStrike" cap="none" normalizeH="0" baseline="0" dirty="0" smtClean="0">
                <a:ln>
                  <a:noFill/>
                </a:ln>
                <a:solidFill>
                  <a:srgbClr val="B5BD68"/>
                </a:solidFill>
                <a:effectLst/>
                <a:latin typeface="Monaco"/>
              </a:rPr>
              <a:t> </a:t>
            </a:r>
            <a:r>
              <a:rPr kumimoji="0" lang="es-CO" altLang="es-CO" sz="2400" b="0" i="0" u="none" strike="noStrike" cap="none" normalizeH="0" baseline="0" dirty="0" err="1" smtClean="0">
                <a:ln>
                  <a:noFill/>
                </a:ln>
                <a:solidFill>
                  <a:srgbClr val="B5BD68"/>
                </a:solidFill>
                <a:effectLst/>
                <a:latin typeface="Monaco"/>
              </a:rPr>
              <a:t>user</a:t>
            </a:r>
            <a:r>
              <a:rPr kumimoji="0" lang="es-CO" altLang="es-CO" sz="2400" b="0" i="0" u="none" strike="noStrike" cap="none" normalizeH="0" baseline="0" dirty="0" smtClean="0">
                <a:ln>
                  <a:noFill/>
                </a:ln>
                <a:solidFill>
                  <a:srgbClr val="B5BD68"/>
                </a:solidFill>
                <a:effectLst/>
                <a:latin typeface="Monaco"/>
              </a:rPr>
              <a:t>"</a:t>
            </a:r>
            <a:r>
              <a:rPr kumimoji="0" lang="es-CO" altLang="es-CO" sz="2400" b="0" i="0" u="none" strike="noStrike" cap="none" normalizeH="0" baseline="0" dirty="0" smtClean="0">
                <a:ln>
                  <a:noFill/>
                </a:ln>
                <a:solidFill>
                  <a:srgbClr val="C5C8C6"/>
                </a:solidFill>
                <a:effectLst/>
                <a:latin typeface="Monaco"/>
              </a:rPr>
              <a:t>);</a:t>
            </a:r>
            <a:r>
              <a:rPr kumimoji="0" lang="es-CO" altLang="es-CO" sz="100" b="0" i="0" u="none" strike="noStrike" cap="none" normalizeH="0" baseline="0" dirty="0" smtClean="0">
                <a:ln>
                  <a:noFill/>
                </a:ln>
                <a:solidFill>
                  <a:schemeClr val="tx1"/>
                </a:solidFill>
                <a:effectLst/>
              </a:rPr>
              <a:t> </a:t>
            </a:r>
            <a:endParaRPr kumimoji="0" lang="es-CO" altLang="es-CO" sz="1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901482438"/>
      </p:ext>
    </p:extLst>
  </p:cSld>
  <p:clrMapOvr>
    <a:masterClrMapping/>
  </p:clrMapOvr>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n-GB"/>
          </a:p>
        </p:txBody>
      </p:sp>
      <p:sp>
        <p:nvSpPr>
          <p:cNvPr id="3" name="Marcador de contenido 2"/>
          <p:cNvSpPr>
            <a:spLocks noGrp="1"/>
          </p:cNvSpPr>
          <p:nvPr>
            <p:ph idx="1"/>
          </p:nvPr>
        </p:nvSpPr>
        <p:spPr/>
        <p:txBody>
          <a:bodyPr>
            <a:normAutofit fontScale="40000" lnSpcReduction="20000"/>
          </a:bodyPr>
          <a:lstStyle/>
          <a:p>
            <a:pPr lvl="0"/>
            <a:r>
              <a:rPr lang="en-US" dirty="0"/>
              <a:t>Arrays are list of values. Arrays can contain strings, numbers, </a:t>
            </a:r>
            <a:r>
              <a:rPr lang="en-US" dirty="0" err="1"/>
              <a:t>booleans</a:t>
            </a:r>
            <a:r>
              <a:rPr lang="en-US" dirty="0"/>
              <a:t>, functions and objects</a:t>
            </a:r>
            <a:r>
              <a:rPr lang="en-US" dirty="0" smtClean="0"/>
              <a:t>. </a:t>
            </a:r>
            <a:r>
              <a:rPr kumimoji="0" lang="es-CO" altLang="es-CO" b="0" i="0" u="none" strike="noStrike" cap="none" normalizeH="0" baseline="0" dirty="0" err="1" smtClean="0">
                <a:ln>
                  <a:noFill/>
                </a:ln>
                <a:effectLst/>
                <a:latin typeface="Menlo"/>
              </a:rPr>
              <a:t>var</a:t>
            </a:r>
            <a:r>
              <a:rPr kumimoji="0" lang="es-CO" altLang="es-CO" b="0" i="0" u="none" strike="noStrike" cap="none" normalizeH="0" baseline="0" dirty="0" smtClean="0">
                <a:ln>
                  <a:noFill/>
                </a:ln>
                <a:effectLst/>
                <a:latin typeface="Menlo"/>
              </a:rPr>
              <a:t> </a:t>
            </a:r>
            <a:r>
              <a:rPr kumimoji="0" lang="es-CO" altLang="es-CO" b="0" i="0" u="none" strike="noStrike" cap="none" normalizeH="0" baseline="0" dirty="0" err="1" smtClean="0">
                <a:ln>
                  <a:noFill/>
                </a:ln>
                <a:effectLst/>
                <a:latin typeface="Menlo"/>
              </a:rPr>
              <a:t>names</a:t>
            </a:r>
            <a:r>
              <a:rPr kumimoji="0" lang="es-CO" altLang="es-CO" b="0" i="0" u="none" strike="noStrike" cap="none" normalizeH="0" baseline="0" dirty="0" smtClean="0">
                <a:ln>
                  <a:noFill/>
                </a:ln>
                <a:effectLst/>
                <a:latin typeface="Menlo"/>
              </a:rPr>
              <a:t> = ['Josh', 'Peter', 'Tom']; console.log(</a:t>
            </a:r>
            <a:r>
              <a:rPr kumimoji="0" lang="es-CO" altLang="es-CO" b="0" i="0" u="none" strike="noStrike" cap="none" normalizeH="0" baseline="0" dirty="0" err="1" smtClean="0">
                <a:ln>
                  <a:noFill/>
                </a:ln>
                <a:effectLst/>
                <a:latin typeface="Menlo"/>
              </a:rPr>
              <a:t>names</a:t>
            </a:r>
            <a:r>
              <a:rPr kumimoji="0" lang="es-CO" altLang="es-CO" b="0" i="0" u="none" strike="noStrike" cap="none" normalizeH="0" baseline="0" dirty="0" smtClean="0">
                <a:ln>
                  <a:noFill/>
                </a:ln>
                <a:effectLst/>
                <a:latin typeface="Menlo"/>
              </a:rPr>
              <a:t>[0]); //</a:t>
            </a:r>
            <a:r>
              <a:rPr kumimoji="0" lang="es-CO" altLang="es-CO" b="0" i="0" u="none" strike="noStrike" cap="none" normalizeH="0" baseline="0" dirty="0" err="1" smtClean="0">
                <a:ln>
                  <a:noFill/>
                </a:ln>
                <a:effectLst/>
                <a:latin typeface="Menlo"/>
              </a:rPr>
              <a:t>Accessing</a:t>
            </a:r>
            <a:r>
              <a:rPr kumimoji="0" lang="es-CO" altLang="es-CO" b="0" i="0" u="none" strike="noStrike" cap="none" normalizeH="0" baseline="0" dirty="0" smtClean="0">
                <a:ln>
                  <a:noFill/>
                </a:ln>
                <a:effectLst/>
                <a:latin typeface="Menlo"/>
              </a:rPr>
              <a:t> non </a:t>
            </a:r>
            <a:r>
              <a:rPr kumimoji="0" lang="es-CO" altLang="es-CO" b="0" i="0" u="none" strike="noStrike" cap="none" normalizeH="0" baseline="0" dirty="0" err="1" smtClean="0">
                <a:ln>
                  <a:noFill/>
                </a:ln>
                <a:effectLst/>
                <a:latin typeface="Menlo"/>
              </a:rPr>
              <a:t>existing</a:t>
            </a:r>
            <a:r>
              <a:rPr kumimoji="0" lang="es-CO" altLang="es-CO" b="0" i="0" u="none" strike="noStrike" cap="none" normalizeH="0" baseline="0" dirty="0" smtClean="0">
                <a:ln>
                  <a:noFill/>
                </a:ln>
                <a:effectLst/>
                <a:latin typeface="Menlo"/>
              </a:rPr>
              <a:t> </a:t>
            </a:r>
            <a:r>
              <a:rPr kumimoji="0" lang="es-CO" altLang="es-CO" b="0" i="0" u="none" strike="noStrike" cap="none" normalizeH="0" baseline="0" dirty="0" err="1" smtClean="0">
                <a:ln>
                  <a:noFill/>
                </a:ln>
                <a:effectLst/>
                <a:latin typeface="Menlo"/>
              </a:rPr>
              <a:t>item</a:t>
            </a:r>
            <a:r>
              <a:rPr kumimoji="0" lang="es-CO" altLang="es-CO" b="0" i="0" u="none" strike="noStrike" cap="none" normalizeH="0" baseline="0" dirty="0" smtClean="0">
                <a:ln>
                  <a:noFill/>
                </a:ln>
                <a:effectLst/>
                <a:latin typeface="Menlo"/>
              </a:rPr>
              <a:t> console.log(</a:t>
            </a:r>
            <a:r>
              <a:rPr kumimoji="0" lang="es-CO" altLang="es-CO" b="0" i="0" u="none" strike="noStrike" cap="none" normalizeH="0" baseline="0" dirty="0" err="1" smtClean="0">
                <a:ln>
                  <a:noFill/>
                </a:ln>
                <a:effectLst/>
                <a:latin typeface="Menlo"/>
              </a:rPr>
              <a:t>names</a:t>
            </a:r>
            <a:r>
              <a:rPr kumimoji="0" lang="es-CO" altLang="es-CO" b="0" i="0" u="none" strike="noStrike" cap="none" normalizeH="0" baseline="0" dirty="0" smtClean="0">
                <a:ln>
                  <a:noFill/>
                </a:ln>
                <a:effectLst/>
                <a:latin typeface="Menlo"/>
              </a:rPr>
              <a:t>[3]);</a:t>
            </a:r>
            <a:r>
              <a:rPr kumimoji="0" lang="es-CO" altLang="es-CO" b="0" i="0" u="none" strike="noStrike" cap="none" normalizeH="0" baseline="0" dirty="0" smtClean="0">
                <a:ln>
                  <a:noFill/>
                </a:ln>
                <a:effectLst/>
              </a:rPr>
              <a:t> </a:t>
            </a:r>
            <a:endParaRPr lang="en-US" dirty="0" smtClean="0"/>
          </a:p>
          <a:p>
            <a:r>
              <a:rPr lang="en-US" dirty="0"/>
              <a:t>We can add new item into array with function push</a:t>
            </a:r>
            <a:r>
              <a:rPr lang="en-US" dirty="0" smtClean="0"/>
              <a:t>():</a:t>
            </a:r>
          </a:p>
          <a:p>
            <a:endParaRPr lang="en-US" dirty="0"/>
          </a:p>
          <a:p>
            <a:r>
              <a:rPr lang="en-US" dirty="0" err="1" smtClean="0"/>
              <a:t>var</a:t>
            </a:r>
            <a:r>
              <a:rPr lang="en-US" dirty="0" smtClean="0"/>
              <a:t> names = ['Josh', 'Peter', 'Tom'];</a:t>
            </a:r>
          </a:p>
          <a:p>
            <a:r>
              <a:rPr lang="en-US" dirty="0" smtClean="0"/>
              <a:t>console.log(names[1]);</a:t>
            </a:r>
          </a:p>
          <a:p>
            <a:r>
              <a:rPr lang="en-US" dirty="0" smtClean="0"/>
              <a:t>//rename Peter to John</a:t>
            </a:r>
          </a:p>
          <a:p>
            <a:r>
              <a:rPr lang="en-US" dirty="0" smtClean="0"/>
              <a:t>names[1] = 'John';</a:t>
            </a:r>
          </a:p>
          <a:p>
            <a:r>
              <a:rPr lang="en-US" dirty="0" smtClean="0"/>
              <a:t>console.log(names[1]);</a:t>
            </a:r>
          </a:p>
          <a:p>
            <a:pPr marL="0" indent="0">
              <a:buNone/>
            </a:pPr>
            <a:endParaRPr lang="en-US" dirty="0"/>
          </a:p>
          <a:p>
            <a:pPr marL="0" indent="0">
              <a:buNone/>
            </a:pPr>
            <a:r>
              <a:rPr lang="en-US" dirty="0"/>
              <a:t>We can find out how many items are in array with property </a:t>
            </a:r>
            <a:r>
              <a:rPr lang="en-US" i="1" dirty="0"/>
              <a:t>length</a:t>
            </a:r>
            <a:r>
              <a:rPr lang="en-US" dirty="0" smtClean="0"/>
              <a:t>:</a:t>
            </a:r>
          </a:p>
          <a:p>
            <a:pPr marL="0" indent="0">
              <a:buNone/>
            </a:pPr>
            <a:endParaRPr lang="en-US" dirty="0"/>
          </a:p>
          <a:p>
            <a:pPr marL="0" indent="0">
              <a:buNone/>
            </a:pPr>
            <a:r>
              <a:rPr lang="en-US" dirty="0" err="1" smtClean="0"/>
              <a:t>var</a:t>
            </a:r>
            <a:r>
              <a:rPr lang="en-US" dirty="0" smtClean="0"/>
              <a:t> fruits = ['apple', 'orange', 'banana'];console.log(fruits[1]);</a:t>
            </a:r>
          </a:p>
          <a:p>
            <a:pPr marL="0" indent="0">
              <a:buNone/>
            </a:pPr>
            <a:endParaRPr lang="en-US" dirty="0" smtClean="0"/>
          </a:p>
          <a:p>
            <a:pPr marL="0" indent="0">
              <a:buNone/>
            </a:pPr>
            <a:r>
              <a:rPr kumimoji="0" lang="es-CO" altLang="es-CO" b="0" i="0" u="none" strike="noStrike" cap="none" normalizeH="0" baseline="0" dirty="0" err="1" smtClean="0">
                <a:ln>
                  <a:noFill/>
                </a:ln>
                <a:effectLst/>
                <a:latin typeface="Menlo"/>
              </a:rPr>
              <a:t>Good</a:t>
            </a:r>
            <a:endParaRPr kumimoji="0" lang="es-CO" altLang="es-CO" b="0" i="0" u="none" strike="noStrike" cap="none" normalizeH="0" baseline="0" dirty="0" smtClean="0">
              <a:ln>
                <a:noFill/>
              </a:ln>
              <a:effectLst/>
              <a:latin typeface="Menlo"/>
            </a:endParaRPr>
          </a:p>
          <a:p>
            <a:pPr marL="0" indent="0">
              <a:buNone/>
            </a:pPr>
            <a:r>
              <a:rPr kumimoji="0" lang="es-CO" altLang="es-CO" b="0" i="0" u="none" strike="noStrike" cap="none" normalizeH="0" baseline="0" dirty="0" smtClean="0">
                <a:ln>
                  <a:noFill/>
                </a:ln>
                <a:effectLst/>
                <a:latin typeface="Menlo"/>
              </a:rPr>
              <a:t> </a:t>
            </a:r>
            <a:r>
              <a:rPr kumimoji="0" lang="es-CO" altLang="es-CO" b="0" i="0" u="none" strike="noStrike" cap="none" normalizeH="0" baseline="0" dirty="0" err="1" smtClean="0">
                <a:ln>
                  <a:noFill/>
                </a:ln>
                <a:effectLst/>
                <a:latin typeface="Menlo"/>
              </a:rPr>
              <a:t>if</a:t>
            </a:r>
            <a:r>
              <a:rPr kumimoji="0" lang="es-CO" altLang="es-CO" b="0" i="0" u="none" strike="noStrike" cap="none" normalizeH="0" baseline="0" dirty="0" smtClean="0">
                <a:ln>
                  <a:noFill/>
                </a:ln>
                <a:effectLst/>
                <a:latin typeface="Menlo"/>
              </a:rPr>
              <a:t> (</a:t>
            </a:r>
            <a:r>
              <a:rPr kumimoji="0" lang="es-CO" altLang="es-CO" b="0" i="0" u="none" strike="noStrike" cap="none" normalizeH="0" baseline="0" dirty="0" err="1" smtClean="0">
                <a:ln>
                  <a:noFill/>
                </a:ln>
                <a:effectLst/>
                <a:latin typeface="Menlo"/>
              </a:rPr>
              <a:t>someValue</a:t>
            </a:r>
            <a:r>
              <a:rPr kumimoji="0" lang="es-CO" altLang="es-CO" b="0" i="0" u="none" strike="noStrike" cap="none" normalizeH="0" baseline="0" dirty="0" smtClean="0">
                <a:ln>
                  <a:noFill/>
                </a:ln>
                <a:effectLst/>
                <a:latin typeface="Menlo"/>
              </a:rPr>
              <a:t>) {</a:t>
            </a:r>
          </a:p>
          <a:p>
            <a:pPr marL="0" indent="0">
              <a:buNone/>
            </a:pPr>
            <a:r>
              <a:rPr kumimoji="0" lang="es-CO" altLang="es-CO" b="0" i="0" u="none" strike="noStrike" cap="none" normalizeH="0" baseline="0" dirty="0" smtClean="0">
                <a:ln>
                  <a:noFill/>
                </a:ln>
                <a:effectLst/>
                <a:latin typeface="Menlo"/>
              </a:rPr>
              <a:t> //</a:t>
            </a:r>
            <a:r>
              <a:rPr kumimoji="0" lang="es-CO" altLang="es-CO" b="0" i="0" u="none" strike="noStrike" cap="none" normalizeH="0" baseline="0" dirty="0" err="1" smtClean="0">
                <a:ln>
                  <a:noFill/>
                </a:ln>
                <a:effectLst/>
                <a:latin typeface="Menlo"/>
              </a:rPr>
              <a:t>condition</a:t>
            </a:r>
            <a:r>
              <a:rPr kumimoji="0" lang="es-CO" altLang="es-CO" b="0" i="0" u="none" strike="noStrike" cap="none" normalizeH="0" baseline="0" dirty="0" smtClean="0">
                <a:ln>
                  <a:noFill/>
                </a:ln>
                <a:effectLst/>
                <a:latin typeface="Menlo"/>
              </a:rPr>
              <a:t> </a:t>
            </a:r>
            <a:r>
              <a:rPr kumimoji="0" lang="es-CO" altLang="es-CO" b="0" i="0" u="none" strike="noStrike" cap="none" normalizeH="0" baseline="0" dirty="0" err="1" smtClean="0">
                <a:ln>
                  <a:noFill/>
                </a:ln>
                <a:effectLst/>
                <a:latin typeface="Menlo"/>
              </a:rPr>
              <a:t>code</a:t>
            </a:r>
            <a:r>
              <a:rPr kumimoji="0" lang="es-CO" altLang="es-CO" b="0" i="0" u="none" strike="noStrike" cap="none" normalizeH="0" baseline="0" dirty="0" smtClean="0">
                <a:ln>
                  <a:noFill/>
                </a:ln>
                <a:effectLst/>
                <a:latin typeface="Menlo"/>
              </a:rPr>
              <a:t> </a:t>
            </a:r>
          </a:p>
          <a:p>
            <a:pPr marL="0" indent="0">
              <a:buNone/>
            </a:pPr>
            <a:r>
              <a:rPr kumimoji="0" lang="es-CO" altLang="es-CO" b="0" i="0" u="none" strike="noStrike" cap="none" normalizeH="0" baseline="0" dirty="0" smtClean="0">
                <a:ln>
                  <a:noFill/>
                </a:ln>
                <a:effectLst/>
                <a:latin typeface="Menlo"/>
              </a:rPr>
              <a:t>}</a:t>
            </a:r>
            <a:endParaRPr lang="en-US" dirty="0"/>
          </a:p>
          <a:p>
            <a:pPr marL="0" indent="0">
              <a:buNone/>
            </a:pPr>
            <a:endParaRPr lang="en-US" dirty="0" smtClean="0"/>
          </a:p>
          <a:p>
            <a:endParaRPr lang="en-GB" dirty="0"/>
          </a:p>
        </p:txBody>
      </p:sp>
      <p:sp>
        <p:nvSpPr>
          <p:cNvPr id="4" name="Rectangle 1"/>
          <p:cNvSpPr>
            <a:spLocks noChangeArrowheads="1"/>
          </p:cNvSpPr>
          <p:nvPr/>
        </p:nvSpPr>
        <p:spPr bwMode="auto">
          <a:xfrm>
            <a:off x="0" y="90100"/>
            <a:ext cx="65" cy="276999"/>
          </a:xfrm>
          <a:prstGeom prst="rect">
            <a:avLst/>
          </a:prstGeom>
          <a:solidFill>
            <a:srgbClr val="23241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s-CO" altLang="es-CO" sz="1800" b="0" i="0" u="none" strike="noStrike" cap="none" normalizeH="0" baseline="0" dirty="0" smtClean="0">
              <a:ln>
                <a:noFill/>
              </a:ln>
              <a:solidFill>
                <a:schemeClr val="tx1"/>
              </a:solidFill>
              <a:effectLst/>
              <a:latin typeface="Arial" panose="020B0604020202020204" pitchFamily="34" charset="0"/>
            </a:endParaRPr>
          </a:p>
        </p:txBody>
      </p:sp>
      <p:sp>
        <p:nvSpPr>
          <p:cNvPr id="5" name="Rectangle 2"/>
          <p:cNvSpPr>
            <a:spLocks noChangeArrowheads="1"/>
          </p:cNvSpPr>
          <p:nvPr/>
        </p:nvSpPr>
        <p:spPr bwMode="auto">
          <a:xfrm>
            <a:off x="0" y="159350"/>
            <a:ext cx="64120" cy="138499"/>
          </a:xfrm>
          <a:prstGeom prst="rect">
            <a:avLst/>
          </a:prstGeom>
          <a:solidFill>
            <a:srgbClr val="23241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CO" altLang="es-CO" sz="900" b="0" i="0" u="none" strike="noStrike" cap="none" normalizeH="0" baseline="0" dirty="0" smtClean="0">
                <a:ln>
                  <a:noFill/>
                </a:ln>
                <a:solidFill>
                  <a:srgbClr val="75715E"/>
                </a:solidFill>
                <a:effectLst/>
                <a:latin typeface="Menlo"/>
              </a:rPr>
              <a:t>//</a:t>
            </a:r>
            <a:endParaRPr kumimoji="0" lang="es-CO" altLang="es-CO" sz="1800" b="0" i="0" u="none" strike="noStrike" cap="none" normalizeH="0" baseline="0" dirty="0" smtClean="0">
              <a:ln>
                <a:noFill/>
              </a:ln>
              <a:solidFill>
                <a:schemeClr val="tx1"/>
              </a:solidFill>
              <a:effectLst/>
              <a:latin typeface="Arial" panose="020B0604020202020204" pitchFamily="34" charset="0"/>
            </a:endParaRPr>
          </a:p>
        </p:txBody>
      </p:sp>
      <p:pic>
        <p:nvPicPr>
          <p:cNvPr id="9" name="Imagen 8"/>
          <p:cNvPicPr>
            <a:picLocks noChangeAspect="1"/>
          </p:cNvPicPr>
          <p:nvPr/>
        </p:nvPicPr>
        <p:blipFill>
          <a:blip r:embed="rId2"/>
          <a:stretch>
            <a:fillRect/>
          </a:stretch>
        </p:blipFill>
        <p:spPr>
          <a:xfrm>
            <a:off x="8468746" y="556501"/>
            <a:ext cx="3467100" cy="1876425"/>
          </a:xfrm>
          <a:prstGeom prst="rect">
            <a:avLst/>
          </a:prstGeom>
        </p:spPr>
      </p:pic>
      <p:pic>
        <p:nvPicPr>
          <p:cNvPr id="10" name="Imagen 9"/>
          <p:cNvPicPr>
            <a:picLocks noChangeAspect="1"/>
          </p:cNvPicPr>
          <p:nvPr/>
        </p:nvPicPr>
        <p:blipFill>
          <a:blip r:embed="rId3"/>
          <a:stretch>
            <a:fillRect/>
          </a:stretch>
        </p:blipFill>
        <p:spPr>
          <a:xfrm>
            <a:off x="8525896" y="2502253"/>
            <a:ext cx="3409950" cy="1000125"/>
          </a:xfrm>
          <a:prstGeom prst="rect">
            <a:avLst/>
          </a:prstGeom>
        </p:spPr>
      </p:pic>
      <p:pic>
        <p:nvPicPr>
          <p:cNvPr id="11" name="Imagen 10"/>
          <p:cNvPicPr>
            <a:picLocks noChangeAspect="1"/>
          </p:cNvPicPr>
          <p:nvPr/>
        </p:nvPicPr>
        <p:blipFill>
          <a:blip r:embed="rId4"/>
          <a:stretch>
            <a:fillRect/>
          </a:stretch>
        </p:blipFill>
        <p:spPr>
          <a:xfrm>
            <a:off x="8525896" y="3571705"/>
            <a:ext cx="3429000" cy="1019175"/>
          </a:xfrm>
          <a:prstGeom prst="rect">
            <a:avLst/>
          </a:prstGeom>
        </p:spPr>
      </p:pic>
      <p:pic>
        <p:nvPicPr>
          <p:cNvPr id="12" name="Imagen 11"/>
          <p:cNvPicPr>
            <a:picLocks noChangeAspect="1"/>
          </p:cNvPicPr>
          <p:nvPr/>
        </p:nvPicPr>
        <p:blipFill>
          <a:blip r:embed="rId5"/>
          <a:stretch>
            <a:fillRect/>
          </a:stretch>
        </p:blipFill>
        <p:spPr>
          <a:xfrm>
            <a:off x="8525896" y="4695131"/>
            <a:ext cx="3438525" cy="838200"/>
          </a:xfrm>
          <a:prstGeom prst="rect">
            <a:avLst/>
          </a:prstGeom>
        </p:spPr>
      </p:pic>
      <p:pic>
        <p:nvPicPr>
          <p:cNvPr id="13" name="Imagen 12"/>
          <p:cNvPicPr>
            <a:picLocks noChangeAspect="1"/>
          </p:cNvPicPr>
          <p:nvPr/>
        </p:nvPicPr>
        <p:blipFill>
          <a:blip r:embed="rId6"/>
          <a:stretch>
            <a:fillRect/>
          </a:stretch>
        </p:blipFill>
        <p:spPr>
          <a:xfrm>
            <a:off x="4281487" y="3576467"/>
            <a:ext cx="3629025" cy="2028825"/>
          </a:xfrm>
          <a:prstGeom prst="rect">
            <a:avLst/>
          </a:prstGeom>
        </p:spPr>
      </p:pic>
      <p:pic>
        <p:nvPicPr>
          <p:cNvPr id="14" name="Imagen 13"/>
          <p:cNvPicPr>
            <a:picLocks noChangeAspect="1"/>
          </p:cNvPicPr>
          <p:nvPr/>
        </p:nvPicPr>
        <p:blipFill>
          <a:blip r:embed="rId7"/>
          <a:stretch>
            <a:fillRect/>
          </a:stretch>
        </p:blipFill>
        <p:spPr>
          <a:xfrm>
            <a:off x="8497321" y="5729659"/>
            <a:ext cx="3438525" cy="676275"/>
          </a:xfrm>
          <a:prstGeom prst="rect">
            <a:avLst/>
          </a:prstGeom>
        </p:spPr>
      </p:pic>
      <p:pic>
        <p:nvPicPr>
          <p:cNvPr id="15" name="Imagen 14"/>
          <p:cNvPicPr>
            <a:picLocks noChangeAspect="1"/>
          </p:cNvPicPr>
          <p:nvPr/>
        </p:nvPicPr>
        <p:blipFill>
          <a:blip r:embed="rId8"/>
          <a:stretch>
            <a:fillRect/>
          </a:stretch>
        </p:blipFill>
        <p:spPr>
          <a:xfrm>
            <a:off x="4281487" y="5498330"/>
            <a:ext cx="3419475" cy="1028700"/>
          </a:xfrm>
          <a:prstGeom prst="rect">
            <a:avLst/>
          </a:prstGeom>
        </p:spPr>
      </p:pic>
      <p:pic>
        <p:nvPicPr>
          <p:cNvPr id="16" name="Imagen 15"/>
          <p:cNvPicPr>
            <a:picLocks noChangeAspect="1"/>
          </p:cNvPicPr>
          <p:nvPr/>
        </p:nvPicPr>
        <p:blipFill>
          <a:blip r:embed="rId9"/>
          <a:stretch>
            <a:fillRect/>
          </a:stretch>
        </p:blipFill>
        <p:spPr>
          <a:xfrm>
            <a:off x="795337" y="3737030"/>
            <a:ext cx="3486150" cy="1257300"/>
          </a:xfrm>
          <a:prstGeom prst="rect">
            <a:avLst/>
          </a:prstGeom>
        </p:spPr>
      </p:pic>
      <p:pic>
        <p:nvPicPr>
          <p:cNvPr id="17" name="Imagen 16"/>
          <p:cNvPicPr>
            <a:picLocks noChangeAspect="1"/>
          </p:cNvPicPr>
          <p:nvPr/>
        </p:nvPicPr>
        <p:blipFill>
          <a:blip r:embed="rId10"/>
          <a:stretch>
            <a:fillRect/>
          </a:stretch>
        </p:blipFill>
        <p:spPr>
          <a:xfrm>
            <a:off x="3980090" y="8090182"/>
            <a:ext cx="3467100" cy="1219200"/>
          </a:xfrm>
          <a:prstGeom prst="rect">
            <a:avLst/>
          </a:prstGeom>
        </p:spPr>
      </p:pic>
      <p:sp>
        <p:nvSpPr>
          <p:cNvPr id="18" name="CuadroTexto 17"/>
          <p:cNvSpPr txBox="1"/>
          <p:nvPr/>
        </p:nvSpPr>
        <p:spPr>
          <a:xfrm>
            <a:off x="-457200" y="642257"/>
            <a:ext cx="4082143" cy="369332"/>
          </a:xfrm>
          <a:prstGeom prst="rect">
            <a:avLst/>
          </a:prstGeom>
          <a:noFill/>
        </p:spPr>
        <p:txBody>
          <a:bodyPr wrap="square" rtlCol="0">
            <a:spAutoFit/>
          </a:bodyPr>
          <a:lstStyle/>
          <a:p>
            <a:r>
              <a:rPr lang="en-GB" dirty="0" smtClean="0"/>
              <a:t>Two </a:t>
            </a:r>
            <a:r>
              <a:rPr lang="en-GB" dirty="0" err="1" smtClean="0"/>
              <a:t>dimentional</a:t>
            </a:r>
            <a:r>
              <a:rPr lang="en-GB" dirty="0" smtClean="0"/>
              <a:t> array and </a:t>
            </a:r>
            <a:r>
              <a:rPr lang="es-CO" b="1" dirty="0" err="1"/>
              <a:t>jagged</a:t>
            </a:r>
            <a:r>
              <a:rPr lang="es-CO" b="1" dirty="0"/>
              <a:t> </a:t>
            </a:r>
            <a:r>
              <a:rPr lang="es-CO" b="1" dirty="0" err="1"/>
              <a:t>arrays</a:t>
            </a:r>
            <a:r>
              <a:rPr lang="es-CO" dirty="0"/>
              <a:t>.</a:t>
            </a:r>
            <a:endParaRPr lang="en-GB" dirty="0"/>
          </a:p>
        </p:txBody>
      </p:sp>
      <p:pic>
        <p:nvPicPr>
          <p:cNvPr id="19" name="Imagen 18"/>
          <p:cNvPicPr>
            <a:picLocks noChangeAspect="1"/>
          </p:cNvPicPr>
          <p:nvPr/>
        </p:nvPicPr>
        <p:blipFill>
          <a:blip r:embed="rId11"/>
          <a:stretch>
            <a:fillRect/>
          </a:stretch>
        </p:blipFill>
        <p:spPr>
          <a:xfrm>
            <a:off x="-457200" y="282961"/>
            <a:ext cx="3209925" cy="438150"/>
          </a:xfrm>
          <a:prstGeom prst="rect">
            <a:avLst/>
          </a:prstGeom>
        </p:spPr>
      </p:pic>
    </p:spTree>
    <p:extLst>
      <p:ext uri="{BB962C8B-B14F-4D97-AF65-F5344CB8AC3E}">
        <p14:creationId xmlns:p14="http://schemas.microsoft.com/office/powerpoint/2010/main" val="3711041295"/>
      </p:ext>
    </p:extLst>
  </p:cSld>
  <p:clrMapOvr>
    <a:masterClrMapping/>
  </p:clrMapOvr>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n-GB"/>
          </a:p>
        </p:txBody>
      </p:sp>
      <p:sp>
        <p:nvSpPr>
          <p:cNvPr id="4" name="Rectángulo 3"/>
          <p:cNvSpPr/>
          <p:nvPr/>
        </p:nvSpPr>
        <p:spPr>
          <a:xfrm>
            <a:off x="838200" y="2189593"/>
            <a:ext cx="10668000" cy="3970318"/>
          </a:xfrm>
          <a:prstGeom prst="rect">
            <a:avLst/>
          </a:prstGeom>
        </p:spPr>
        <p:txBody>
          <a:bodyPr wrap="square">
            <a:spAutoFit/>
          </a:bodyPr>
          <a:lstStyle/>
          <a:p>
            <a:r>
              <a:rPr lang="en-US" b="0" i="0" dirty="0" smtClean="0">
                <a:solidFill>
                  <a:srgbClr val="333333"/>
                </a:solidFill>
                <a:effectLst/>
                <a:latin typeface="Helvetica Neue"/>
              </a:rPr>
              <a:t>Objects in programming languages simulates objects in real life - animals, cars, people,...</a:t>
            </a:r>
          </a:p>
          <a:p>
            <a:r>
              <a:rPr lang="en-US" b="0" i="0" dirty="0" smtClean="0">
                <a:solidFill>
                  <a:srgbClr val="333333"/>
                </a:solidFill>
                <a:effectLst/>
                <a:latin typeface="Helvetica Neue"/>
              </a:rPr>
              <a:t>Each object can have attributes/properties, methods (what object can do) and they can inherit attributes and methods from other objects.</a:t>
            </a:r>
          </a:p>
          <a:p>
            <a:endParaRPr lang="en-US" dirty="0">
              <a:solidFill>
                <a:srgbClr val="333333"/>
              </a:solidFill>
              <a:latin typeface="Helvetica Neue"/>
            </a:endParaRPr>
          </a:p>
          <a:p>
            <a:r>
              <a:rPr lang="en-US" dirty="0"/>
              <a:t>We define object name as variable name. Then we open object with {. We assign value to properties with </a:t>
            </a:r>
            <a:r>
              <a:rPr lang="en-US" dirty="0" err="1"/>
              <a:t>colon.We</a:t>
            </a:r>
            <a:r>
              <a:rPr lang="en-US" dirty="0"/>
              <a:t> separate properties and methods by coma. Methods are classic functions that can take parameters. We don't write coma after the last property/method. We end definition of object with } and semicolon</a:t>
            </a:r>
            <a:r>
              <a:rPr lang="en-US" dirty="0" smtClean="0"/>
              <a:t>.</a:t>
            </a:r>
          </a:p>
          <a:p>
            <a:endParaRPr lang="en-US" b="0" i="0" dirty="0">
              <a:solidFill>
                <a:srgbClr val="333333"/>
              </a:solidFill>
              <a:effectLst/>
              <a:latin typeface="Helvetica Neue"/>
            </a:endParaRPr>
          </a:p>
          <a:p>
            <a:r>
              <a:rPr lang="en-US" dirty="0"/>
              <a:t>We can access properties and methods via dot.</a:t>
            </a:r>
          </a:p>
          <a:p>
            <a:r>
              <a:rPr lang="en-US" dirty="0"/>
              <a:t>Notice, we can access properties inside method via keyword </a:t>
            </a:r>
            <a:r>
              <a:rPr lang="en-US" b="1" dirty="0"/>
              <a:t>this</a:t>
            </a:r>
            <a:r>
              <a:rPr lang="en-US" dirty="0"/>
              <a:t>. </a:t>
            </a:r>
            <a:r>
              <a:rPr lang="en-US" b="1" dirty="0"/>
              <a:t>this</a:t>
            </a:r>
            <a:r>
              <a:rPr lang="en-US" dirty="0"/>
              <a:t> refers to the current object.</a:t>
            </a:r>
          </a:p>
          <a:p>
            <a:r>
              <a:rPr lang="en-US" dirty="0"/>
              <a:t>You can imagine methods as actions. A person can say hello with method </a:t>
            </a:r>
            <a:r>
              <a:rPr lang="en-US" i="1" dirty="0" err="1"/>
              <a:t>sayHello</a:t>
            </a:r>
            <a:r>
              <a:rPr lang="en-US" dirty="0"/>
              <a:t>. Or we could define a </a:t>
            </a:r>
            <a:r>
              <a:rPr lang="en-US" dirty="0" err="1"/>
              <a:t>method</a:t>
            </a:r>
            <a:r>
              <a:rPr lang="en-US" i="1" dirty="0" err="1"/>
              <a:t>bark</a:t>
            </a:r>
            <a:r>
              <a:rPr lang="en-US" dirty="0"/>
              <a:t> for object </a:t>
            </a:r>
            <a:r>
              <a:rPr lang="en-US" i="1" dirty="0"/>
              <a:t>dog</a:t>
            </a:r>
            <a:r>
              <a:rPr lang="en-US" dirty="0"/>
              <a:t>:</a:t>
            </a:r>
          </a:p>
          <a:p>
            <a:endParaRPr lang="en-US" b="0" i="0" dirty="0">
              <a:solidFill>
                <a:srgbClr val="333333"/>
              </a:solidFill>
              <a:effectLst/>
              <a:latin typeface="Helvetica Neue"/>
            </a:endParaRPr>
          </a:p>
        </p:txBody>
      </p:sp>
      <p:pic>
        <p:nvPicPr>
          <p:cNvPr id="5" name="Imagen 4"/>
          <p:cNvPicPr>
            <a:picLocks noChangeAspect="1"/>
          </p:cNvPicPr>
          <p:nvPr/>
        </p:nvPicPr>
        <p:blipFill>
          <a:blip r:embed="rId2"/>
          <a:stretch>
            <a:fillRect/>
          </a:stretch>
        </p:blipFill>
        <p:spPr>
          <a:xfrm>
            <a:off x="7791450" y="4401391"/>
            <a:ext cx="4400550" cy="2257425"/>
          </a:xfrm>
          <a:prstGeom prst="rect">
            <a:avLst/>
          </a:prstGeom>
        </p:spPr>
      </p:pic>
      <p:pic>
        <p:nvPicPr>
          <p:cNvPr id="6" name="Imagen 5"/>
          <p:cNvPicPr>
            <a:picLocks noChangeAspect="1"/>
          </p:cNvPicPr>
          <p:nvPr/>
        </p:nvPicPr>
        <p:blipFill>
          <a:blip r:embed="rId3"/>
          <a:stretch>
            <a:fillRect/>
          </a:stretch>
        </p:blipFill>
        <p:spPr>
          <a:xfrm>
            <a:off x="4077380" y="3192236"/>
            <a:ext cx="3514725" cy="3543300"/>
          </a:xfrm>
          <a:prstGeom prst="rect">
            <a:avLst/>
          </a:prstGeom>
        </p:spPr>
      </p:pic>
      <p:pic>
        <p:nvPicPr>
          <p:cNvPr id="7" name="Imagen 6"/>
          <p:cNvPicPr>
            <a:picLocks noChangeAspect="1"/>
          </p:cNvPicPr>
          <p:nvPr/>
        </p:nvPicPr>
        <p:blipFill>
          <a:blip r:embed="rId4"/>
          <a:stretch>
            <a:fillRect/>
          </a:stretch>
        </p:blipFill>
        <p:spPr>
          <a:xfrm>
            <a:off x="386782" y="2877911"/>
            <a:ext cx="3590925" cy="3857625"/>
          </a:xfrm>
          <a:prstGeom prst="rect">
            <a:avLst/>
          </a:prstGeom>
        </p:spPr>
      </p:pic>
      <p:pic>
        <p:nvPicPr>
          <p:cNvPr id="8" name="Imagen 7"/>
          <p:cNvPicPr>
            <a:picLocks noChangeAspect="1"/>
          </p:cNvPicPr>
          <p:nvPr/>
        </p:nvPicPr>
        <p:blipFill>
          <a:blip r:embed="rId5"/>
          <a:stretch>
            <a:fillRect/>
          </a:stretch>
        </p:blipFill>
        <p:spPr>
          <a:xfrm>
            <a:off x="-680358" y="2189593"/>
            <a:ext cx="4410075" cy="1933575"/>
          </a:xfrm>
          <a:prstGeom prst="rect">
            <a:avLst/>
          </a:prstGeom>
        </p:spPr>
      </p:pic>
      <p:pic>
        <p:nvPicPr>
          <p:cNvPr id="9" name="Imagen 8"/>
          <p:cNvPicPr>
            <a:picLocks noChangeAspect="1"/>
          </p:cNvPicPr>
          <p:nvPr/>
        </p:nvPicPr>
        <p:blipFill>
          <a:blip r:embed="rId6"/>
          <a:stretch>
            <a:fillRect/>
          </a:stretch>
        </p:blipFill>
        <p:spPr>
          <a:xfrm>
            <a:off x="8313964" y="152242"/>
            <a:ext cx="4076700" cy="3143250"/>
          </a:xfrm>
          <a:prstGeom prst="rect">
            <a:avLst/>
          </a:prstGeom>
        </p:spPr>
      </p:pic>
    </p:spTree>
    <p:extLst>
      <p:ext uri="{BB962C8B-B14F-4D97-AF65-F5344CB8AC3E}">
        <p14:creationId xmlns:p14="http://schemas.microsoft.com/office/powerpoint/2010/main" val="9494042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upo 8"/>
          <p:cNvGrpSpPr/>
          <p:nvPr/>
        </p:nvGrpSpPr>
        <p:grpSpPr>
          <a:xfrm>
            <a:off x="3672114" y="1233714"/>
            <a:ext cx="4310743" cy="2270888"/>
            <a:chOff x="3164114" y="885371"/>
            <a:chExt cx="5551714" cy="2924628"/>
          </a:xfrm>
        </p:grpSpPr>
        <p:sp>
          <p:nvSpPr>
            <p:cNvPr id="4" name="Rectángulo 3"/>
            <p:cNvSpPr/>
            <p:nvPr/>
          </p:nvSpPr>
          <p:spPr>
            <a:xfrm>
              <a:off x="3164114" y="885372"/>
              <a:ext cx="2641600" cy="1277257"/>
            </a:xfrm>
            <a:prstGeom prst="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800" dirty="0" smtClean="0"/>
                <a:t>1</a:t>
              </a:r>
              <a:endParaRPr lang="en-GB" sz="4800" dirty="0"/>
            </a:p>
          </p:txBody>
        </p:sp>
        <p:sp>
          <p:nvSpPr>
            <p:cNvPr id="5" name="Rectángulo 4"/>
            <p:cNvSpPr/>
            <p:nvPr/>
          </p:nvSpPr>
          <p:spPr>
            <a:xfrm>
              <a:off x="6074228" y="885371"/>
              <a:ext cx="2641600" cy="1277257"/>
            </a:xfrm>
            <a:prstGeom prst="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800" dirty="0" smtClean="0"/>
                <a:t>2</a:t>
              </a:r>
              <a:endParaRPr lang="en-GB" sz="4800" dirty="0"/>
            </a:p>
          </p:txBody>
        </p:sp>
        <p:sp>
          <p:nvSpPr>
            <p:cNvPr id="6" name="Rectángulo 5"/>
            <p:cNvSpPr/>
            <p:nvPr/>
          </p:nvSpPr>
          <p:spPr>
            <a:xfrm>
              <a:off x="3164114" y="2532742"/>
              <a:ext cx="2641600" cy="1277257"/>
            </a:xfrm>
            <a:prstGeom prst="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800" dirty="0" smtClean="0"/>
                <a:t>3</a:t>
              </a:r>
              <a:endParaRPr lang="en-GB" sz="4800" dirty="0"/>
            </a:p>
          </p:txBody>
        </p:sp>
        <p:sp>
          <p:nvSpPr>
            <p:cNvPr id="7" name="Rectángulo 6"/>
            <p:cNvSpPr/>
            <p:nvPr/>
          </p:nvSpPr>
          <p:spPr>
            <a:xfrm>
              <a:off x="6074228" y="2532742"/>
              <a:ext cx="2641600" cy="1277257"/>
            </a:xfrm>
            <a:prstGeom prst="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800" dirty="0"/>
                <a:t>4</a:t>
              </a:r>
            </a:p>
          </p:txBody>
        </p:sp>
      </p:grpSp>
      <p:sp>
        <p:nvSpPr>
          <p:cNvPr id="8" name="CuadroTexto 7"/>
          <p:cNvSpPr txBox="1"/>
          <p:nvPr/>
        </p:nvSpPr>
        <p:spPr>
          <a:xfrm>
            <a:off x="8191350" y="1302137"/>
            <a:ext cx="3797450" cy="1477328"/>
          </a:xfrm>
          <a:prstGeom prst="rect">
            <a:avLst/>
          </a:prstGeom>
          <a:noFill/>
        </p:spPr>
        <p:txBody>
          <a:bodyPr wrap="square" rtlCol="0">
            <a:spAutoFit/>
          </a:bodyPr>
          <a:lstStyle/>
          <a:p>
            <a:r>
              <a:rPr lang="en-GB" dirty="0" smtClean="0"/>
              <a:t>You can give orders to the boxes</a:t>
            </a:r>
          </a:p>
          <a:p>
            <a:endParaRPr lang="en-GB" dirty="0"/>
          </a:p>
          <a:p>
            <a:r>
              <a:rPr lang="en-GB" dirty="0" smtClean="0"/>
              <a:t>It work with tags that contain tags &lt;/&gt;</a:t>
            </a:r>
          </a:p>
          <a:p>
            <a:endParaRPr lang="en-GB" dirty="0"/>
          </a:p>
          <a:p>
            <a:r>
              <a:rPr lang="en-GB" dirty="0" smtClean="0"/>
              <a:t>Class or Id</a:t>
            </a:r>
            <a:endParaRPr lang="en-GB" dirty="0"/>
          </a:p>
        </p:txBody>
      </p:sp>
      <p:grpSp>
        <p:nvGrpSpPr>
          <p:cNvPr id="10" name="Grupo 9"/>
          <p:cNvGrpSpPr/>
          <p:nvPr/>
        </p:nvGrpSpPr>
        <p:grpSpPr>
          <a:xfrm>
            <a:off x="616857" y="4230914"/>
            <a:ext cx="4310743" cy="2270888"/>
            <a:chOff x="3164114" y="885371"/>
            <a:chExt cx="5551714" cy="2924628"/>
          </a:xfrm>
        </p:grpSpPr>
        <p:sp>
          <p:nvSpPr>
            <p:cNvPr id="12" name="Rectángulo 11"/>
            <p:cNvSpPr/>
            <p:nvPr/>
          </p:nvSpPr>
          <p:spPr>
            <a:xfrm>
              <a:off x="6074228" y="885371"/>
              <a:ext cx="2641600" cy="1277257"/>
            </a:xfrm>
            <a:prstGeom prst="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800" dirty="0" smtClean="0"/>
                <a:t>2</a:t>
              </a:r>
              <a:endParaRPr lang="en-GB" sz="4800" dirty="0"/>
            </a:p>
          </p:txBody>
        </p:sp>
        <p:sp>
          <p:nvSpPr>
            <p:cNvPr id="13" name="Rectángulo 12"/>
            <p:cNvSpPr/>
            <p:nvPr/>
          </p:nvSpPr>
          <p:spPr>
            <a:xfrm>
              <a:off x="3164114" y="2532742"/>
              <a:ext cx="2641600" cy="1277257"/>
            </a:xfrm>
            <a:prstGeom prst="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800" dirty="0" smtClean="0"/>
                <a:t>3</a:t>
              </a:r>
              <a:endParaRPr lang="en-GB" sz="4800" dirty="0"/>
            </a:p>
          </p:txBody>
        </p:sp>
        <p:sp>
          <p:nvSpPr>
            <p:cNvPr id="14" name="Rectángulo 13"/>
            <p:cNvSpPr/>
            <p:nvPr/>
          </p:nvSpPr>
          <p:spPr>
            <a:xfrm>
              <a:off x="6074228" y="2532742"/>
              <a:ext cx="2641600" cy="1277257"/>
            </a:xfrm>
            <a:prstGeom prst="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800" dirty="0"/>
                <a:t>4</a:t>
              </a:r>
            </a:p>
          </p:txBody>
        </p:sp>
      </p:grpSp>
      <p:grpSp>
        <p:nvGrpSpPr>
          <p:cNvPr id="15" name="Grupo 14"/>
          <p:cNvGrpSpPr/>
          <p:nvPr/>
        </p:nvGrpSpPr>
        <p:grpSpPr>
          <a:xfrm>
            <a:off x="6415314" y="4230913"/>
            <a:ext cx="4310743" cy="2270889"/>
            <a:chOff x="3164113" y="885370"/>
            <a:chExt cx="5551714" cy="2924629"/>
          </a:xfrm>
        </p:grpSpPr>
        <p:sp>
          <p:nvSpPr>
            <p:cNvPr id="17" name="Rectángulo 16"/>
            <p:cNvSpPr/>
            <p:nvPr/>
          </p:nvSpPr>
          <p:spPr>
            <a:xfrm>
              <a:off x="3164114" y="885371"/>
              <a:ext cx="2641600" cy="1277257"/>
            </a:xfrm>
            <a:prstGeom prst="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800" dirty="0" smtClean="0"/>
                <a:t>2</a:t>
              </a:r>
              <a:endParaRPr lang="en-GB" sz="4800" dirty="0"/>
            </a:p>
          </p:txBody>
        </p:sp>
        <p:sp>
          <p:nvSpPr>
            <p:cNvPr id="18" name="Rectángulo 17"/>
            <p:cNvSpPr/>
            <p:nvPr/>
          </p:nvSpPr>
          <p:spPr>
            <a:xfrm>
              <a:off x="6074227" y="885370"/>
              <a:ext cx="2641600" cy="1277257"/>
            </a:xfrm>
            <a:prstGeom prst="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800" dirty="0" smtClean="0"/>
                <a:t>3</a:t>
              </a:r>
              <a:endParaRPr lang="en-GB" sz="4800" dirty="0"/>
            </a:p>
          </p:txBody>
        </p:sp>
        <p:sp>
          <p:nvSpPr>
            <p:cNvPr id="19" name="Rectángulo 18"/>
            <p:cNvSpPr/>
            <p:nvPr/>
          </p:nvSpPr>
          <p:spPr>
            <a:xfrm>
              <a:off x="3164113" y="2532742"/>
              <a:ext cx="2641600" cy="1277257"/>
            </a:xfrm>
            <a:prstGeom prst="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800" dirty="0"/>
                <a:t>4</a:t>
              </a:r>
            </a:p>
          </p:txBody>
        </p:sp>
      </p:grpSp>
      <p:pic>
        <p:nvPicPr>
          <p:cNvPr id="20" name="Picture 4" descr="http://us.cdn4.123rf.com/168nwm/runlenarun/runlenarun1408/runlenarun140800037/31073966-single-flat-close-or-delete-icon.jpg"/>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347458" y="4465069"/>
            <a:ext cx="523440" cy="52344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10" descr="http://www.languageicon.org/Images/checkmark.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183814" y="5719180"/>
            <a:ext cx="573489" cy="573489"/>
          </a:xfrm>
          <a:prstGeom prst="rect">
            <a:avLst/>
          </a:prstGeom>
          <a:noFill/>
          <a:extLst>
            <a:ext uri="{909E8E84-426E-40DD-AFC4-6F175D3DCCD1}">
              <a14:hiddenFill xmlns:a14="http://schemas.microsoft.com/office/drawing/2010/main">
                <a:solidFill>
                  <a:srgbClr val="FFFFFF"/>
                </a:solidFill>
              </a14:hiddenFill>
            </a:ext>
          </a:extLst>
        </p:spPr>
      </p:pic>
      <p:sp>
        <p:nvSpPr>
          <p:cNvPr id="2" name="CuadroTexto 1"/>
          <p:cNvSpPr txBox="1"/>
          <p:nvPr/>
        </p:nvSpPr>
        <p:spPr>
          <a:xfrm>
            <a:off x="199292" y="492369"/>
            <a:ext cx="2895600" cy="369332"/>
          </a:xfrm>
          <a:prstGeom prst="rect">
            <a:avLst/>
          </a:prstGeom>
          <a:noFill/>
        </p:spPr>
        <p:txBody>
          <a:bodyPr wrap="square" rtlCol="0">
            <a:spAutoFit/>
          </a:bodyPr>
          <a:lstStyle/>
          <a:p>
            <a:r>
              <a:rPr lang="en-GB" dirty="0" smtClean="0"/>
              <a:t>What is the DOM</a:t>
            </a:r>
            <a:endParaRPr lang="en-GB" dirty="0"/>
          </a:p>
        </p:txBody>
      </p:sp>
    </p:spTree>
    <p:extLst>
      <p:ext uri="{BB962C8B-B14F-4D97-AF65-F5344CB8AC3E}">
        <p14:creationId xmlns:p14="http://schemas.microsoft.com/office/powerpoint/2010/main" val="415595010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GB" dirty="0" smtClean="0"/>
              <a:t>&lt;video&gt;</a:t>
            </a:r>
            <a:endParaRPr lang="en-GB" dirty="0"/>
          </a:p>
        </p:txBody>
      </p:sp>
      <p:sp>
        <p:nvSpPr>
          <p:cNvPr id="4" name="Rectángulo 3"/>
          <p:cNvSpPr/>
          <p:nvPr/>
        </p:nvSpPr>
        <p:spPr>
          <a:xfrm>
            <a:off x="674077" y="1822828"/>
            <a:ext cx="6096000" cy="1477328"/>
          </a:xfrm>
          <a:prstGeom prst="rect">
            <a:avLst/>
          </a:prstGeom>
        </p:spPr>
        <p:txBody>
          <a:bodyPr>
            <a:spAutoFit/>
          </a:bodyPr>
          <a:lstStyle/>
          <a:p>
            <a:r>
              <a:rPr lang="es-CO" dirty="0">
                <a:solidFill>
                  <a:srgbClr val="0000FF"/>
                </a:solidFill>
                <a:latin typeface="Consolas" panose="020B0609020204030204" pitchFamily="49" charset="0"/>
              </a:rPr>
              <a:t>&lt;</a:t>
            </a:r>
            <a:r>
              <a:rPr lang="es-CO" dirty="0">
                <a:solidFill>
                  <a:srgbClr val="A52A2A"/>
                </a:solidFill>
                <a:latin typeface="Consolas" panose="020B0609020204030204" pitchFamily="49" charset="0"/>
              </a:rPr>
              <a:t>video</a:t>
            </a: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width</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"320"</a:t>
            </a: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height</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"240"</a:t>
            </a: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autoplay</a:t>
            </a:r>
            <a:r>
              <a:rPr lang="es-CO" dirty="0">
                <a:solidFill>
                  <a:srgbClr val="0000FF"/>
                </a:solidFill>
                <a:latin typeface="Consolas" panose="020B0609020204030204" pitchFamily="49" charset="0"/>
              </a:rPr>
              <a:t>&gt;</a:t>
            </a:r>
            <a:r>
              <a:rPr lang="es-CO" dirty="0"/>
              <a:t/>
            </a:r>
            <a:br>
              <a:rPr lang="es-CO" dirty="0"/>
            </a:br>
            <a:r>
              <a:rPr lang="es-CO" dirty="0">
                <a:solidFill>
                  <a:srgbClr val="000000"/>
                </a:solidFill>
                <a:latin typeface="Consolas" panose="020B0609020204030204" pitchFamily="49" charset="0"/>
              </a:rPr>
              <a:t>  </a:t>
            </a:r>
            <a:r>
              <a:rPr lang="es-CO" dirty="0">
                <a:solidFill>
                  <a:srgbClr val="0000FF"/>
                </a:solidFill>
                <a:latin typeface="Consolas" panose="020B0609020204030204" pitchFamily="49" charset="0"/>
              </a:rPr>
              <a:t>&lt;</a:t>
            </a:r>
            <a:r>
              <a:rPr lang="es-CO" dirty="0" err="1">
                <a:solidFill>
                  <a:srgbClr val="A52A2A"/>
                </a:solidFill>
                <a:latin typeface="Consolas" panose="020B0609020204030204" pitchFamily="49" charset="0"/>
              </a:rPr>
              <a:t>source</a:t>
            </a: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src</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"movie.mp4"</a:t>
            </a: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type</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"video/mp4"</a:t>
            </a:r>
            <a:r>
              <a:rPr lang="es-CO" dirty="0">
                <a:solidFill>
                  <a:srgbClr val="0000FF"/>
                </a:solidFill>
                <a:latin typeface="Consolas" panose="020B0609020204030204" pitchFamily="49" charset="0"/>
              </a:rPr>
              <a:t>&gt;</a:t>
            </a:r>
            <a:r>
              <a:rPr lang="es-CO" dirty="0"/>
              <a:t/>
            </a:r>
            <a:br>
              <a:rPr lang="es-CO" dirty="0"/>
            </a:br>
            <a:r>
              <a:rPr lang="es-CO" dirty="0">
                <a:solidFill>
                  <a:srgbClr val="000000"/>
                </a:solidFill>
                <a:latin typeface="Consolas" panose="020B0609020204030204" pitchFamily="49" charset="0"/>
              </a:rPr>
              <a:t>  </a:t>
            </a:r>
            <a:r>
              <a:rPr lang="es-CO" dirty="0">
                <a:solidFill>
                  <a:srgbClr val="0000FF"/>
                </a:solidFill>
                <a:latin typeface="Consolas" panose="020B0609020204030204" pitchFamily="49" charset="0"/>
              </a:rPr>
              <a:t>&lt;</a:t>
            </a:r>
            <a:r>
              <a:rPr lang="es-CO" dirty="0" err="1">
                <a:solidFill>
                  <a:srgbClr val="A52A2A"/>
                </a:solidFill>
                <a:latin typeface="Consolas" panose="020B0609020204030204" pitchFamily="49" charset="0"/>
              </a:rPr>
              <a:t>source</a:t>
            </a: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src</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"movie.ogg"</a:t>
            </a: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type</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"video/</a:t>
            </a:r>
            <a:r>
              <a:rPr lang="es-CO" dirty="0" err="1">
                <a:solidFill>
                  <a:srgbClr val="0000CD"/>
                </a:solidFill>
                <a:latin typeface="Consolas" panose="020B0609020204030204" pitchFamily="49" charset="0"/>
              </a:rPr>
              <a:t>ogg</a:t>
            </a:r>
            <a:r>
              <a:rPr lang="es-CO" dirty="0">
                <a:solidFill>
                  <a:srgbClr val="0000CD"/>
                </a:solidFill>
                <a:latin typeface="Consolas" panose="020B0609020204030204" pitchFamily="49" charset="0"/>
              </a:rPr>
              <a:t>"</a:t>
            </a:r>
            <a:r>
              <a:rPr lang="es-CO" dirty="0">
                <a:solidFill>
                  <a:srgbClr val="0000FF"/>
                </a:solidFill>
                <a:latin typeface="Consolas" panose="020B0609020204030204" pitchFamily="49" charset="0"/>
              </a:rPr>
              <a:t>&gt;</a:t>
            </a:r>
            <a:r>
              <a:rPr lang="es-CO" dirty="0"/>
              <a:t/>
            </a:r>
            <a:br>
              <a:rPr lang="es-CO" dirty="0"/>
            </a:br>
            <a:r>
              <a:rPr lang="es-CO" dirty="0" err="1">
                <a:solidFill>
                  <a:srgbClr val="000000"/>
                </a:solidFill>
                <a:latin typeface="Consolas" panose="020B0609020204030204" pitchFamily="49" charset="0"/>
              </a:rPr>
              <a:t>Your</a:t>
            </a:r>
            <a:r>
              <a:rPr lang="es-CO" dirty="0">
                <a:solidFill>
                  <a:srgbClr val="000000"/>
                </a:solidFill>
                <a:latin typeface="Consolas" panose="020B0609020204030204" pitchFamily="49" charset="0"/>
              </a:rPr>
              <a:t> browser </a:t>
            </a:r>
            <a:r>
              <a:rPr lang="es-CO" dirty="0" err="1">
                <a:solidFill>
                  <a:srgbClr val="000000"/>
                </a:solidFill>
                <a:latin typeface="Consolas" panose="020B0609020204030204" pitchFamily="49" charset="0"/>
              </a:rPr>
              <a:t>does</a:t>
            </a:r>
            <a:r>
              <a:rPr lang="es-CO" dirty="0">
                <a:solidFill>
                  <a:srgbClr val="000000"/>
                </a:solidFill>
                <a:latin typeface="Consolas" panose="020B0609020204030204" pitchFamily="49" charset="0"/>
              </a:rPr>
              <a:t> </a:t>
            </a:r>
            <a:r>
              <a:rPr lang="es-CO" dirty="0" err="1">
                <a:solidFill>
                  <a:srgbClr val="000000"/>
                </a:solidFill>
                <a:latin typeface="Consolas" panose="020B0609020204030204" pitchFamily="49" charset="0"/>
              </a:rPr>
              <a:t>not</a:t>
            </a:r>
            <a:r>
              <a:rPr lang="es-CO" dirty="0">
                <a:solidFill>
                  <a:srgbClr val="000000"/>
                </a:solidFill>
                <a:latin typeface="Consolas" panose="020B0609020204030204" pitchFamily="49" charset="0"/>
              </a:rPr>
              <a:t> </a:t>
            </a:r>
            <a:r>
              <a:rPr lang="es-CO" dirty="0" err="1">
                <a:solidFill>
                  <a:srgbClr val="000000"/>
                </a:solidFill>
                <a:latin typeface="Consolas" panose="020B0609020204030204" pitchFamily="49" charset="0"/>
              </a:rPr>
              <a:t>support</a:t>
            </a:r>
            <a:r>
              <a:rPr lang="es-CO" dirty="0">
                <a:solidFill>
                  <a:srgbClr val="000000"/>
                </a:solidFill>
                <a:latin typeface="Consolas" panose="020B0609020204030204" pitchFamily="49" charset="0"/>
              </a:rPr>
              <a:t> </a:t>
            </a:r>
            <a:r>
              <a:rPr lang="es-CO" dirty="0" err="1">
                <a:solidFill>
                  <a:srgbClr val="000000"/>
                </a:solidFill>
                <a:latin typeface="Consolas" panose="020B0609020204030204" pitchFamily="49" charset="0"/>
              </a:rPr>
              <a:t>the</a:t>
            </a:r>
            <a:r>
              <a:rPr lang="es-CO" dirty="0">
                <a:solidFill>
                  <a:srgbClr val="000000"/>
                </a:solidFill>
                <a:latin typeface="Consolas" panose="020B0609020204030204" pitchFamily="49" charset="0"/>
              </a:rPr>
              <a:t> video </a:t>
            </a:r>
            <a:r>
              <a:rPr lang="es-CO" dirty="0" err="1">
                <a:solidFill>
                  <a:srgbClr val="000000"/>
                </a:solidFill>
                <a:latin typeface="Consolas" panose="020B0609020204030204" pitchFamily="49" charset="0"/>
              </a:rPr>
              <a:t>tag</a:t>
            </a:r>
            <a:r>
              <a:rPr lang="es-CO" dirty="0">
                <a:solidFill>
                  <a:srgbClr val="000000"/>
                </a:solidFill>
                <a:latin typeface="Consolas" panose="020B0609020204030204" pitchFamily="49" charset="0"/>
              </a:rPr>
              <a:t>.</a:t>
            </a:r>
            <a:r>
              <a:rPr lang="es-CO" dirty="0"/>
              <a:t/>
            </a:r>
            <a:br>
              <a:rPr lang="es-CO" dirty="0"/>
            </a:br>
            <a:r>
              <a:rPr lang="es-CO" dirty="0">
                <a:solidFill>
                  <a:srgbClr val="0000FF"/>
                </a:solidFill>
                <a:latin typeface="Consolas" panose="020B0609020204030204" pitchFamily="49" charset="0"/>
              </a:rPr>
              <a:t>&lt;</a:t>
            </a:r>
            <a:r>
              <a:rPr lang="es-CO" dirty="0">
                <a:solidFill>
                  <a:srgbClr val="A52A2A"/>
                </a:solidFill>
                <a:latin typeface="Consolas" panose="020B0609020204030204" pitchFamily="49" charset="0"/>
              </a:rPr>
              <a:t>/video</a:t>
            </a:r>
            <a:r>
              <a:rPr lang="es-CO" dirty="0">
                <a:solidFill>
                  <a:srgbClr val="0000FF"/>
                </a:solidFill>
                <a:latin typeface="Consolas" panose="020B0609020204030204" pitchFamily="49" charset="0"/>
              </a:rPr>
              <a:t>&gt;</a:t>
            </a:r>
            <a:endParaRPr lang="en-GB" dirty="0"/>
          </a:p>
        </p:txBody>
      </p:sp>
      <p:sp>
        <p:nvSpPr>
          <p:cNvPr id="5" name="Rectángulo 4"/>
          <p:cNvSpPr/>
          <p:nvPr/>
        </p:nvSpPr>
        <p:spPr>
          <a:xfrm>
            <a:off x="674077" y="3935160"/>
            <a:ext cx="6096000" cy="1754326"/>
          </a:xfrm>
          <a:prstGeom prst="rect">
            <a:avLst/>
          </a:prstGeom>
        </p:spPr>
        <p:txBody>
          <a:bodyPr>
            <a:spAutoFit/>
          </a:bodyPr>
          <a:lstStyle/>
          <a:p>
            <a:r>
              <a:rPr lang="es-CO" dirty="0">
                <a:solidFill>
                  <a:srgbClr val="0000FF"/>
                </a:solidFill>
                <a:latin typeface="Consolas" panose="020B0609020204030204" pitchFamily="49" charset="0"/>
              </a:rPr>
              <a:t>&lt;</a:t>
            </a:r>
            <a:r>
              <a:rPr lang="es-CO" dirty="0">
                <a:solidFill>
                  <a:srgbClr val="A52A2A"/>
                </a:solidFill>
                <a:latin typeface="Consolas" panose="020B0609020204030204" pitchFamily="49" charset="0"/>
              </a:rPr>
              <a:t>audio</a:t>
            </a: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controls</a:t>
            </a:r>
            <a:r>
              <a:rPr lang="es-CO" dirty="0">
                <a:solidFill>
                  <a:srgbClr val="0000FF"/>
                </a:solidFill>
                <a:latin typeface="Consolas" panose="020B0609020204030204" pitchFamily="49" charset="0"/>
              </a:rPr>
              <a:t>&gt;</a:t>
            </a:r>
            <a:r>
              <a:rPr lang="es-CO" dirty="0"/>
              <a:t/>
            </a:r>
            <a:br>
              <a:rPr lang="es-CO" dirty="0"/>
            </a:br>
            <a:r>
              <a:rPr lang="es-CO" dirty="0">
                <a:solidFill>
                  <a:srgbClr val="000000"/>
                </a:solidFill>
                <a:latin typeface="Consolas" panose="020B0609020204030204" pitchFamily="49" charset="0"/>
              </a:rPr>
              <a:t>  </a:t>
            </a:r>
            <a:r>
              <a:rPr lang="es-CO" dirty="0">
                <a:solidFill>
                  <a:srgbClr val="0000FF"/>
                </a:solidFill>
                <a:latin typeface="Consolas" panose="020B0609020204030204" pitchFamily="49" charset="0"/>
              </a:rPr>
              <a:t>&lt;</a:t>
            </a:r>
            <a:r>
              <a:rPr lang="es-CO" dirty="0" err="1">
                <a:solidFill>
                  <a:srgbClr val="A52A2A"/>
                </a:solidFill>
                <a:latin typeface="Consolas" panose="020B0609020204030204" pitchFamily="49" charset="0"/>
              </a:rPr>
              <a:t>source</a:t>
            </a: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src</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"horse.ogg"</a:t>
            </a: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type</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"audio/</a:t>
            </a:r>
            <a:r>
              <a:rPr lang="es-CO" dirty="0" err="1">
                <a:solidFill>
                  <a:srgbClr val="0000CD"/>
                </a:solidFill>
                <a:latin typeface="Consolas" panose="020B0609020204030204" pitchFamily="49" charset="0"/>
              </a:rPr>
              <a:t>ogg</a:t>
            </a:r>
            <a:r>
              <a:rPr lang="es-CO" dirty="0">
                <a:solidFill>
                  <a:srgbClr val="0000CD"/>
                </a:solidFill>
                <a:latin typeface="Consolas" panose="020B0609020204030204" pitchFamily="49" charset="0"/>
              </a:rPr>
              <a:t>"</a:t>
            </a:r>
            <a:r>
              <a:rPr lang="es-CO" dirty="0">
                <a:solidFill>
                  <a:srgbClr val="0000FF"/>
                </a:solidFill>
                <a:latin typeface="Consolas" panose="020B0609020204030204" pitchFamily="49" charset="0"/>
              </a:rPr>
              <a:t>&gt;</a:t>
            </a:r>
            <a:r>
              <a:rPr lang="es-CO" dirty="0"/>
              <a:t/>
            </a:r>
            <a:br>
              <a:rPr lang="es-CO" dirty="0"/>
            </a:br>
            <a:r>
              <a:rPr lang="es-CO" dirty="0">
                <a:solidFill>
                  <a:srgbClr val="000000"/>
                </a:solidFill>
                <a:latin typeface="Consolas" panose="020B0609020204030204" pitchFamily="49" charset="0"/>
              </a:rPr>
              <a:t>  </a:t>
            </a:r>
            <a:r>
              <a:rPr lang="es-CO" dirty="0">
                <a:solidFill>
                  <a:srgbClr val="0000FF"/>
                </a:solidFill>
                <a:latin typeface="Consolas" panose="020B0609020204030204" pitchFamily="49" charset="0"/>
              </a:rPr>
              <a:t>&lt;</a:t>
            </a:r>
            <a:r>
              <a:rPr lang="es-CO" dirty="0" err="1">
                <a:solidFill>
                  <a:srgbClr val="A52A2A"/>
                </a:solidFill>
                <a:latin typeface="Consolas" panose="020B0609020204030204" pitchFamily="49" charset="0"/>
              </a:rPr>
              <a:t>source</a:t>
            </a: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src</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"horse.mp3"</a:t>
            </a: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type</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"audio/</a:t>
            </a:r>
            <a:r>
              <a:rPr lang="es-CO" dirty="0" err="1">
                <a:solidFill>
                  <a:srgbClr val="0000CD"/>
                </a:solidFill>
                <a:latin typeface="Consolas" panose="020B0609020204030204" pitchFamily="49" charset="0"/>
              </a:rPr>
              <a:t>mpeg</a:t>
            </a:r>
            <a:r>
              <a:rPr lang="es-CO" dirty="0">
                <a:solidFill>
                  <a:srgbClr val="0000CD"/>
                </a:solidFill>
                <a:latin typeface="Consolas" panose="020B0609020204030204" pitchFamily="49" charset="0"/>
              </a:rPr>
              <a:t>"</a:t>
            </a:r>
            <a:r>
              <a:rPr lang="es-CO" dirty="0">
                <a:solidFill>
                  <a:srgbClr val="0000FF"/>
                </a:solidFill>
                <a:latin typeface="Consolas" panose="020B0609020204030204" pitchFamily="49" charset="0"/>
              </a:rPr>
              <a:t>&gt;</a:t>
            </a:r>
            <a:r>
              <a:rPr lang="es-CO" dirty="0"/>
              <a:t/>
            </a:r>
            <a:br>
              <a:rPr lang="es-CO" dirty="0"/>
            </a:br>
            <a:r>
              <a:rPr lang="es-CO" dirty="0" err="1">
                <a:solidFill>
                  <a:srgbClr val="000000"/>
                </a:solidFill>
                <a:latin typeface="Consolas" panose="020B0609020204030204" pitchFamily="49" charset="0"/>
              </a:rPr>
              <a:t>Your</a:t>
            </a:r>
            <a:r>
              <a:rPr lang="es-CO" dirty="0">
                <a:solidFill>
                  <a:srgbClr val="000000"/>
                </a:solidFill>
                <a:latin typeface="Consolas" panose="020B0609020204030204" pitchFamily="49" charset="0"/>
              </a:rPr>
              <a:t> browser </a:t>
            </a:r>
            <a:r>
              <a:rPr lang="es-CO" dirty="0" err="1">
                <a:solidFill>
                  <a:srgbClr val="000000"/>
                </a:solidFill>
                <a:latin typeface="Consolas" panose="020B0609020204030204" pitchFamily="49" charset="0"/>
              </a:rPr>
              <a:t>does</a:t>
            </a:r>
            <a:r>
              <a:rPr lang="es-CO" dirty="0">
                <a:solidFill>
                  <a:srgbClr val="000000"/>
                </a:solidFill>
                <a:latin typeface="Consolas" panose="020B0609020204030204" pitchFamily="49" charset="0"/>
              </a:rPr>
              <a:t> </a:t>
            </a:r>
            <a:r>
              <a:rPr lang="es-CO" dirty="0" err="1">
                <a:solidFill>
                  <a:srgbClr val="000000"/>
                </a:solidFill>
                <a:latin typeface="Consolas" panose="020B0609020204030204" pitchFamily="49" charset="0"/>
              </a:rPr>
              <a:t>not</a:t>
            </a:r>
            <a:r>
              <a:rPr lang="es-CO" dirty="0">
                <a:solidFill>
                  <a:srgbClr val="000000"/>
                </a:solidFill>
                <a:latin typeface="Consolas" panose="020B0609020204030204" pitchFamily="49" charset="0"/>
              </a:rPr>
              <a:t> </a:t>
            </a:r>
            <a:r>
              <a:rPr lang="es-CO" dirty="0" err="1">
                <a:solidFill>
                  <a:srgbClr val="000000"/>
                </a:solidFill>
                <a:latin typeface="Consolas" panose="020B0609020204030204" pitchFamily="49" charset="0"/>
              </a:rPr>
              <a:t>support</a:t>
            </a:r>
            <a:r>
              <a:rPr lang="es-CO" dirty="0">
                <a:solidFill>
                  <a:srgbClr val="000000"/>
                </a:solidFill>
                <a:latin typeface="Consolas" panose="020B0609020204030204" pitchFamily="49" charset="0"/>
              </a:rPr>
              <a:t> </a:t>
            </a:r>
            <a:r>
              <a:rPr lang="es-CO" dirty="0" err="1">
                <a:solidFill>
                  <a:srgbClr val="000000"/>
                </a:solidFill>
                <a:latin typeface="Consolas" panose="020B0609020204030204" pitchFamily="49" charset="0"/>
              </a:rPr>
              <a:t>the</a:t>
            </a:r>
            <a:r>
              <a:rPr lang="es-CO" dirty="0">
                <a:solidFill>
                  <a:srgbClr val="000000"/>
                </a:solidFill>
                <a:latin typeface="Consolas" panose="020B0609020204030204" pitchFamily="49" charset="0"/>
              </a:rPr>
              <a:t> audio </a:t>
            </a:r>
            <a:r>
              <a:rPr lang="es-CO" dirty="0" err="1">
                <a:solidFill>
                  <a:srgbClr val="000000"/>
                </a:solidFill>
                <a:latin typeface="Consolas" panose="020B0609020204030204" pitchFamily="49" charset="0"/>
              </a:rPr>
              <a:t>element</a:t>
            </a:r>
            <a:r>
              <a:rPr lang="es-CO" dirty="0">
                <a:solidFill>
                  <a:srgbClr val="000000"/>
                </a:solidFill>
                <a:latin typeface="Consolas" panose="020B0609020204030204" pitchFamily="49" charset="0"/>
              </a:rPr>
              <a:t>.</a:t>
            </a:r>
            <a:r>
              <a:rPr lang="es-CO" dirty="0"/>
              <a:t/>
            </a:r>
            <a:br>
              <a:rPr lang="es-CO" dirty="0"/>
            </a:br>
            <a:r>
              <a:rPr lang="es-CO" dirty="0">
                <a:solidFill>
                  <a:srgbClr val="0000FF"/>
                </a:solidFill>
                <a:latin typeface="Consolas" panose="020B0609020204030204" pitchFamily="49" charset="0"/>
              </a:rPr>
              <a:t>&lt;</a:t>
            </a:r>
            <a:r>
              <a:rPr lang="es-CO" dirty="0">
                <a:solidFill>
                  <a:srgbClr val="A52A2A"/>
                </a:solidFill>
                <a:latin typeface="Consolas" panose="020B0609020204030204" pitchFamily="49" charset="0"/>
              </a:rPr>
              <a:t>/audio</a:t>
            </a:r>
            <a:r>
              <a:rPr lang="es-CO" dirty="0">
                <a:solidFill>
                  <a:srgbClr val="0000FF"/>
                </a:solidFill>
                <a:latin typeface="Consolas" panose="020B0609020204030204" pitchFamily="49" charset="0"/>
              </a:rPr>
              <a:t>&gt;</a:t>
            </a:r>
            <a:endParaRPr lang="en-GB" dirty="0"/>
          </a:p>
        </p:txBody>
      </p:sp>
    </p:spTree>
    <p:extLst>
      <p:ext uri="{BB962C8B-B14F-4D97-AF65-F5344CB8AC3E}">
        <p14:creationId xmlns:p14="http://schemas.microsoft.com/office/powerpoint/2010/main" val="3189446820"/>
      </p:ext>
    </p:extLst>
  </p:cSld>
  <p:clrMapOvr>
    <a:masterClrMapping/>
  </p:clrMapOvr>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rotWithShape="1">
          <a:blip r:embed="rId2"/>
          <a:srcRect t="11787"/>
          <a:stretch/>
        </p:blipFill>
        <p:spPr>
          <a:xfrm>
            <a:off x="2247900" y="1261961"/>
            <a:ext cx="7219406" cy="4910239"/>
          </a:xfrm>
          <a:prstGeom prst="rect">
            <a:avLst/>
          </a:prstGeom>
        </p:spPr>
      </p:pic>
      <p:grpSp>
        <p:nvGrpSpPr>
          <p:cNvPr id="10" name="Grupo 9"/>
          <p:cNvGrpSpPr/>
          <p:nvPr/>
        </p:nvGrpSpPr>
        <p:grpSpPr>
          <a:xfrm>
            <a:off x="2405743" y="1600200"/>
            <a:ext cx="9688286" cy="1754326"/>
            <a:chOff x="2405743" y="1600200"/>
            <a:chExt cx="9688286" cy="1754326"/>
          </a:xfrm>
        </p:grpSpPr>
        <p:sp>
          <p:nvSpPr>
            <p:cNvPr id="6" name="CuadroTexto 5"/>
            <p:cNvSpPr txBox="1"/>
            <p:nvPr/>
          </p:nvSpPr>
          <p:spPr>
            <a:xfrm>
              <a:off x="9797144" y="1600200"/>
              <a:ext cx="2296885" cy="1754326"/>
            </a:xfrm>
            <a:prstGeom prst="rect">
              <a:avLst/>
            </a:prstGeom>
            <a:noFill/>
          </p:spPr>
          <p:txBody>
            <a:bodyPr wrap="square" rtlCol="0">
              <a:spAutoFit/>
            </a:bodyPr>
            <a:lstStyle/>
            <a:p>
              <a:r>
                <a:rPr lang="en-GB" dirty="0" smtClean="0">
                  <a:latin typeface="Gotham Light" pitchFamily="50" charset="0"/>
                  <a:cs typeface="Gotham Light" pitchFamily="50" charset="0"/>
                </a:rPr>
                <a:t>Prototype</a:t>
              </a:r>
            </a:p>
            <a:p>
              <a:r>
                <a:rPr lang="en-GB" dirty="0" smtClean="0">
                  <a:latin typeface="Gotham Light" pitchFamily="50" charset="0"/>
                  <a:cs typeface="Gotham Light" pitchFamily="50" charset="0"/>
                </a:rPr>
                <a:t>This is a object as function</a:t>
              </a:r>
            </a:p>
            <a:p>
              <a:endParaRPr lang="en-GB" dirty="0">
                <a:latin typeface="Gotham Light" pitchFamily="50" charset="0"/>
                <a:cs typeface="Gotham Light" pitchFamily="50" charset="0"/>
              </a:endParaRPr>
            </a:p>
            <a:p>
              <a:r>
                <a:rPr lang="en-GB" dirty="0" smtClean="0">
                  <a:latin typeface="Gotham Light" pitchFamily="50" charset="0"/>
                  <a:cs typeface="Gotham Light" pitchFamily="50" charset="0"/>
                </a:rPr>
                <a:t>Always with capital letter</a:t>
              </a:r>
            </a:p>
          </p:txBody>
        </p:sp>
        <p:sp>
          <p:nvSpPr>
            <p:cNvPr id="7" name="Elipse 6"/>
            <p:cNvSpPr/>
            <p:nvPr/>
          </p:nvSpPr>
          <p:spPr>
            <a:xfrm>
              <a:off x="2405743" y="2471056"/>
              <a:ext cx="2881814" cy="413657"/>
            </a:xfrm>
            <a:prstGeom prst="ellipse">
              <a:avLst/>
            </a:prstGeom>
            <a:noFill/>
            <a:ln w="381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9" name="Conector recto 8"/>
            <p:cNvCxnSpPr>
              <a:endCxn id="6" idx="1"/>
            </p:cNvCxnSpPr>
            <p:nvPr/>
          </p:nvCxnSpPr>
          <p:spPr>
            <a:xfrm flipV="1">
              <a:off x="5287557" y="2477363"/>
              <a:ext cx="4509587" cy="200523"/>
            </a:xfrm>
            <a:prstGeom prst="line">
              <a:avLst/>
            </a:prstGeom>
            <a:noFill/>
            <a:ln w="381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1" name="Grupo 10"/>
          <p:cNvGrpSpPr/>
          <p:nvPr/>
        </p:nvGrpSpPr>
        <p:grpSpPr>
          <a:xfrm>
            <a:off x="4528457" y="4251801"/>
            <a:ext cx="7565571" cy="1754326"/>
            <a:chOff x="2405743" y="1867830"/>
            <a:chExt cx="7565571" cy="1754326"/>
          </a:xfrm>
        </p:grpSpPr>
        <p:sp>
          <p:nvSpPr>
            <p:cNvPr id="12" name="CuadroTexto 11"/>
            <p:cNvSpPr txBox="1"/>
            <p:nvPr/>
          </p:nvSpPr>
          <p:spPr>
            <a:xfrm>
              <a:off x="7674429" y="1867830"/>
              <a:ext cx="2296885" cy="1754326"/>
            </a:xfrm>
            <a:prstGeom prst="rect">
              <a:avLst/>
            </a:prstGeom>
            <a:noFill/>
          </p:spPr>
          <p:txBody>
            <a:bodyPr wrap="square" rtlCol="0">
              <a:spAutoFit/>
            </a:bodyPr>
            <a:lstStyle/>
            <a:p>
              <a:r>
                <a:rPr lang="en-GB" dirty="0" smtClean="0">
                  <a:latin typeface="Gotham Light" pitchFamily="50" charset="0"/>
                  <a:cs typeface="Gotham Light" pitchFamily="50" charset="0"/>
                </a:rPr>
                <a:t>Use the prototype, gives al the functions of that object( you can see this like a class)</a:t>
              </a:r>
            </a:p>
          </p:txBody>
        </p:sp>
        <p:sp>
          <p:nvSpPr>
            <p:cNvPr id="13" name="Elipse 12"/>
            <p:cNvSpPr/>
            <p:nvPr/>
          </p:nvSpPr>
          <p:spPr>
            <a:xfrm>
              <a:off x="2405743" y="2471056"/>
              <a:ext cx="3946470" cy="413657"/>
            </a:xfrm>
            <a:prstGeom prst="ellipse">
              <a:avLst/>
            </a:prstGeom>
            <a:noFill/>
            <a:ln w="381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4" name="Conector recto 13"/>
            <p:cNvCxnSpPr>
              <a:stCxn id="13" idx="6"/>
              <a:endCxn id="12" idx="1"/>
            </p:cNvCxnSpPr>
            <p:nvPr/>
          </p:nvCxnSpPr>
          <p:spPr>
            <a:xfrm>
              <a:off x="6352213" y="2677885"/>
              <a:ext cx="1322216" cy="67108"/>
            </a:xfrm>
            <a:prstGeom prst="line">
              <a:avLst/>
            </a:prstGeom>
            <a:noFill/>
            <a:ln w="381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cxnSp>
      </p:grpSp>
      <p:sp>
        <p:nvSpPr>
          <p:cNvPr id="18" name="CuadroTexto 17"/>
          <p:cNvSpPr txBox="1"/>
          <p:nvPr/>
        </p:nvSpPr>
        <p:spPr>
          <a:xfrm>
            <a:off x="587829" y="391886"/>
            <a:ext cx="5246914" cy="369332"/>
          </a:xfrm>
          <a:prstGeom prst="rect">
            <a:avLst/>
          </a:prstGeom>
          <a:noFill/>
        </p:spPr>
        <p:txBody>
          <a:bodyPr wrap="square" rtlCol="0">
            <a:spAutoFit/>
          </a:bodyPr>
          <a:lstStyle/>
          <a:p>
            <a:r>
              <a:rPr lang="en-GB" i="1" dirty="0" smtClean="0">
                <a:latin typeface="Gotham Light" pitchFamily="50" charset="0"/>
                <a:cs typeface="Gotham Light" pitchFamily="50" charset="0"/>
              </a:rPr>
              <a:t>Objects prototype/class</a:t>
            </a:r>
            <a:endParaRPr lang="en-GB" i="1" dirty="0">
              <a:latin typeface="Gotham Light" pitchFamily="50" charset="0"/>
              <a:cs typeface="Gotham Light" pitchFamily="50" charset="0"/>
            </a:endParaRPr>
          </a:p>
        </p:txBody>
      </p:sp>
      <p:grpSp>
        <p:nvGrpSpPr>
          <p:cNvPr id="20" name="Grupo 19"/>
          <p:cNvGrpSpPr/>
          <p:nvPr/>
        </p:nvGrpSpPr>
        <p:grpSpPr>
          <a:xfrm>
            <a:off x="0" y="1853558"/>
            <a:ext cx="4318728" cy="1733418"/>
            <a:chOff x="968829" y="1151295"/>
            <a:chExt cx="4318728" cy="1733418"/>
          </a:xfrm>
        </p:grpSpPr>
        <p:sp>
          <p:nvSpPr>
            <p:cNvPr id="21" name="CuadroTexto 20"/>
            <p:cNvSpPr txBox="1"/>
            <p:nvPr/>
          </p:nvSpPr>
          <p:spPr>
            <a:xfrm>
              <a:off x="968829" y="1151295"/>
              <a:ext cx="2296885" cy="1384995"/>
            </a:xfrm>
            <a:prstGeom prst="rect">
              <a:avLst/>
            </a:prstGeom>
          </p:spPr>
          <p:txBody>
            <a:bodyPr wrap="square">
              <a:spAutoFit/>
            </a:bodyPr>
            <a:lstStyle>
              <a:defPPr>
                <a:defRPr lang="es-CO"/>
              </a:defPPr>
              <a:lvl1pPr>
                <a:defRPr sz="1400" b="0" i="1">
                  <a:solidFill>
                    <a:srgbClr val="444444"/>
                  </a:solidFill>
                  <a:effectLst/>
                  <a:latin typeface="Consolas" panose="020B0609020204030204" pitchFamily="49" charset="0"/>
                </a:defRPr>
              </a:lvl1pPr>
            </a:lstStyle>
            <a:p>
              <a:r>
                <a:rPr lang="en-GB" dirty="0" err="1"/>
                <a:t>this.property</a:t>
              </a:r>
              <a:r>
                <a:rPr lang="en-GB" dirty="0"/>
                <a:t>/method is very important because then it makes each </a:t>
              </a:r>
              <a:r>
                <a:rPr lang="en-GB" dirty="0" err="1"/>
                <a:t>onject</a:t>
              </a:r>
              <a:r>
                <a:rPr lang="en-GB" dirty="0"/>
                <a:t> be created with this </a:t>
              </a:r>
              <a:r>
                <a:rPr lang="en-GB" dirty="0" err="1"/>
                <a:t>propertyes</a:t>
              </a:r>
              <a:r>
                <a:rPr lang="en-GB" dirty="0"/>
                <a:t> </a:t>
              </a:r>
            </a:p>
          </p:txBody>
        </p:sp>
        <p:sp>
          <p:nvSpPr>
            <p:cNvPr id="22" name="Elipse 21"/>
            <p:cNvSpPr/>
            <p:nvPr/>
          </p:nvSpPr>
          <p:spPr>
            <a:xfrm>
              <a:off x="4180115" y="2471056"/>
              <a:ext cx="1107442" cy="413657"/>
            </a:xfrm>
            <a:prstGeom prst="ellipse">
              <a:avLst/>
            </a:prstGeom>
            <a:noFill/>
            <a:ln w="381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3" name="Conector recto 22"/>
            <p:cNvCxnSpPr>
              <a:stCxn id="22" idx="3"/>
              <a:endCxn id="21" idx="2"/>
            </p:cNvCxnSpPr>
            <p:nvPr/>
          </p:nvCxnSpPr>
          <p:spPr>
            <a:xfrm flipH="1" flipV="1">
              <a:off x="2117272" y="2536290"/>
              <a:ext cx="2225024" cy="287844"/>
            </a:xfrm>
            <a:prstGeom prst="line">
              <a:avLst/>
            </a:prstGeom>
            <a:noFill/>
            <a:ln w="381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cxnSp>
      </p:grpSp>
    </p:spTree>
    <p:extLst>
      <p:ext uri="{BB962C8B-B14F-4D97-AF65-F5344CB8AC3E}">
        <p14:creationId xmlns:p14="http://schemas.microsoft.com/office/powerpoint/2010/main" val="2758646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1" y="1019523"/>
            <a:ext cx="12094028" cy="5302566"/>
          </a:xfrm>
          <a:prstGeom prst="rect">
            <a:avLst/>
          </a:prstGeom>
        </p:spPr>
      </p:pic>
      <p:sp>
        <p:nvSpPr>
          <p:cNvPr id="5" name="CuadroTexto 4"/>
          <p:cNvSpPr txBox="1"/>
          <p:nvPr/>
        </p:nvSpPr>
        <p:spPr>
          <a:xfrm>
            <a:off x="587829" y="391886"/>
            <a:ext cx="5246914" cy="369332"/>
          </a:xfrm>
          <a:prstGeom prst="rect">
            <a:avLst/>
          </a:prstGeom>
          <a:noFill/>
        </p:spPr>
        <p:txBody>
          <a:bodyPr wrap="square" rtlCol="0">
            <a:spAutoFit/>
          </a:bodyPr>
          <a:lstStyle/>
          <a:p>
            <a:r>
              <a:rPr lang="en-GB" i="1" dirty="0" smtClean="0">
                <a:latin typeface="Gotham Light" pitchFamily="50" charset="0"/>
                <a:cs typeface="Gotham Light" pitchFamily="50" charset="0"/>
              </a:rPr>
              <a:t>Objects prototype/class – example 2</a:t>
            </a:r>
            <a:endParaRPr lang="en-GB" i="1" dirty="0">
              <a:latin typeface="Gotham Light" pitchFamily="50" charset="0"/>
              <a:cs typeface="Gotham Light" pitchFamily="50" charset="0"/>
            </a:endParaRPr>
          </a:p>
        </p:txBody>
      </p:sp>
    </p:spTree>
    <p:extLst>
      <p:ext uri="{BB962C8B-B14F-4D97-AF65-F5344CB8AC3E}">
        <p14:creationId xmlns:p14="http://schemas.microsoft.com/office/powerpoint/2010/main" val="1320150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p:cNvSpPr txBox="1"/>
          <p:nvPr/>
        </p:nvSpPr>
        <p:spPr>
          <a:xfrm>
            <a:off x="435429" y="239486"/>
            <a:ext cx="5246914" cy="369332"/>
          </a:xfrm>
          <a:prstGeom prst="rect">
            <a:avLst/>
          </a:prstGeom>
          <a:noFill/>
        </p:spPr>
        <p:txBody>
          <a:bodyPr wrap="square" rtlCol="0">
            <a:spAutoFit/>
          </a:bodyPr>
          <a:lstStyle/>
          <a:p>
            <a:r>
              <a:rPr lang="en-GB" i="1" dirty="0" smtClean="0">
                <a:latin typeface="Gotham Light" pitchFamily="50" charset="0"/>
                <a:cs typeface="Gotham Light" pitchFamily="50" charset="0"/>
              </a:rPr>
              <a:t>Objects</a:t>
            </a:r>
            <a:endParaRPr lang="en-GB" i="1" dirty="0">
              <a:latin typeface="Gotham Light" pitchFamily="50" charset="0"/>
              <a:cs typeface="Gotham Light" pitchFamily="50" charset="0"/>
            </a:endParaRPr>
          </a:p>
        </p:txBody>
      </p:sp>
    </p:spTree>
    <p:extLst>
      <p:ext uri="{BB962C8B-B14F-4D97-AF65-F5344CB8AC3E}">
        <p14:creationId xmlns:p14="http://schemas.microsoft.com/office/powerpoint/2010/main" val="3526292828"/>
      </p:ext>
    </p:extLst>
  </p:cSld>
  <p:clrMapOvr>
    <a:masterClrMapping/>
  </p:clrMapOvr>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p:cNvSpPr txBox="1"/>
          <p:nvPr/>
        </p:nvSpPr>
        <p:spPr>
          <a:xfrm>
            <a:off x="435429" y="239486"/>
            <a:ext cx="5246914" cy="369332"/>
          </a:xfrm>
          <a:prstGeom prst="rect">
            <a:avLst/>
          </a:prstGeom>
          <a:noFill/>
        </p:spPr>
        <p:txBody>
          <a:bodyPr wrap="square" rtlCol="0">
            <a:spAutoFit/>
          </a:bodyPr>
          <a:lstStyle/>
          <a:p>
            <a:r>
              <a:rPr lang="en-GB" i="1" dirty="0" smtClean="0">
                <a:latin typeface="Gotham Light" pitchFamily="50" charset="0"/>
                <a:cs typeface="Gotham Light" pitchFamily="50" charset="0"/>
              </a:rPr>
              <a:t>Connect with HTML</a:t>
            </a:r>
            <a:endParaRPr lang="en-GB" i="1" dirty="0">
              <a:latin typeface="Gotham Light" pitchFamily="50" charset="0"/>
              <a:cs typeface="Gotham Light" pitchFamily="50" charset="0"/>
            </a:endParaRPr>
          </a:p>
        </p:txBody>
      </p:sp>
    </p:spTree>
    <p:extLst>
      <p:ext uri="{BB962C8B-B14F-4D97-AF65-F5344CB8AC3E}">
        <p14:creationId xmlns:p14="http://schemas.microsoft.com/office/powerpoint/2010/main" val="6077857"/>
      </p:ext>
    </p:extLst>
  </p:cSld>
  <p:clrMapOvr>
    <a:masterClrMapping/>
  </p:clrMapOvr>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GB" dirty="0" err="1" smtClean="0"/>
              <a:t>oop</a:t>
            </a:r>
            <a:endParaRPr lang="en-GB" dirty="0"/>
          </a:p>
        </p:txBody>
      </p:sp>
      <p:sp>
        <p:nvSpPr>
          <p:cNvPr id="3" name="Marcador de contenido 2"/>
          <p:cNvSpPr>
            <a:spLocks noGrp="1"/>
          </p:cNvSpPr>
          <p:nvPr>
            <p:ph idx="1"/>
          </p:nvPr>
        </p:nvSpPr>
        <p:spPr/>
        <p:txBody>
          <a:bodyPr/>
          <a:lstStyle/>
          <a:p>
            <a:r>
              <a:rPr lang="en-GB" dirty="0" smtClean="0">
                <a:hlinkClick r:id="rId2"/>
              </a:rPr>
              <a:t>http://javascript.info/tutorial/oop</a:t>
            </a:r>
            <a:r>
              <a:rPr lang="en-GB" dirty="0" smtClean="0"/>
              <a:t> </a:t>
            </a:r>
          </a:p>
          <a:p>
            <a:endParaRPr lang="en-GB" dirty="0"/>
          </a:p>
          <a:p>
            <a:r>
              <a:rPr lang="en-GB" dirty="0" smtClean="0"/>
              <a:t>The 3 pillars</a:t>
            </a:r>
            <a:endParaRPr lang="en-GB" dirty="0"/>
          </a:p>
        </p:txBody>
      </p:sp>
    </p:spTree>
    <p:extLst>
      <p:ext uri="{BB962C8B-B14F-4D97-AF65-F5344CB8AC3E}">
        <p14:creationId xmlns:p14="http://schemas.microsoft.com/office/powerpoint/2010/main" val="1502311746"/>
      </p:ext>
    </p:extLst>
  </p:cSld>
  <p:clrMapOvr>
    <a:masterClrMapping/>
  </p:clrMapOvr>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GB" dirty="0" smtClean="0"/>
              <a:t>HEROKU</a:t>
            </a:r>
            <a:endParaRPr lang="en-GB" dirty="0"/>
          </a:p>
        </p:txBody>
      </p:sp>
      <p:sp>
        <p:nvSpPr>
          <p:cNvPr id="3" name="Marcador de contenido 2"/>
          <p:cNvSpPr>
            <a:spLocks noGrp="1"/>
          </p:cNvSpPr>
          <p:nvPr>
            <p:ph idx="1"/>
          </p:nvPr>
        </p:nvSpPr>
        <p:spPr/>
        <p:txBody>
          <a:bodyPr/>
          <a:lstStyle/>
          <a:p>
            <a:r>
              <a:rPr lang="en-GB" dirty="0"/>
              <a:t>https://www.heroku.com/</a:t>
            </a:r>
          </a:p>
        </p:txBody>
      </p:sp>
    </p:spTree>
    <p:extLst>
      <p:ext uri="{BB962C8B-B14F-4D97-AF65-F5344CB8AC3E}">
        <p14:creationId xmlns:p14="http://schemas.microsoft.com/office/powerpoint/2010/main" val="919310207"/>
      </p:ext>
    </p:extLst>
  </p:cSld>
  <p:clrMapOvr>
    <a:masterClrMapping/>
  </p:clrMapOvr>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1559169" y="822011"/>
            <a:ext cx="6096000" cy="923330"/>
          </a:xfrm>
          <a:prstGeom prst="rect">
            <a:avLst/>
          </a:prstGeom>
        </p:spPr>
        <p:txBody>
          <a:bodyPr>
            <a:spAutoFit/>
          </a:bodyPr>
          <a:lstStyle/>
          <a:p>
            <a:pPr>
              <a:buFont typeface="+mj-lt"/>
              <a:buAutoNum type="arabicPeriod"/>
            </a:pPr>
            <a:r>
              <a:rPr lang="en-US" b="1" dirty="0">
                <a:solidFill>
                  <a:srgbClr val="222222"/>
                </a:solidFill>
                <a:latin typeface="arial" panose="020B0604020202020204" pitchFamily="34" charset="0"/>
              </a:rPr>
              <a:t>Economics</a:t>
            </a:r>
            <a:r>
              <a:rPr lang="en-US" dirty="0">
                <a:solidFill>
                  <a:srgbClr val="222222"/>
                </a:solidFill>
                <a:latin typeface="arial" panose="020B0604020202020204" pitchFamily="34" charset="0"/>
              </a:rPr>
              <a:t> is the social science that seeks to describe the factors which determine the production, distribution and consumption of goods and services.</a:t>
            </a:r>
            <a:endParaRPr lang="en-US" b="0" i="0" dirty="0">
              <a:solidFill>
                <a:srgbClr val="222222"/>
              </a:solidFill>
              <a:effectLst/>
              <a:latin typeface="arial" panose="020B0604020202020204" pitchFamily="34" charset="0"/>
            </a:endParaRPr>
          </a:p>
        </p:txBody>
      </p:sp>
      <p:sp>
        <p:nvSpPr>
          <p:cNvPr id="5" name="Rectángulo 4"/>
          <p:cNvSpPr/>
          <p:nvPr/>
        </p:nvSpPr>
        <p:spPr>
          <a:xfrm>
            <a:off x="1559169" y="2064658"/>
            <a:ext cx="6096000" cy="1200329"/>
          </a:xfrm>
          <a:prstGeom prst="rect">
            <a:avLst/>
          </a:prstGeom>
        </p:spPr>
        <p:txBody>
          <a:bodyPr>
            <a:spAutoFit/>
          </a:bodyPr>
          <a:lstStyle/>
          <a:p>
            <a:pPr>
              <a:buFont typeface="+mj-lt"/>
              <a:buAutoNum type="arabicPeriod"/>
            </a:pPr>
            <a:r>
              <a:rPr lang="en-US" b="1" dirty="0">
                <a:solidFill>
                  <a:srgbClr val="222222"/>
                </a:solidFill>
                <a:latin typeface="Gotham Light" pitchFamily="50" charset="0"/>
                <a:cs typeface="Gotham Light" pitchFamily="50" charset="0"/>
              </a:rPr>
              <a:t>Economics</a:t>
            </a:r>
            <a:r>
              <a:rPr lang="en-US" dirty="0">
                <a:solidFill>
                  <a:srgbClr val="222222"/>
                </a:solidFill>
                <a:latin typeface="Gotham Light" pitchFamily="50" charset="0"/>
                <a:cs typeface="Gotham Light" pitchFamily="50" charset="0"/>
              </a:rPr>
              <a:t> is the social science that seeks to describe the factors which determine the production, distribution and consumption of goods and services.</a:t>
            </a:r>
            <a:endParaRPr lang="en-US" b="0" i="0" dirty="0">
              <a:solidFill>
                <a:srgbClr val="222222"/>
              </a:solidFill>
              <a:effectLst/>
              <a:latin typeface="Gotham Light" pitchFamily="50" charset="0"/>
              <a:cs typeface="Gotham Light" pitchFamily="50" charset="0"/>
            </a:endParaRPr>
          </a:p>
        </p:txBody>
      </p:sp>
      <p:sp>
        <p:nvSpPr>
          <p:cNvPr id="6" name="Rectángulo 5"/>
          <p:cNvSpPr/>
          <p:nvPr/>
        </p:nvSpPr>
        <p:spPr>
          <a:xfrm>
            <a:off x="1559169" y="3459705"/>
            <a:ext cx="6096000" cy="923330"/>
          </a:xfrm>
          <a:prstGeom prst="rect">
            <a:avLst/>
          </a:prstGeom>
        </p:spPr>
        <p:txBody>
          <a:bodyPr>
            <a:spAutoFit/>
          </a:bodyPr>
          <a:lstStyle/>
          <a:p>
            <a:pPr>
              <a:buFont typeface="+mj-lt"/>
              <a:buAutoNum type="arabicPeriod"/>
            </a:pPr>
            <a:r>
              <a:rPr lang="en-US" b="1" dirty="0">
                <a:solidFill>
                  <a:srgbClr val="222222"/>
                </a:solidFill>
                <a:latin typeface="Archer Book" panose="02000000000000000000" pitchFamily="50" charset="0"/>
              </a:rPr>
              <a:t>Economics</a:t>
            </a:r>
            <a:r>
              <a:rPr lang="en-US" dirty="0">
                <a:solidFill>
                  <a:srgbClr val="222222"/>
                </a:solidFill>
                <a:latin typeface="Archer Book" panose="02000000000000000000" pitchFamily="50" charset="0"/>
              </a:rPr>
              <a:t> is the social science that seeks to describe the factors which determine the production, distribution and consumption of goods and services.</a:t>
            </a:r>
            <a:endParaRPr lang="en-US" b="0" i="0" dirty="0">
              <a:solidFill>
                <a:srgbClr val="222222"/>
              </a:solidFill>
              <a:effectLst/>
              <a:latin typeface="Archer Book" panose="02000000000000000000" pitchFamily="50" charset="0"/>
            </a:endParaRPr>
          </a:p>
        </p:txBody>
      </p:sp>
    </p:spTree>
    <p:extLst>
      <p:ext uri="{BB962C8B-B14F-4D97-AF65-F5344CB8AC3E}">
        <p14:creationId xmlns:p14="http://schemas.microsoft.com/office/powerpoint/2010/main" val="3607672578"/>
      </p:ext>
    </p:extLst>
  </p:cSld>
  <p:clrMapOvr>
    <a:masterClrMapping/>
  </p:clrMapOvr>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79276" y="-1288025"/>
            <a:ext cx="4724400" cy="3327400"/>
          </a:xfrm>
          <a:prstGeom prst="rect">
            <a:avLst/>
          </a:prstGeom>
        </p:spPr>
      </p:pic>
      <p:grpSp>
        <p:nvGrpSpPr>
          <p:cNvPr id="45" name="Group 44"/>
          <p:cNvGrpSpPr/>
          <p:nvPr/>
        </p:nvGrpSpPr>
        <p:grpSpPr>
          <a:xfrm>
            <a:off x="176768" y="1080813"/>
            <a:ext cx="12989194" cy="4272455"/>
            <a:chOff x="176768" y="1080813"/>
            <a:chExt cx="12989194" cy="4272455"/>
          </a:xfrm>
        </p:grpSpPr>
        <p:sp>
          <p:nvSpPr>
            <p:cNvPr id="37" name="TextBox 36"/>
            <p:cNvSpPr txBox="1"/>
            <p:nvPr/>
          </p:nvSpPr>
          <p:spPr>
            <a:xfrm>
              <a:off x="9787759" y="2487494"/>
              <a:ext cx="3378203" cy="369332"/>
            </a:xfrm>
            <a:prstGeom prst="rect">
              <a:avLst/>
            </a:prstGeom>
            <a:noFill/>
          </p:spPr>
          <p:txBody>
            <a:bodyPr wrap="square" rtlCol="0">
              <a:spAutoFit/>
            </a:bodyPr>
            <a:lstStyle/>
            <a:p>
              <a:r>
                <a:rPr lang="en-US" dirty="0" smtClean="0">
                  <a:latin typeface="Archer Book" charset="0"/>
                  <a:ea typeface="Archer Book" charset="0"/>
                  <a:cs typeface="Archer Book" charset="0"/>
                </a:rPr>
                <a:t>Business Innovation</a:t>
              </a:r>
              <a:endParaRPr lang="en-US" dirty="0">
                <a:latin typeface="Archer Book" charset="0"/>
                <a:ea typeface="Archer Book" charset="0"/>
                <a:cs typeface="Archer Book" charset="0"/>
              </a:endParaRPr>
            </a:p>
          </p:txBody>
        </p:sp>
        <p:grpSp>
          <p:nvGrpSpPr>
            <p:cNvPr id="44" name="Group 43"/>
            <p:cNvGrpSpPr/>
            <p:nvPr/>
          </p:nvGrpSpPr>
          <p:grpSpPr>
            <a:xfrm>
              <a:off x="176768" y="1080813"/>
              <a:ext cx="11300092" cy="4272455"/>
              <a:chOff x="176768" y="1080813"/>
              <a:chExt cx="11300092" cy="4272455"/>
            </a:xfrm>
          </p:grpSpPr>
          <p:sp>
            <p:nvSpPr>
              <p:cNvPr id="5" name="Oval 4"/>
              <p:cNvSpPr/>
              <p:nvPr/>
            </p:nvSpPr>
            <p:spPr>
              <a:xfrm>
                <a:off x="3673366" y="1080813"/>
                <a:ext cx="4272455" cy="4272455"/>
              </a:xfrm>
              <a:prstGeom prst="ellipse">
                <a:avLst/>
              </a:prstGeom>
              <a:solidFill>
                <a:srgbClr val="8978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flipV="1">
                <a:off x="4335517" y="1742965"/>
                <a:ext cx="2948152" cy="2948150"/>
              </a:xfrm>
              <a:prstGeom prst="ellipse">
                <a:avLst/>
              </a:prstGeom>
              <a:solidFill>
                <a:srgbClr val="91A3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1726325" y="4983936"/>
                <a:ext cx="2766847" cy="369332"/>
              </a:xfrm>
              <a:prstGeom prst="rect">
                <a:avLst/>
              </a:prstGeom>
              <a:noFill/>
            </p:spPr>
            <p:txBody>
              <a:bodyPr wrap="square" rtlCol="0">
                <a:spAutoFit/>
              </a:bodyPr>
              <a:lstStyle/>
              <a:p>
                <a:r>
                  <a:rPr lang="en-US" smtClean="0">
                    <a:latin typeface="Archer Book" charset="0"/>
                    <a:ea typeface="Archer Book" charset="0"/>
                    <a:cs typeface="Archer Book" charset="0"/>
                  </a:rPr>
                  <a:t>Individual Development</a:t>
                </a:r>
                <a:endParaRPr lang="en-US" dirty="0">
                  <a:latin typeface="Archer Book" charset="0"/>
                  <a:ea typeface="Archer Book" charset="0"/>
                  <a:cs typeface="Archer Book" charset="0"/>
                </a:endParaRPr>
              </a:p>
            </p:txBody>
          </p:sp>
          <p:sp>
            <p:nvSpPr>
              <p:cNvPr id="14" name="Oval 13"/>
              <p:cNvSpPr/>
              <p:nvPr/>
            </p:nvSpPr>
            <p:spPr>
              <a:xfrm flipV="1">
                <a:off x="4769943" y="2208918"/>
                <a:ext cx="2016240" cy="2016240"/>
              </a:xfrm>
              <a:prstGeom prst="ellipse">
                <a:avLst/>
              </a:prstGeom>
              <a:solidFill>
                <a:srgbClr val="D6A9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flipV="1">
                <a:off x="5286703" y="2725680"/>
                <a:ext cx="982720" cy="982720"/>
              </a:xfrm>
              <a:prstGeom prst="ellipse">
                <a:avLst/>
              </a:prstGeom>
              <a:solidFill>
                <a:srgbClr val="A1CF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176768" y="3828315"/>
                <a:ext cx="2522483" cy="369332"/>
              </a:xfrm>
              <a:prstGeom prst="rect">
                <a:avLst/>
              </a:prstGeom>
              <a:noFill/>
            </p:spPr>
            <p:txBody>
              <a:bodyPr wrap="square" rtlCol="0">
                <a:spAutoFit/>
              </a:bodyPr>
              <a:lstStyle/>
              <a:p>
                <a:r>
                  <a:rPr lang="en-US" dirty="0" smtClean="0">
                    <a:latin typeface="Archer Book" charset="0"/>
                    <a:ea typeface="Archer Book" charset="0"/>
                    <a:cs typeface="Archer Book" charset="0"/>
                  </a:rPr>
                  <a:t>Fruitful </a:t>
                </a:r>
                <a:r>
                  <a:rPr lang="en-US" dirty="0">
                    <a:latin typeface="Archer Book" charset="0"/>
                    <a:ea typeface="Archer Book" charset="0"/>
                    <a:cs typeface="Archer Book" charset="0"/>
                  </a:rPr>
                  <a:t>Team Dynamics</a:t>
                </a:r>
              </a:p>
            </p:txBody>
          </p:sp>
          <p:cxnSp>
            <p:nvCxnSpPr>
              <p:cNvPr id="17" name="Straight Connector 16"/>
              <p:cNvCxnSpPr/>
              <p:nvPr/>
            </p:nvCxnSpPr>
            <p:spPr>
              <a:xfrm>
                <a:off x="1379484" y="2649915"/>
                <a:ext cx="3586654" cy="0"/>
              </a:xfrm>
              <a:prstGeom prst="line">
                <a:avLst/>
              </a:prstGeom>
              <a:ln w="57150">
                <a:solidFill>
                  <a:srgbClr val="C56D68"/>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3044179" y="3231938"/>
                <a:ext cx="2235836" cy="0"/>
              </a:xfrm>
              <a:prstGeom prst="line">
                <a:avLst/>
              </a:prstGeom>
              <a:ln w="57150">
                <a:solidFill>
                  <a:srgbClr val="C56D68"/>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1379484" y="2621401"/>
                <a:ext cx="0" cy="1009321"/>
              </a:xfrm>
              <a:prstGeom prst="line">
                <a:avLst/>
              </a:prstGeom>
              <a:ln w="57150">
                <a:solidFill>
                  <a:srgbClr val="C56D68"/>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3013845" y="3201715"/>
                <a:ext cx="0" cy="1622533"/>
              </a:xfrm>
              <a:prstGeom prst="line">
                <a:avLst/>
              </a:prstGeom>
              <a:ln w="57150">
                <a:solidFill>
                  <a:srgbClr val="C56D68"/>
                </a:solidFill>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8098657" y="3983674"/>
                <a:ext cx="3378203" cy="369332"/>
              </a:xfrm>
              <a:prstGeom prst="rect">
                <a:avLst/>
              </a:prstGeom>
              <a:noFill/>
            </p:spPr>
            <p:txBody>
              <a:bodyPr wrap="square" rtlCol="0">
                <a:spAutoFit/>
              </a:bodyPr>
              <a:lstStyle/>
              <a:p>
                <a:r>
                  <a:rPr lang="en-US" smtClean="0">
                    <a:latin typeface="Archer Book" charset="0"/>
                    <a:ea typeface="Archer Book" charset="0"/>
                    <a:cs typeface="Archer Book" charset="0"/>
                  </a:rPr>
                  <a:t>Organizational Transformation </a:t>
                </a:r>
                <a:endParaRPr lang="en-US" dirty="0">
                  <a:latin typeface="Archer Book" charset="0"/>
                  <a:ea typeface="Archer Book" charset="0"/>
                  <a:cs typeface="Archer Book" charset="0"/>
                </a:endParaRPr>
              </a:p>
            </p:txBody>
          </p:sp>
          <p:cxnSp>
            <p:nvCxnSpPr>
              <p:cNvPr id="33" name="Straight Connector 32"/>
              <p:cNvCxnSpPr/>
              <p:nvPr/>
            </p:nvCxnSpPr>
            <p:spPr>
              <a:xfrm>
                <a:off x="7189073" y="2672160"/>
                <a:ext cx="2144114" cy="0"/>
              </a:xfrm>
              <a:prstGeom prst="line">
                <a:avLst/>
              </a:prstGeom>
              <a:ln w="57150">
                <a:solidFill>
                  <a:srgbClr val="C56D68"/>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9304292" y="2649915"/>
                <a:ext cx="0" cy="1178400"/>
              </a:xfrm>
              <a:prstGeom prst="line">
                <a:avLst/>
              </a:prstGeom>
              <a:ln w="57150">
                <a:solidFill>
                  <a:srgbClr val="C56D68"/>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7584108" y="2039375"/>
                <a:ext cx="3199506" cy="0"/>
              </a:xfrm>
              <a:prstGeom prst="line">
                <a:avLst/>
              </a:prstGeom>
              <a:ln w="57150">
                <a:solidFill>
                  <a:srgbClr val="C56D68"/>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10783614" y="2006247"/>
                <a:ext cx="0" cy="497013"/>
              </a:xfrm>
              <a:prstGeom prst="line">
                <a:avLst/>
              </a:prstGeom>
              <a:ln w="57150">
                <a:solidFill>
                  <a:srgbClr val="C56D68"/>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27305250"/>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57200" y="2869324"/>
            <a:ext cx="1434662" cy="646331"/>
          </a:xfrm>
          <a:prstGeom prst="rect">
            <a:avLst/>
          </a:prstGeom>
          <a:noFill/>
        </p:spPr>
        <p:txBody>
          <a:bodyPr wrap="square" rtlCol="0">
            <a:spAutoFit/>
          </a:bodyPr>
          <a:lstStyle/>
          <a:p>
            <a:r>
              <a:rPr lang="en-US" smtClean="0"/>
              <a:t>Starting point</a:t>
            </a:r>
            <a:endParaRPr lang="en-US"/>
          </a:p>
        </p:txBody>
      </p:sp>
      <p:sp>
        <p:nvSpPr>
          <p:cNvPr id="5" name="TextBox 4"/>
          <p:cNvSpPr txBox="1"/>
          <p:nvPr/>
        </p:nvSpPr>
        <p:spPr>
          <a:xfrm>
            <a:off x="9774620" y="2869324"/>
            <a:ext cx="1434662" cy="646331"/>
          </a:xfrm>
          <a:prstGeom prst="rect">
            <a:avLst/>
          </a:prstGeom>
          <a:noFill/>
        </p:spPr>
        <p:txBody>
          <a:bodyPr wrap="square" rtlCol="0">
            <a:spAutoFit/>
          </a:bodyPr>
          <a:lstStyle/>
          <a:p>
            <a:r>
              <a:rPr lang="en-US" smtClean="0"/>
              <a:t>What is the final result</a:t>
            </a:r>
            <a:endParaRPr lang="en-US" dirty="0"/>
          </a:p>
        </p:txBody>
      </p:sp>
      <p:cxnSp>
        <p:nvCxnSpPr>
          <p:cNvPr id="7" name="Straight Arrow Connector 6"/>
          <p:cNvCxnSpPr/>
          <p:nvPr/>
        </p:nvCxnSpPr>
        <p:spPr>
          <a:xfrm>
            <a:off x="819807" y="3531476"/>
            <a:ext cx="0" cy="6306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3061" y="4288221"/>
            <a:ext cx="3531477" cy="2585323"/>
          </a:xfrm>
          <a:prstGeom prst="rect">
            <a:avLst/>
          </a:prstGeom>
          <a:noFill/>
        </p:spPr>
        <p:txBody>
          <a:bodyPr wrap="square" rtlCol="0">
            <a:spAutoFit/>
          </a:bodyPr>
          <a:lstStyle/>
          <a:p>
            <a:r>
              <a:rPr lang="en-US" dirty="0" smtClean="0"/>
              <a:t>All the document available</a:t>
            </a:r>
          </a:p>
          <a:p>
            <a:r>
              <a:rPr lang="en-US" dirty="0" smtClean="0"/>
              <a:t>From google docs</a:t>
            </a:r>
          </a:p>
          <a:p>
            <a:endParaRPr lang="en-US" dirty="0"/>
          </a:p>
          <a:p>
            <a:r>
              <a:rPr lang="en-US" dirty="0" smtClean="0"/>
              <a:t>5 document </a:t>
            </a:r>
          </a:p>
          <a:p>
            <a:endParaRPr lang="en-US" dirty="0"/>
          </a:p>
          <a:p>
            <a:r>
              <a:rPr lang="en-US" dirty="0" err="1" smtClean="0"/>
              <a:t>Bm</a:t>
            </a:r>
            <a:r>
              <a:rPr lang="en-US" dirty="0" smtClean="0"/>
              <a:t> </a:t>
            </a:r>
          </a:p>
          <a:p>
            <a:r>
              <a:rPr lang="en-US" dirty="0" smtClean="0"/>
              <a:t>Finance  </a:t>
            </a:r>
          </a:p>
          <a:p>
            <a:r>
              <a:rPr lang="en-US" dirty="0" smtClean="0"/>
              <a:t>Chas flow calculations</a:t>
            </a:r>
          </a:p>
          <a:p>
            <a:r>
              <a:rPr lang="en-US" dirty="0" err="1" smtClean="0"/>
              <a:t>Bcg</a:t>
            </a:r>
            <a:r>
              <a:rPr lang="en-US" dirty="0" smtClean="0"/>
              <a:t> pitch and presentation</a:t>
            </a:r>
            <a:endParaRPr lang="en-US" dirty="0"/>
          </a:p>
        </p:txBody>
      </p:sp>
      <p:cxnSp>
        <p:nvCxnSpPr>
          <p:cNvPr id="10" name="Straight Arrow Connector 9"/>
          <p:cNvCxnSpPr>
            <a:stCxn id="4" idx="3"/>
          </p:cNvCxnSpPr>
          <p:nvPr/>
        </p:nvCxnSpPr>
        <p:spPr>
          <a:xfrm>
            <a:off x="1891862" y="3192490"/>
            <a:ext cx="773219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6112290" y="2869324"/>
            <a:ext cx="0" cy="646331"/>
          </a:xfrm>
          <a:prstGeom prst="line">
            <a:avLst/>
          </a:prstGeom>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480882" y="3696796"/>
            <a:ext cx="1582858" cy="646331"/>
          </a:xfrm>
          <a:prstGeom prst="rect">
            <a:avLst/>
          </a:prstGeom>
          <a:noFill/>
        </p:spPr>
        <p:txBody>
          <a:bodyPr wrap="square" rtlCol="0">
            <a:spAutoFit/>
          </a:bodyPr>
          <a:lstStyle/>
          <a:p>
            <a:r>
              <a:rPr lang="en-US" dirty="0" smtClean="0"/>
              <a:t>Small meeting with Vincent</a:t>
            </a:r>
            <a:endParaRPr lang="en-US" dirty="0"/>
          </a:p>
        </p:txBody>
      </p:sp>
      <p:sp>
        <p:nvSpPr>
          <p:cNvPr id="15" name="Oval 14"/>
          <p:cNvSpPr/>
          <p:nvPr/>
        </p:nvSpPr>
        <p:spPr>
          <a:xfrm>
            <a:off x="5636172" y="1679083"/>
            <a:ext cx="985345" cy="98534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smtClean="0"/>
              <a:t>Check points</a:t>
            </a:r>
            <a:endParaRPr lang="en-US" sz="1600"/>
          </a:p>
        </p:txBody>
      </p:sp>
      <p:sp>
        <p:nvSpPr>
          <p:cNvPr id="16" name="Rectangle 15"/>
          <p:cNvSpPr/>
          <p:nvPr/>
        </p:nvSpPr>
        <p:spPr>
          <a:xfrm>
            <a:off x="2199291" y="2664428"/>
            <a:ext cx="1324302" cy="10089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BMC</a:t>
            </a:r>
            <a:endParaRPr lang="en-US" dirty="0"/>
          </a:p>
        </p:txBody>
      </p:sp>
      <p:cxnSp>
        <p:nvCxnSpPr>
          <p:cNvPr id="18" name="Straight Arrow Connector 17"/>
          <p:cNvCxnSpPr/>
          <p:nvPr/>
        </p:nvCxnSpPr>
        <p:spPr>
          <a:xfrm>
            <a:off x="1994338" y="1466249"/>
            <a:ext cx="599090" cy="10562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1418897" y="943218"/>
            <a:ext cx="1300655" cy="381086"/>
          </a:xfrm>
          <a:prstGeom prst="rect">
            <a:avLst/>
          </a:prstGeom>
          <a:noFill/>
        </p:spPr>
        <p:txBody>
          <a:bodyPr wrap="square" rtlCol="0">
            <a:spAutoFit/>
          </a:bodyPr>
          <a:lstStyle/>
          <a:p>
            <a:r>
              <a:rPr lang="en-US" smtClean="0"/>
              <a:t>I made one</a:t>
            </a:r>
            <a:endParaRPr lang="en-US"/>
          </a:p>
        </p:txBody>
      </p:sp>
      <p:sp>
        <p:nvSpPr>
          <p:cNvPr id="20" name="Rectangle 19"/>
          <p:cNvSpPr/>
          <p:nvPr/>
        </p:nvSpPr>
        <p:spPr>
          <a:xfrm>
            <a:off x="3984735" y="2678726"/>
            <a:ext cx="1277006" cy="9788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smtClean="0"/>
              <a:t>What is going to be the revenue model of wings</a:t>
            </a:r>
            <a:endParaRPr lang="en-US" sz="1400"/>
          </a:p>
        </p:txBody>
      </p:sp>
      <p:sp>
        <p:nvSpPr>
          <p:cNvPr id="21" name="Rectangle 20"/>
          <p:cNvSpPr/>
          <p:nvPr/>
        </p:nvSpPr>
        <p:spPr>
          <a:xfrm>
            <a:off x="9506607" y="526590"/>
            <a:ext cx="2095445" cy="1200329"/>
          </a:xfrm>
          <a:prstGeom prst="rect">
            <a:avLst/>
          </a:prstGeom>
        </p:spPr>
        <p:txBody>
          <a:bodyPr wrap="none">
            <a:spAutoFit/>
          </a:bodyPr>
          <a:lstStyle/>
          <a:p>
            <a:r>
              <a:rPr lang="en-US" dirty="0" smtClean="0">
                <a:solidFill>
                  <a:srgbClr val="373E4D"/>
                </a:solidFill>
                <a:latin typeface="helvetica" charset="0"/>
              </a:rPr>
              <a:t>Fundamental point</a:t>
            </a:r>
          </a:p>
          <a:p>
            <a:endParaRPr lang="en-US" dirty="0" smtClean="0">
              <a:solidFill>
                <a:srgbClr val="373E4D"/>
              </a:solidFill>
              <a:latin typeface="helvetica" charset="0"/>
            </a:endParaRPr>
          </a:p>
          <a:p>
            <a:r>
              <a:rPr lang="en-US" dirty="0" smtClean="0">
                <a:solidFill>
                  <a:srgbClr val="373E4D"/>
                </a:solidFill>
                <a:latin typeface="helvetica" charset="0"/>
              </a:rPr>
              <a:t>Goldman </a:t>
            </a:r>
            <a:r>
              <a:rPr lang="en-US" dirty="0" err="1" smtClean="0">
                <a:solidFill>
                  <a:srgbClr val="373E4D"/>
                </a:solidFill>
                <a:latin typeface="helvetica" charset="0"/>
              </a:rPr>
              <a:t>sachs</a:t>
            </a:r>
            <a:endParaRPr lang="en-US" dirty="0">
              <a:solidFill>
                <a:srgbClr val="373E4D"/>
              </a:solidFill>
              <a:latin typeface="helvetica" charset="0"/>
            </a:endParaRPr>
          </a:p>
          <a:p>
            <a:r>
              <a:rPr lang="en-US" dirty="0" err="1" smtClean="0">
                <a:solidFill>
                  <a:srgbClr val="373E4D"/>
                </a:solidFill>
                <a:latin typeface="helvetica" charset="0"/>
              </a:rPr>
              <a:t>ed-tec</a:t>
            </a:r>
            <a:r>
              <a:rPr lang="en-US" dirty="0" smtClean="0">
                <a:solidFill>
                  <a:srgbClr val="373E4D"/>
                </a:solidFill>
                <a:latin typeface="helvetica" charset="0"/>
              </a:rPr>
              <a:t> </a:t>
            </a:r>
            <a:r>
              <a:rPr lang="en-US" dirty="0">
                <a:solidFill>
                  <a:srgbClr val="373E4D"/>
                </a:solidFill>
                <a:latin typeface="helvetica" charset="0"/>
              </a:rPr>
              <a:t>fund</a:t>
            </a:r>
            <a:endParaRPr lang="en-US" dirty="0"/>
          </a:p>
        </p:txBody>
      </p:sp>
      <p:sp>
        <p:nvSpPr>
          <p:cNvPr id="23" name="Rectangle 22"/>
          <p:cNvSpPr/>
          <p:nvPr/>
        </p:nvSpPr>
        <p:spPr>
          <a:xfrm>
            <a:off x="6683397" y="2835435"/>
            <a:ext cx="1284102" cy="7141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smtClean="0"/>
              <a:t>Crowdfunding</a:t>
            </a:r>
            <a:endParaRPr lang="en-US" sz="1400"/>
          </a:p>
        </p:txBody>
      </p:sp>
      <p:sp>
        <p:nvSpPr>
          <p:cNvPr id="24" name="Rectangle 23"/>
          <p:cNvSpPr/>
          <p:nvPr/>
        </p:nvSpPr>
        <p:spPr>
          <a:xfrm>
            <a:off x="8125155" y="2916833"/>
            <a:ext cx="1277006" cy="5026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Update the pitch deck</a:t>
            </a:r>
            <a:endParaRPr lang="en-US" sz="1400" dirty="0"/>
          </a:p>
        </p:txBody>
      </p:sp>
    </p:spTree>
    <p:extLst>
      <p:ext uri="{BB962C8B-B14F-4D97-AF65-F5344CB8AC3E}">
        <p14:creationId xmlns:p14="http://schemas.microsoft.com/office/powerpoint/2010/main" val="271059426"/>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716504" y="2016325"/>
            <a:ext cx="5361196" cy="2862322"/>
          </a:xfrm>
          <a:prstGeom prst="rect">
            <a:avLst/>
          </a:prstGeom>
          <a:noFill/>
        </p:spPr>
        <p:txBody>
          <a:bodyPr wrap="square" rtlCol="0">
            <a:spAutoFit/>
          </a:bodyPr>
          <a:lstStyle/>
          <a:p>
            <a:r>
              <a:rPr lang="en-US" dirty="0" smtClean="0"/>
              <a:t>Questions for Vincent</a:t>
            </a:r>
          </a:p>
          <a:p>
            <a:endParaRPr lang="en-US" dirty="0"/>
          </a:p>
          <a:p>
            <a:r>
              <a:rPr lang="en-US" dirty="0" smtClean="0"/>
              <a:t>When is the first semester starting ?</a:t>
            </a:r>
          </a:p>
          <a:p>
            <a:r>
              <a:rPr lang="en-US" dirty="0" smtClean="0"/>
              <a:t>Money coming from crowdfunding ?</a:t>
            </a:r>
          </a:p>
          <a:p>
            <a:r>
              <a:rPr lang="en-US" dirty="0" smtClean="0"/>
              <a:t>For us the incubator is a separate company?</a:t>
            </a:r>
          </a:p>
          <a:p>
            <a:r>
              <a:rPr lang="en-US" dirty="0" smtClean="0"/>
              <a:t>Why would people pay for it if its free?</a:t>
            </a:r>
          </a:p>
          <a:p>
            <a:r>
              <a:rPr lang="en-US" dirty="0" smtClean="0"/>
              <a:t>Demography's and how much money they could have?</a:t>
            </a:r>
          </a:p>
          <a:p>
            <a:r>
              <a:rPr lang="en-US" dirty="0" smtClean="0"/>
              <a:t>What % of students buy articles like bags ?</a:t>
            </a:r>
          </a:p>
          <a:p>
            <a:endParaRPr lang="en-US" dirty="0" smtClean="0"/>
          </a:p>
          <a:p>
            <a:endParaRPr lang="en-US" dirty="0"/>
          </a:p>
        </p:txBody>
      </p:sp>
      <p:sp>
        <p:nvSpPr>
          <p:cNvPr id="5" name="Rectangle 4"/>
          <p:cNvSpPr/>
          <p:nvPr/>
        </p:nvSpPr>
        <p:spPr>
          <a:xfrm>
            <a:off x="1371600" y="3260015"/>
            <a:ext cx="3941379" cy="646331"/>
          </a:xfrm>
          <a:prstGeom prst="rect">
            <a:avLst/>
          </a:prstGeom>
        </p:spPr>
        <p:txBody>
          <a:bodyPr wrap="square">
            <a:spAutoFit/>
          </a:bodyPr>
          <a:lstStyle/>
          <a:p>
            <a:r>
              <a:rPr lang="en-US" sz="1200" dirty="0"/>
              <a:t>sell the first year of </a:t>
            </a:r>
            <a:r>
              <a:rPr lang="en-US" sz="1200" dirty="0" err="1"/>
              <a:t>Studium</a:t>
            </a:r>
            <a:r>
              <a:rPr lang="en-US" sz="1200" dirty="0"/>
              <a:t> General as on orientation Phase to Schools and allow the students to earn credits before they enter university</a:t>
            </a:r>
          </a:p>
        </p:txBody>
      </p:sp>
      <p:cxnSp>
        <p:nvCxnSpPr>
          <p:cNvPr id="7" name="Straight Arrow Connector 6"/>
          <p:cNvCxnSpPr/>
          <p:nvPr/>
        </p:nvCxnSpPr>
        <p:spPr>
          <a:xfrm>
            <a:off x="5886450" y="3571751"/>
            <a:ext cx="38763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1173480" y="4601202"/>
            <a:ext cx="4139499" cy="646331"/>
          </a:xfrm>
          <a:prstGeom prst="rect">
            <a:avLst/>
          </a:prstGeom>
        </p:spPr>
        <p:txBody>
          <a:bodyPr wrap="square">
            <a:spAutoFit/>
          </a:bodyPr>
          <a:lstStyle/>
          <a:p>
            <a:r>
              <a:rPr lang="en-US" sz="1200" dirty="0"/>
              <a:t>open the data for Research...attract Research grants and funding in order to Research the </a:t>
            </a:r>
            <a:r>
              <a:rPr lang="en-US" sz="1200" dirty="0" err="1"/>
              <a:t>developmen</a:t>
            </a:r>
            <a:r>
              <a:rPr lang="en-US" sz="1200" dirty="0"/>
              <a:t> </a:t>
            </a:r>
            <a:r>
              <a:rPr lang="en-US" sz="1200" dirty="0" err="1"/>
              <a:t>tof</a:t>
            </a:r>
            <a:r>
              <a:rPr lang="en-US" sz="1200" dirty="0"/>
              <a:t> </a:t>
            </a:r>
            <a:r>
              <a:rPr lang="en-US" sz="1200" dirty="0" err="1"/>
              <a:t>th</a:t>
            </a:r>
            <a:r>
              <a:rPr lang="en-US" sz="1200" dirty="0"/>
              <a:t> emigrants in the program</a:t>
            </a:r>
          </a:p>
        </p:txBody>
      </p:sp>
      <p:cxnSp>
        <p:nvCxnSpPr>
          <p:cNvPr id="9" name="Straight Arrow Connector 8"/>
          <p:cNvCxnSpPr/>
          <p:nvPr/>
        </p:nvCxnSpPr>
        <p:spPr>
          <a:xfrm>
            <a:off x="3613719" y="5247535"/>
            <a:ext cx="1472631" cy="6948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5312979" y="5600700"/>
            <a:ext cx="2470851" cy="646331"/>
          </a:xfrm>
          <a:prstGeom prst="rect">
            <a:avLst/>
          </a:prstGeom>
          <a:noFill/>
        </p:spPr>
        <p:txBody>
          <a:bodyPr wrap="square" rtlCol="0">
            <a:spAutoFit/>
          </a:bodyPr>
          <a:lstStyle/>
          <a:p>
            <a:r>
              <a:rPr lang="en-US" dirty="0" smtClean="0"/>
              <a:t>4000 for 5000 people answering a 30 min task</a:t>
            </a:r>
            <a:endParaRPr lang="en-US" dirty="0"/>
          </a:p>
        </p:txBody>
      </p:sp>
      <p:sp>
        <p:nvSpPr>
          <p:cNvPr id="12" name="Rectangle 11"/>
          <p:cNvSpPr/>
          <p:nvPr/>
        </p:nvSpPr>
        <p:spPr>
          <a:xfrm>
            <a:off x="1459499" y="1072634"/>
            <a:ext cx="1546321" cy="369332"/>
          </a:xfrm>
          <a:prstGeom prst="rect">
            <a:avLst/>
          </a:prstGeom>
        </p:spPr>
        <p:txBody>
          <a:bodyPr wrap="none">
            <a:spAutoFit/>
          </a:bodyPr>
          <a:lstStyle/>
          <a:p>
            <a:r>
              <a:rPr lang="en-US"/>
              <a:t>advertisement</a:t>
            </a:r>
          </a:p>
        </p:txBody>
      </p:sp>
      <p:cxnSp>
        <p:nvCxnSpPr>
          <p:cNvPr id="16" name="Straight Arrow Connector 15"/>
          <p:cNvCxnSpPr>
            <a:stCxn id="12" idx="3"/>
          </p:cNvCxnSpPr>
          <p:nvPr/>
        </p:nvCxnSpPr>
        <p:spPr>
          <a:xfrm>
            <a:off x="3005820" y="1257300"/>
            <a:ext cx="134421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4552141" y="1079735"/>
            <a:ext cx="1962806" cy="369332"/>
          </a:xfrm>
          <a:prstGeom prst="rect">
            <a:avLst/>
          </a:prstGeom>
          <a:noFill/>
        </p:spPr>
        <p:txBody>
          <a:bodyPr wrap="square" rtlCol="0">
            <a:spAutoFit/>
          </a:bodyPr>
          <a:lstStyle/>
          <a:p>
            <a:r>
              <a:rPr lang="en-US" dirty="0" smtClean="0"/>
              <a:t>NO</a:t>
            </a:r>
            <a:endParaRPr lang="en-US" dirty="0"/>
          </a:p>
        </p:txBody>
      </p:sp>
      <p:sp>
        <p:nvSpPr>
          <p:cNvPr id="19" name="Rectangle 18"/>
          <p:cNvSpPr/>
          <p:nvPr/>
        </p:nvSpPr>
        <p:spPr>
          <a:xfrm>
            <a:off x="1388948" y="218435"/>
            <a:ext cx="3792000" cy="369332"/>
          </a:xfrm>
          <a:prstGeom prst="rect">
            <a:avLst/>
          </a:prstGeom>
        </p:spPr>
        <p:txBody>
          <a:bodyPr wrap="none">
            <a:spAutoFit/>
          </a:bodyPr>
          <a:lstStyle/>
          <a:p>
            <a:r>
              <a:rPr lang="en-US"/>
              <a:t>for products to be sold to the students</a:t>
            </a:r>
          </a:p>
        </p:txBody>
      </p:sp>
      <p:cxnSp>
        <p:nvCxnSpPr>
          <p:cNvPr id="20" name="Straight Arrow Connector 19"/>
          <p:cNvCxnSpPr/>
          <p:nvPr/>
        </p:nvCxnSpPr>
        <p:spPr>
          <a:xfrm>
            <a:off x="5215620" y="414531"/>
            <a:ext cx="134421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6802427" y="229865"/>
            <a:ext cx="1962806" cy="369332"/>
          </a:xfrm>
          <a:prstGeom prst="rect">
            <a:avLst/>
          </a:prstGeom>
          <a:noFill/>
        </p:spPr>
        <p:txBody>
          <a:bodyPr wrap="square" rtlCol="0">
            <a:spAutoFit/>
          </a:bodyPr>
          <a:lstStyle/>
          <a:p>
            <a:r>
              <a:rPr lang="en-US" dirty="0" smtClean="0"/>
              <a:t>NO</a:t>
            </a:r>
            <a:endParaRPr lang="en-US" dirty="0"/>
          </a:p>
        </p:txBody>
      </p:sp>
    </p:spTree>
    <p:extLst>
      <p:ext uri="{BB962C8B-B14F-4D97-AF65-F5344CB8AC3E}">
        <p14:creationId xmlns:p14="http://schemas.microsoft.com/office/powerpoint/2010/main" val="5623902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es-CO" dirty="0" smtClean="0"/>
              <a:t>&lt;</a:t>
            </a:r>
            <a:r>
              <a:rPr lang="es-CO" dirty="0" err="1" smtClean="0"/>
              <a:t>iframe</a:t>
            </a:r>
            <a:r>
              <a:rPr lang="es-CO" dirty="0" smtClean="0"/>
              <a:t>&gt; &lt;</a:t>
            </a:r>
            <a:r>
              <a:rPr lang="es-CO" dirty="0" err="1" smtClean="0"/>
              <a:t>embed</a:t>
            </a:r>
            <a:r>
              <a:rPr lang="es-CO" dirty="0"/>
              <a:t>&gt;</a:t>
            </a:r>
            <a:br>
              <a:rPr lang="es-CO" dirty="0"/>
            </a:br>
            <a:r>
              <a:rPr lang="es-CO" dirty="0" smtClean="0"/>
              <a:t> and &lt;</a:t>
            </a:r>
            <a:r>
              <a:rPr lang="es-CO" dirty="0" err="1" smtClean="0"/>
              <a:t>object</a:t>
            </a:r>
            <a:r>
              <a:rPr lang="es-CO" dirty="0" smtClean="0"/>
              <a:t>&gt; </a:t>
            </a:r>
            <a:r>
              <a:rPr lang="es-CO" dirty="0" err="1" smtClean="0"/>
              <a:t>from</a:t>
            </a:r>
            <a:r>
              <a:rPr lang="es-CO" dirty="0" smtClean="0"/>
              <a:t> </a:t>
            </a:r>
            <a:r>
              <a:rPr lang="es-CO" dirty="0" err="1" smtClean="0"/>
              <a:t>plog</a:t>
            </a:r>
            <a:r>
              <a:rPr lang="es-CO" dirty="0" smtClean="0"/>
              <a:t> in </a:t>
            </a:r>
            <a:r>
              <a:rPr lang="es-CO" dirty="0" err="1" smtClean="0"/>
              <a:t>or</a:t>
            </a:r>
            <a:r>
              <a:rPr lang="es-CO" dirty="0" smtClean="0"/>
              <a:t> </a:t>
            </a:r>
            <a:r>
              <a:rPr lang="es-CO" dirty="0" err="1" smtClean="0"/>
              <a:t>call</a:t>
            </a:r>
            <a:r>
              <a:rPr lang="es-CO" dirty="0" smtClean="0"/>
              <a:t> </a:t>
            </a:r>
            <a:r>
              <a:rPr lang="es-CO" dirty="0" err="1" smtClean="0"/>
              <a:t>other</a:t>
            </a:r>
            <a:r>
              <a:rPr lang="es-CO" dirty="0" smtClean="0"/>
              <a:t> </a:t>
            </a:r>
            <a:r>
              <a:rPr lang="es-CO" dirty="0" err="1" smtClean="0"/>
              <a:t>html</a:t>
            </a:r>
            <a:r>
              <a:rPr lang="es-CO" dirty="0" smtClean="0"/>
              <a:t> page</a:t>
            </a:r>
            <a:endParaRPr lang="en-GB" dirty="0"/>
          </a:p>
        </p:txBody>
      </p:sp>
      <p:sp>
        <p:nvSpPr>
          <p:cNvPr id="4" name="Rectángulo 3"/>
          <p:cNvSpPr/>
          <p:nvPr/>
        </p:nvSpPr>
        <p:spPr>
          <a:xfrm>
            <a:off x="1148862" y="2422322"/>
            <a:ext cx="6096000" cy="646331"/>
          </a:xfrm>
          <a:prstGeom prst="rect">
            <a:avLst/>
          </a:prstGeom>
        </p:spPr>
        <p:txBody>
          <a:bodyPr>
            <a:spAutoFit/>
          </a:bodyPr>
          <a:lstStyle/>
          <a:p>
            <a:r>
              <a:rPr lang="en-US" dirty="0">
                <a:solidFill>
                  <a:srgbClr val="0000FF"/>
                </a:solidFill>
                <a:latin typeface="Consolas" panose="020B0609020204030204" pitchFamily="49" charset="0"/>
              </a:rPr>
              <a:t>&lt;</a:t>
            </a:r>
            <a:r>
              <a:rPr lang="en-US" dirty="0">
                <a:solidFill>
                  <a:srgbClr val="A52A2A"/>
                </a:solidFill>
                <a:latin typeface="Consolas" panose="020B0609020204030204" pitchFamily="49" charset="0"/>
              </a:rPr>
              <a:t>embed</a:t>
            </a:r>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width=</a:t>
            </a:r>
            <a:r>
              <a:rPr lang="en-US" dirty="0">
                <a:solidFill>
                  <a:srgbClr val="0000CD"/>
                </a:solidFill>
                <a:latin typeface="Consolas" panose="020B0609020204030204" pitchFamily="49" charset="0"/>
              </a:rPr>
              <a:t>"100%"</a:t>
            </a:r>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height=</a:t>
            </a:r>
            <a:r>
              <a:rPr lang="en-US" dirty="0">
                <a:solidFill>
                  <a:srgbClr val="0000CD"/>
                </a:solidFill>
                <a:latin typeface="Consolas" panose="020B0609020204030204" pitchFamily="49" charset="0"/>
              </a:rPr>
              <a:t>"500px"</a:t>
            </a:r>
            <a:r>
              <a:rPr lang="en-US" dirty="0">
                <a:solidFill>
                  <a:srgbClr val="000000"/>
                </a:solidFill>
                <a:latin typeface="Consolas" panose="020B0609020204030204" pitchFamily="49" charset="0"/>
              </a:rPr>
              <a:t> </a:t>
            </a:r>
            <a:r>
              <a:rPr lang="en-US" dirty="0" err="1">
                <a:solidFill>
                  <a:srgbClr val="FF0000"/>
                </a:solidFill>
                <a:latin typeface="Consolas" panose="020B0609020204030204" pitchFamily="49" charset="0"/>
              </a:rPr>
              <a:t>src</a:t>
            </a:r>
            <a:r>
              <a:rPr lang="en-US" dirty="0">
                <a:solidFill>
                  <a:srgbClr val="FF0000"/>
                </a:solidFill>
                <a:latin typeface="Consolas" panose="020B0609020204030204" pitchFamily="49" charset="0"/>
              </a:rPr>
              <a:t>=</a:t>
            </a:r>
            <a:r>
              <a:rPr lang="en-US" dirty="0">
                <a:solidFill>
                  <a:srgbClr val="0000CD"/>
                </a:solidFill>
                <a:latin typeface="Consolas" panose="020B0609020204030204" pitchFamily="49" charset="0"/>
              </a:rPr>
              <a:t>"snippet.html"</a:t>
            </a:r>
            <a:r>
              <a:rPr lang="en-US" dirty="0">
                <a:solidFill>
                  <a:srgbClr val="0000FF"/>
                </a:solidFill>
                <a:latin typeface="Consolas" panose="020B0609020204030204" pitchFamily="49" charset="0"/>
              </a:rPr>
              <a:t>&gt;</a:t>
            </a:r>
            <a:endParaRPr lang="en-GB" dirty="0"/>
          </a:p>
        </p:txBody>
      </p:sp>
      <p:sp>
        <p:nvSpPr>
          <p:cNvPr id="5" name="Rectángulo 4"/>
          <p:cNvSpPr/>
          <p:nvPr/>
        </p:nvSpPr>
        <p:spPr>
          <a:xfrm>
            <a:off x="1148862" y="3543943"/>
            <a:ext cx="6096000" cy="1200329"/>
          </a:xfrm>
          <a:prstGeom prst="rect">
            <a:avLst/>
          </a:prstGeom>
        </p:spPr>
        <p:txBody>
          <a:bodyPr>
            <a:spAutoFit/>
          </a:bodyPr>
          <a:lstStyle/>
          <a:p>
            <a:r>
              <a:rPr lang="es-CO" dirty="0">
                <a:solidFill>
                  <a:srgbClr val="0000FF"/>
                </a:solidFill>
                <a:latin typeface="Consolas" panose="020B0609020204030204" pitchFamily="49" charset="0"/>
              </a:rPr>
              <a:t>&lt;</a:t>
            </a:r>
            <a:r>
              <a:rPr lang="es-CO" dirty="0" err="1">
                <a:solidFill>
                  <a:srgbClr val="A52A2A"/>
                </a:solidFill>
                <a:latin typeface="Consolas" panose="020B0609020204030204" pitchFamily="49" charset="0"/>
              </a:rPr>
              <a:t>iframe</a:t>
            </a: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width</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"420"</a:t>
            </a: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height</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"315"</a:t>
            </a:r>
            <a:r>
              <a:rPr lang="es-CO" dirty="0">
                <a:solidFill>
                  <a:srgbClr val="FF0000"/>
                </a:solidFill>
                <a:latin typeface="Consolas" panose="020B0609020204030204" pitchFamily="49" charset="0"/>
              </a:rPr>
              <a:t/>
            </a:r>
            <a:br>
              <a:rPr lang="es-CO" dirty="0">
                <a:solidFill>
                  <a:srgbClr val="FF0000"/>
                </a:solidFill>
                <a:latin typeface="Consolas" panose="020B0609020204030204" pitchFamily="49" charset="0"/>
              </a:rPr>
            </a:br>
            <a:r>
              <a:rPr lang="es-CO" dirty="0" err="1">
                <a:solidFill>
                  <a:srgbClr val="FF0000"/>
                </a:solidFill>
                <a:latin typeface="Consolas" panose="020B0609020204030204" pitchFamily="49" charset="0"/>
              </a:rPr>
              <a:t>src</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"http://www.youtube.com/embed/XGSy3_Czz8k?autoplay=1"</a:t>
            </a:r>
            <a:r>
              <a:rPr lang="es-CO" dirty="0">
                <a:solidFill>
                  <a:srgbClr val="0000FF"/>
                </a:solidFill>
                <a:latin typeface="Consolas" panose="020B0609020204030204" pitchFamily="49" charset="0"/>
              </a:rPr>
              <a:t>&gt;</a:t>
            </a:r>
            <a:r>
              <a:rPr lang="es-CO" dirty="0"/>
              <a:t/>
            </a:r>
            <a:br>
              <a:rPr lang="es-CO" dirty="0"/>
            </a:br>
            <a:r>
              <a:rPr lang="es-CO" dirty="0">
                <a:solidFill>
                  <a:srgbClr val="0000FF"/>
                </a:solidFill>
                <a:latin typeface="Consolas" panose="020B0609020204030204" pitchFamily="49" charset="0"/>
              </a:rPr>
              <a:t>&lt;</a:t>
            </a:r>
            <a:r>
              <a:rPr lang="es-CO" dirty="0">
                <a:solidFill>
                  <a:srgbClr val="A52A2A"/>
                </a:solidFill>
                <a:latin typeface="Consolas" panose="020B0609020204030204" pitchFamily="49" charset="0"/>
              </a:rPr>
              <a:t>/</a:t>
            </a:r>
            <a:r>
              <a:rPr lang="es-CO" dirty="0" err="1">
                <a:solidFill>
                  <a:srgbClr val="A52A2A"/>
                </a:solidFill>
                <a:latin typeface="Consolas" panose="020B0609020204030204" pitchFamily="49" charset="0"/>
              </a:rPr>
              <a:t>iframe</a:t>
            </a:r>
            <a:r>
              <a:rPr lang="es-CO" dirty="0">
                <a:solidFill>
                  <a:srgbClr val="0000FF"/>
                </a:solidFill>
                <a:latin typeface="Consolas" panose="020B0609020204030204" pitchFamily="49" charset="0"/>
              </a:rPr>
              <a:t>&gt;</a:t>
            </a:r>
            <a:endParaRPr lang="en-GB" dirty="0"/>
          </a:p>
        </p:txBody>
      </p:sp>
    </p:spTree>
    <p:extLst>
      <p:ext uri="{BB962C8B-B14F-4D97-AF65-F5344CB8AC3E}">
        <p14:creationId xmlns:p14="http://schemas.microsoft.com/office/powerpoint/2010/main" val="3711343344"/>
      </p:ext>
    </p:extLst>
  </p:cSld>
  <p:clrMapOvr>
    <a:masterClrMapping/>
  </p:clrMapOvr>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838199" y="1891890"/>
            <a:ext cx="10515601" cy="646331"/>
          </a:xfrm>
          <a:prstGeom prst="rect">
            <a:avLst/>
          </a:prstGeom>
        </p:spPr>
        <p:txBody>
          <a:bodyPr wrap="square">
            <a:spAutoFit/>
          </a:bodyPr>
          <a:lstStyle/>
          <a:p>
            <a:r>
              <a:rPr lang="en-US" dirty="0"/>
              <a:t>premium Content sold to the students like 1:1 Coaching, tutoring, summer Schools in Oxford etc. or Semester at sea</a:t>
            </a:r>
          </a:p>
        </p:txBody>
      </p:sp>
      <p:sp>
        <p:nvSpPr>
          <p:cNvPr id="5" name="Rectangle 4"/>
          <p:cNvSpPr/>
          <p:nvPr/>
        </p:nvSpPr>
        <p:spPr>
          <a:xfrm>
            <a:off x="2727435" y="2932386"/>
            <a:ext cx="6385035" cy="3279227"/>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3112507" y="3810131"/>
            <a:ext cx="3389586" cy="22071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Course</a:t>
            </a:r>
            <a:endParaRPr lang="en-US" dirty="0"/>
          </a:p>
        </p:txBody>
      </p:sp>
      <p:sp>
        <p:nvSpPr>
          <p:cNvPr id="7" name="Rectangle 6"/>
          <p:cNvSpPr/>
          <p:nvPr/>
        </p:nvSpPr>
        <p:spPr>
          <a:xfrm rot="10800000" flipV="1">
            <a:off x="6650682" y="3105675"/>
            <a:ext cx="2248293" cy="586213"/>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get a mentor</a:t>
            </a:r>
          </a:p>
          <a:p>
            <a:pPr algn="ctr"/>
            <a:r>
              <a:rPr lang="en-US" dirty="0" smtClean="0">
                <a:solidFill>
                  <a:schemeClr val="tx1"/>
                </a:solidFill>
              </a:rPr>
              <a:t>Become a mentor </a:t>
            </a:r>
            <a:endParaRPr lang="en-US" dirty="0">
              <a:solidFill>
                <a:schemeClr val="tx1"/>
              </a:solidFill>
            </a:endParaRPr>
          </a:p>
        </p:txBody>
      </p:sp>
      <p:cxnSp>
        <p:nvCxnSpPr>
          <p:cNvPr id="9" name="Straight Arrow Connector 8"/>
          <p:cNvCxnSpPr>
            <a:stCxn id="7" idx="1"/>
            <a:endCxn id="10" idx="1"/>
          </p:cNvCxnSpPr>
          <p:nvPr/>
        </p:nvCxnSpPr>
        <p:spPr>
          <a:xfrm flipV="1">
            <a:off x="8898975" y="3138386"/>
            <a:ext cx="1159425" cy="2603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10058400" y="2538221"/>
            <a:ext cx="1797269" cy="1200329"/>
          </a:xfrm>
          <a:prstGeom prst="rect">
            <a:avLst/>
          </a:prstGeom>
          <a:noFill/>
        </p:spPr>
        <p:txBody>
          <a:bodyPr wrap="square" rtlCol="0">
            <a:spAutoFit/>
          </a:bodyPr>
          <a:lstStyle/>
          <a:p>
            <a:r>
              <a:rPr lang="en-US" dirty="0" smtClean="0"/>
              <a:t>Similar to </a:t>
            </a:r>
            <a:r>
              <a:rPr lang="en-US" dirty="0" err="1"/>
              <a:t>U</a:t>
            </a:r>
            <a:r>
              <a:rPr lang="en-US" dirty="0" err="1" smtClean="0"/>
              <a:t>ber</a:t>
            </a:r>
            <a:r>
              <a:rPr lang="en-US" dirty="0" smtClean="0"/>
              <a:t> but for people</a:t>
            </a:r>
          </a:p>
          <a:p>
            <a:r>
              <a:rPr lang="en-US" dirty="0" smtClean="0"/>
              <a:t>Rating for mentors </a:t>
            </a:r>
            <a:endParaRPr lang="en-US" dirty="0"/>
          </a:p>
        </p:txBody>
      </p:sp>
      <p:sp>
        <p:nvSpPr>
          <p:cNvPr id="15" name="TextBox 14"/>
          <p:cNvSpPr txBox="1"/>
          <p:nvPr/>
        </p:nvSpPr>
        <p:spPr>
          <a:xfrm>
            <a:off x="9669779" y="4590551"/>
            <a:ext cx="2014439" cy="646331"/>
          </a:xfrm>
          <a:prstGeom prst="rect">
            <a:avLst/>
          </a:prstGeom>
          <a:noFill/>
        </p:spPr>
        <p:txBody>
          <a:bodyPr wrap="square" rtlCol="0">
            <a:spAutoFit/>
          </a:bodyPr>
          <a:lstStyle/>
          <a:p>
            <a:r>
              <a:rPr lang="en-US" dirty="0" smtClean="0"/>
              <a:t>Focus groups for </a:t>
            </a:r>
            <a:r>
              <a:rPr lang="en-US" smtClean="0"/>
              <a:t>testing it-platforms</a:t>
            </a:r>
            <a:endParaRPr lang="en-US"/>
          </a:p>
        </p:txBody>
      </p:sp>
    </p:spTree>
    <p:extLst>
      <p:ext uri="{BB962C8B-B14F-4D97-AF65-F5344CB8AC3E}">
        <p14:creationId xmlns:p14="http://schemas.microsoft.com/office/powerpoint/2010/main" val="1704841123"/>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We would recommend your book to the students for money</a:t>
            </a:r>
            <a:endParaRPr lang="en-US" dirty="0"/>
          </a:p>
        </p:txBody>
      </p:sp>
    </p:spTree>
    <p:extLst>
      <p:ext uri="{BB962C8B-B14F-4D97-AF65-F5344CB8AC3E}">
        <p14:creationId xmlns:p14="http://schemas.microsoft.com/office/powerpoint/2010/main" val="1062428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GB" dirty="0" smtClean="0"/>
              <a:t>Geo location</a:t>
            </a:r>
            <a:endParaRPr lang="en-GB" dirty="0"/>
          </a:p>
        </p:txBody>
      </p:sp>
      <p:graphicFrame>
        <p:nvGraphicFramePr>
          <p:cNvPr id="4" name="Tabla 3"/>
          <p:cNvGraphicFramePr>
            <a:graphicFrameLocks noGrp="1"/>
          </p:cNvGraphicFramePr>
          <p:nvPr>
            <p:extLst>
              <p:ext uri="{D42A27DB-BD31-4B8C-83A1-F6EECF244321}">
                <p14:modId xmlns:p14="http://schemas.microsoft.com/office/powerpoint/2010/main" val="3480955150"/>
              </p:ext>
            </p:extLst>
          </p:nvPr>
        </p:nvGraphicFramePr>
        <p:xfrm>
          <a:off x="1465386" y="1825626"/>
          <a:ext cx="8585346" cy="4351335"/>
        </p:xfrm>
        <a:graphic>
          <a:graphicData uri="http://schemas.openxmlformats.org/drawingml/2006/table">
            <a:tbl>
              <a:tblPr/>
              <a:tblGrid>
                <a:gridCol w="1617783"/>
                <a:gridCol w="6967563"/>
              </a:tblGrid>
              <a:tr h="338437">
                <a:tc>
                  <a:txBody>
                    <a:bodyPr/>
                    <a:lstStyle/>
                    <a:p>
                      <a:pPr algn="l" fontAlgn="t"/>
                      <a:r>
                        <a:rPr lang="es-CO" sz="1400">
                          <a:effectLst/>
                        </a:rPr>
                        <a:t>Property</a:t>
                      </a:r>
                    </a:p>
                  </a:txBody>
                  <a:tcPr marL="60435" marR="60435" marT="60435" marB="60435">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s-CO" sz="1400">
                          <a:effectLst/>
                        </a:rPr>
                        <a:t>Description</a:t>
                      </a:r>
                    </a:p>
                  </a:txBody>
                  <a:tcPr marL="60435" marR="60435" marT="60435" marB="60435">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556004">
                <a:tc>
                  <a:txBody>
                    <a:bodyPr/>
                    <a:lstStyle/>
                    <a:p>
                      <a:pPr fontAlgn="t"/>
                      <a:r>
                        <a:rPr lang="es-CO" sz="1400">
                          <a:effectLst/>
                        </a:rPr>
                        <a:t>coords.latitude</a:t>
                      </a:r>
                    </a:p>
                  </a:txBody>
                  <a:tcPr marL="60435" marR="60435" marT="60435" marB="60435">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c>
                  <a:txBody>
                    <a:bodyPr/>
                    <a:lstStyle/>
                    <a:p>
                      <a:pPr fontAlgn="t"/>
                      <a:r>
                        <a:rPr lang="es-CO" sz="1400">
                          <a:effectLst/>
                        </a:rPr>
                        <a:t>The latitude as a decimal number</a:t>
                      </a:r>
                    </a:p>
                  </a:txBody>
                  <a:tcPr marL="60435" marR="60435" marT="60435" marB="60435">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r>
              <a:tr h="556004">
                <a:tc>
                  <a:txBody>
                    <a:bodyPr/>
                    <a:lstStyle/>
                    <a:p>
                      <a:pPr fontAlgn="t"/>
                      <a:r>
                        <a:rPr lang="es-CO" sz="1400">
                          <a:effectLst/>
                        </a:rPr>
                        <a:t>coords.longitude</a:t>
                      </a:r>
                    </a:p>
                  </a:txBody>
                  <a:tcPr marL="60435" marR="60435" marT="60435" marB="60435">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fontAlgn="t"/>
                      <a:r>
                        <a:rPr lang="es-CO" sz="1400">
                          <a:effectLst/>
                        </a:rPr>
                        <a:t>The longitude as a decimal number</a:t>
                      </a:r>
                    </a:p>
                  </a:txBody>
                  <a:tcPr marL="60435" marR="60435" marT="60435" marB="60435">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556004">
                <a:tc>
                  <a:txBody>
                    <a:bodyPr/>
                    <a:lstStyle/>
                    <a:p>
                      <a:pPr fontAlgn="t"/>
                      <a:r>
                        <a:rPr lang="es-CO" sz="1400">
                          <a:effectLst/>
                        </a:rPr>
                        <a:t>coords.accuracy</a:t>
                      </a:r>
                    </a:p>
                  </a:txBody>
                  <a:tcPr marL="60435" marR="60435" marT="60435" marB="60435">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c>
                  <a:txBody>
                    <a:bodyPr/>
                    <a:lstStyle/>
                    <a:p>
                      <a:pPr fontAlgn="t"/>
                      <a:r>
                        <a:rPr lang="es-CO" sz="1400">
                          <a:effectLst/>
                        </a:rPr>
                        <a:t>The accuracy of position</a:t>
                      </a:r>
                    </a:p>
                  </a:txBody>
                  <a:tcPr marL="60435" marR="60435" marT="60435" marB="60435">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r>
              <a:tr h="556004">
                <a:tc>
                  <a:txBody>
                    <a:bodyPr/>
                    <a:lstStyle/>
                    <a:p>
                      <a:pPr fontAlgn="t"/>
                      <a:r>
                        <a:rPr lang="es-CO" sz="1400">
                          <a:effectLst/>
                        </a:rPr>
                        <a:t>coords.altitude</a:t>
                      </a:r>
                    </a:p>
                  </a:txBody>
                  <a:tcPr marL="60435" marR="60435" marT="60435" marB="60435">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fontAlgn="t"/>
                      <a:r>
                        <a:rPr lang="en-US" sz="1400">
                          <a:effectLst/>
                        </a:rPr>
                        <a:t>The altitude in meters above the mean sea level</a:t>
                      </a:r>
                    </a:p>
                  </a:txBody>
                  <a:tcPr marL="60435" marR="60435" marT="60435" marB="60435">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556004">
                <a:tc>
                  <a:txBody>
                    <a:bodyPr/>
                    <a:lstStyle/>
                    <a:p>
                      <a:pPr fontAlgn="t"/>
                      <a:r>
                        <a:rPr lang="es-CO" sz="1400">
                          <a:effectLst/>
                        </a:rPr>
                        <a:t>coords.altitudeAccuracy</a:t>
                      </a:r>
                    </a:p>
                  </a:txBody>
                  <a:tcPr marL="60435" marR="60435" marT="60435" marB="60435">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c>
                  <a:txBody>
                    <a:bodyPr/>
                    <a:lstStyle/>
                    <a:p>
                      <a:pPr fontAlgn="t"/>
                      <a:r>
                        <a:rPr lang="en-US" sz="1400">
                          <a:effectLst/>
                        </a:rPr>
                        <a:t>The altitude accuracy of position</a:t>
                      </a:r>
                    </a:p>
                  </a:txBody>
                  <a:tcPr marL="60435" marR="60435" marT="60435" marB="60435">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r>
              <a:tr h="556004">
                <a:tc>
                  <a:txBody>
                    <a:bodyPr/>
                    <a:lstStyle/>
                    <a:p>
                      <a:pPr fontAlgn="t"/>
                      <a:r>
                        <a:rPr lang="es-CO" sz="1400">
                          <a:effectLst/>
                        </a:rPr>
                        <a:t>coords.heading</a:t>
                      </a:r>
                    </a:p>
                  </a:txBody>
                  <a:tcPr marL="60435" marR="60435" marT="60435" marB="60435">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fontAlgn="t"/>
                      <a:r>
                        <a:rPr lang="en-US" sz="1400">
                          <a:effectLst/>
                        </a:rPr>
                        <a:t>The heading as degrees clockwise from North</a:t>
                      </a:r>
                    </a:p>
                  </a:txBody>
                  <a:tcPr marL="60435" marR="60435" marT="60435" marB="60435">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338437">
                <a:tc>
                  <a:txBody>
                    <a:bodyPr/>
                    <a:lstStyle/>
                    <a:p>
                      <a:pPr fontAlgn="t"/>
                      <a:r>
                        <a:rPr lang="es-CO" sz="1400">
                          <a:effectLst/>
                        </a:rPr>
                        <a:t>coords.speed</a:t>
                      </a:r>
                    </a:p>
                  </a:txBody>
                  <a:tcPr marL="60435" marR="60435" marT="60435" marB="60435">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c>
                  <a:txBody>
                    <a:bodyPr/>
                    <a:lstStyle/>
                    <a:p>
                      <a:pPr fontAlgn="t"/>
                      <a:r>
                        <a:rPr lang="en-US" sz="1400">
                          <a:effectLst/>
                        </a:rPr>
                        <a:t>The speed in meters per second</a:t>
                      </a:r>
                    </a:p>
                  </a:txBody>
                  <a:tcPr marL="60435" marR="60435" marT="60435" marB="60435">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r>
              <a:tr h="338437">
                <a:tc>
                  <a:txBody>
                    <a:bodyPr/>
                    <a:lstStyle/>
                    <a:p>
                      <a:pPr fontAlgn="t"/>
                      <a:r>
                        <a:rPr lang="es-CO" sz="1400">
                          <a:effectLst/>
                        </a:rPr>
                        <a:t>timestamp</a:t>
                      </a:r>
                    </a:p>
                  </a:txBody>
                  <a:tcPr marL="60435" marR="60435" marT="60435" marB="60435">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fontAlgn="t"/>
                      <a:r>
                        <a:rPr lang="en-US" sz="1400" dirty="0">
                          <a:effectLst/>
                        </a:rPr>
                        <a:t>The date/time of the response</a:t>
                      </a:r>
                    </a:p>
                  </a:txBody>
                  <a:tcPr marL="60435" marR="60435" marT="60435" marB="60435">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bl>
          </a:graphicData>
        </a:graphic>
      </p:graphicFrame>
      <p:sp>
        <p:nvSpPr>
          <p:cNvPr id="6" name="Rectángulo 5"/>
          <p:cNvSpPr/>
          <p:nvPr/>
        </p:nvSpPr>
        <p:spPr>
          <a:xfrm>
            <a:off x="4142103" y="843240"/>
            <a:ext cx="2313454" cy="369332"/>
          </a:xfrm>
          <a:prstGeom prst="rect">
            <a:avLst/>
          </a:prstGeom>
        </p:spPr>
        <p:txBody>
          <a:bodyPr wrap="none">
            <a:spAutoFit/>
          </a:bodyPr>
          <a:lstStyle/>
          <a:p>
            <a:r>
              <a:rPr lang="es-CO" dirty="0" err="1">
                <a:solidFill>
                  <a:srgbClr val="333333"/>
                </a:solidFill>
                <a:latin typeface="Arial" panose="020B0604020202020204" pitchFamily="34" charset="0"/>
              </a:rPr>
              <a:t>getCurrentPosition</a:t>
            </a:r>
            <a:r>
              <a:rPr lang="es-CO" dirty="0">
                <a:solidFill>
                  <a:srgbClr val="333333"/>
                </a:solidFill>
                <a:latin typeface="Arial" panose="020B0604020202020204" pitchFamily="34" charset="0"/>
              </a:rPr>
              <a:t>() </a:t>
            </a:r>
            <a:endParaRPr lang="es-CO" b="0" i="0" dirty="0">
              <a:solidFill>
                <a:srgbClr val="333333"/>
              </a:solidFill>
              <a:effectLst/>
              <a:latin typeface="Arial" panose="020B0604020202020204" pitchFamily="34" charset="0"/>
            </a:endParaRPr>
          </a:p>
        </p:txBody>
      </p:sp>
    </p:spTree>
    <p:extLst>
      <p:ext uri="{BB962C8B-B14F-4D97-AF65-F5344CB8AC3E}">
        <p14:creationId xmlns:p14="http://schemas.microsoft.com/office/powerpoint/2010/main" val="292137644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n-GB" sz="2400" dirty="0" smtClean="0">
                <a:latin typeface="Gotham Light" pitchFamily="50" charset="0"/>
                <a:cs typeface="Gotham Light" pitchFamily="50" charset="0"/>
              </a:rPr>
              <a:t>Drag and drop – it is an attribute</a:t>
            </a:r>
            <a:endParaRPr lang="en-GB" sz="2400" dirty="0">
              <a:latin typeface="Gotham Light" pitchFamily="50" charset="0"/>
              <a:cs typeface="Gotham Light" pitchFamily="50" charset="0"/>
            </a:endParaRPr>
          </a:p>
        </p:txBody>
      </p:sp>
      <p:sp>
        <p:nvSpPr>
          <p:cNvPr id="4" name="Rectángulo 3"/>
          <p:cNvSpPr/>
          <p:nvPr/>
        </p:nvSpPr>
        <p:spPr>
          <a:xfrm>
            <a:off x="1846384" y="1423376"/>
            <a:ext cx="2970685" cy="369332"/>
          </a:xfrm>
          <a:prstGeom prst="rect">
            <a:avLst/>
          </a:prstGeom>
        </p:spPr>
        <p:txBody>
          <a:bodyPr wrap="none">
            <a:spAutoFit/>
          </a:bodyPr>
          <a:lstStyle/>
          <a:p>
            <a:r>
              <a:rPr lang="es-CO" dirty="0">
                <a:solidFill>
                  <a:srgbClr val="444444"/>
                </a:solidFill>
                <a:latin typeface="Consolas" panose="020B0609020204030204" pitchFamily="49" charset="0"/>
              </a:rPr>
              <a:t>&lt;</a:t>
            </a:r>
            <a:r>
              <a:rPr lang="es-CO" dirty="0" err="1">
                <a:solidFill>
                  <a:srgbClr val="444444"/>
                </a:solidFill>
                <a:latin typeface="Consolas" panose="020B0609020204030204" pitchFamily="49" charset="0"/>
              </a:rPr>
              <a:t>img</a:t>
            </a:r>
            <a:r>
              <a:rPr lang="es-CO" dirty="0">
                <a:solidFill>
                  <a:srgbClr val="444444"/>
                </a:solidFill>
                <a:latin typeface="Consolas" panose="020B0609020204030204" pitchFamily="49" charset="0"/>
              </a:rPr>
              <a:t> </a:t>
            </a:r>
            <a:r>
              <a:rPr lang="es-CO" dirty="0" err="1">
                <a:solidFill>
                  <a:srgbClr val="444444"/>
                </a:solidFill>
                <a:latin typeface="Consolas" panose="020B0609020204030204" pitchFamily="49" charset="0"/>
              </a:rPr>
              <a:t>draggable</a:t>
            </a:r>
            <a:r>
              <a:rPr lang="es-CO" dirty="0">
                <a:solidFill>
                  <a:srgbClr val="444444"/>
                </a:solidFill>
                <a:latin typeface="Consolas" panose="020B0609020204030204" pitchFamily="49" charset="0"/>
              </a:rPr>
              <a:t>="true"&gt;</a:t>
            </a:r>
            <a:endParaRPr lang="en-GB" dirty="0"/>
          </a:p>
        </p:txBody>
      </p:sp>
      <p:sp>
        <p:nvSpPr>
          <p:cNvPr id="5" name="Rectángulo 4"/>
          <p:cNvSpPr/>
          <p:nvPr/>
        </p:nvSpPr>
        <p:spPr>
          <a:xfrm>
            <a:off x="949569" y="3344652"/>
            <a:ext cx="7373815" cy="923330"/>
          </a:xfrm>
          <a:prstGeom prst="rect">
            <a:avLst/>
          </a:prstGeom>
        </p:spPr>
        <p:txBody>
          <a:bodyPr wrap="square">
            <a:spAutoFit/>
          </a:bodyPr>
          <a:lstStyle/>
          <a:p>
            <a:pPr marL="446088" indent="-352425">
              <a:buFont typeface="Arial" panose="020B0604020202020204" pitchFamily="34" charset="0"/>
              <a:buChar char="•"/>
            </a:pPr>
            <a:r>
              <a:rPr lang="en-US" dirty="0" err="1">
                <a:solidFill>
                  <a:srgbClr val="333333"/>
                </a:solidFill>
                <a:latin typeface="Verdana" panose="020B0604030504040204" pitchFamily="34" charset="0"/>
              </a:rPr>
              <a:t>window.localStorage</a:t>
            </a:r>
            <a:r>
              <a:rPr lang="en-US" dirty="0">
                <a:solidFill>
                  <a:srgbClr val="333333"/>
                </a:solidFill>
                <a:latin typeface="Verdana" panose="020B0604030504040204" pitchFamily="34" charset="0"/>
              </a:rPr>
              <a:t> - stores data with no expiration date</a:t>
            </a:r>
          </a:p>
          <a:p>
            <a:pPr marL="446088" indent="-352425">
              <a:buFont typeface="Arial" panose="020B0604020202020204" pitchFamily="34" charset="0"/>
              <a:buChar char="•"/>
            </a:pPr>
            <a:r>
              <a:rPr lang="en-US" dirty="0" err="1">
                <a:solidFill>
                  <a:srgbClr val="333333"/>
                </a:solidFill>
                <a:latin typeface="Verdana" panose="020B0604030504040204" pitchFamily="34" charset="0"/>
              </a:rPr>
              <a:t>window.sessionStorage</a:t>
            </a:r>
            <a:r>
              <a:rPr lang="en-US" dirty="0">
                <a:solidFill>
                  <a:srgbClr val="333333"/>
                </a:solidFill>
                <a:latin typeface="Verdana" panose="020B0604030504040204" pitchFamily="34" charset="0"/>
              </a:rPr>
              <a:t> - stores data for one session (data is lost when the tab is closed)</a:t>
            </a:r>
            <a:endParaRPr lang="en-US" b="0" i="0" dirty="0">
              <a:solidFill>
                <a:srgbClr val="333333"/>
              </a:solidFill>
              <a:effectLst/>
              <a:latin typeface="Verdana" panose="020B0604030504040204" pitchFamily="34" charset="0"/>
            </a:endParaRPr>
          </a:p>
        </p:txBody>
      </p:sp>
      <p:sp>
        <p:nvSpPr>
          <p:cNvPr id="6" name="Rectángulo 5"/>
          <p:cNvSpPr/>
          <p:nvPr/>
        </p:nvSpPr>
        <p:spPr>
          <a:xfrm>
            <a:off x="949570" y="2678947"/>
            <a:ext cx="4529510" cy="461665"/>
          </a:xfrm>
          <a:prstGeom prst="rect">
            <a:avLst/>
          </a:prstGeom>
        </p:spPr>
        <p:txBody>
          <a:bodyPr wrap="none">
            <a:spAutoFit/>
          </a:bodyPr>
          <a:lstStyle/>
          <a:p>
            <a:r>
              <a:rPr lang="es-CO" sz="2400" dirty="0">
                <a:solidFill>
                  <a:srgbClr val="333333"/>
                </a:solidFill>
                <a:latin typeface="Gotham Light" pitchFamily="50" charset="0"/>
                <a:cs typeface="Gotham Light" pitchFamily="50" charset="0"/>
              </a:rPr>
              <a:t>HTML Local Storage </a:t>
            </a:r>
            <a:r>
              <a:rPr lang="es-CO" sz="2400" dirty="0" err="1">
                <a:solidFill>
                  <a:srgbClr val="333333"/>
                </a:solidFill>
                <a:latin typeface="Gotham Light" pitchFamily="50" charset="0"/>
                <a:cs typeface="Gotham Light" pitchFamily="50" charset="0"/>
              </a:rPr>
              <a:t>Objects</a:t>
            </a:r>
            <a:endParaRPr lang="es-CO" sz="2400" b="0" i="0" dirty="0">
              <a:solidFill>
                <a:srgbClr val="333333"/>
              </a:solidFill>
              <a:effectLst/>
              <a:latin typeface="Gotham Light" pitchFamily="50" charset="0"/>
              <a:cs typeface="Gotham Light" pitchFamily="50" charset="0"/>
            </a:endParaRPr>
          </a:p>
        </p:txBody>
      </p:sp>
    </p:spTree>
    <p:extLst>
      <p:ext uri="{BB962C8B-B14F-4D97-AF65-F5344CB8AC3E}">
        <p14:creationId xmlns:p14="http://schemas.microsoft.com/office/powerpoint/2010/main" val="366851816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GB" dirty="0" smtClean="0"/>
              <a:t>Manifesto Cache is for making webpages that load </a:t>
            </a:r>
            <a:r>
              <a:rPr lang="en-GB" dirty="0" err="1" smtClean="0"/>
              <a:t>ofline</a:t>
            </a:r>
            <a:endParaRPr lang="en-GB" dirty="0"/>
          </a:p>
        </p:txBody>
      </p:sp>
      <p:sp>
        <p:nvSpPr>
          <p:cNvPr id="4" name="Rectángulo 3"/>
          <p:cNvSpPr/>
          <p:nvPr/>
        </p:nvSpPr>
        <p:spPr>
          <a:xfrm>
            <a:off x="1266092" y="1660052"/>
            <a:ext cx="6096000" cy="3139321"/>
          </a:xfrm>
          <a:prstGeom prst="rect">
            <a:avLst/>
          </a:prstGeom>
        </p:spPr>
        <p:txBody>
          <a:bodyPr>
            <a:spAutoFit/>
          </a:bodyPr>
          <a:lstStyle/>
          <a:p>
            <a:r>
              <a:rPr lang="es-CO" dirty="0">
                <a:solidFill>
                  <a:srgbClr val="444444"/>
                </a:solidFill>
                <a:latin typeface="Consolas" panose="020B0609020204030204" pitchFamily="49" charset="0"/>
              </a:rPr>
              <a:t>CACHE MANIFEST</a:t>
            </a:r>
            <a:r>
              <a:rPr lang="es-CO" dirty="0"/>
              <a:t/>
            </a:r>
            <a:br>
              <a:rPr lang="es-CO" dirty="0"/>
            </a:br>
            <a:r>
              <a:rPr lang="es-CO" dirty="0">
                <a:solidFill>
                  <a:srgbClr val="444444"/>
                </a:solidFill>
                <a:latin typeface="Consolas" panose="020B0609020204030204" pitchFamily="49" charset="0"/>
              </a:rPr>
              <a:t># 2012-02-21 v1.0.0</a:t>
            </a:r>
            <a:r>
              <a:rPr lang="es-CO" dirty="0"/>
              <a:t/>
            </a:r>
            <a:br>
              <a:rPr lang="es-CO" dirty="0"/>
            </a:br>
            <a:r>
              <a:rPr lang="es-CO" dirty="0">
                <a:solidFill>
                  <a:srgbClr val="444444"/>
                </a:solidFill>
                <a:latin typeface="Consolas" panose="020B0609020204030204" pitchFamily="49" charset="0"/>
              </a:rPr>
              <a:t>/theme.css</a:t>
            </a:r>
            <a:r>
              <a:rPr lang="es-CO" dirty="0"/>
              <a:t/>
            </a:r>
            <a:br>
              <a:rPr lang="es-CO" dirty="0"/>
            </a:br>
            <a:r>
              <a:rPr lang="es-CO" dirty="0">
                <a:solidFill>
                  <a:srgbClr val="444444"/>
                </a:solidFill>
                <a:latin typeface="Consolas" panose="020B0609020204030204" pitchFamily="49" charset="0"/>
              </a:rPr>
              <a:t>/logo.gif</a:t>
            </a:r>
            <a:r>
              <a:rPr lang="es-CO" dirty="0"/>
              <a:t/>
            </a:r>
            <a:br>
              <a:rPr lang="es-CO" dirty="0"/>
            </a:br>
            <a:r>
              <a:rPr lang="es-CO" dirty="0">
                <a:solidFill>
                  <a:srgbClr val="444444"/>
                </a:solidFill>
                <a:latin typeface="Consolas" panose="020B0609020204030204" pitchFamily="49" charset="0"/>
              </a:rPr>
              <a:t>/main.js</a:t>
            </a:r>
            <a:r>
              <a:rPr lang="es-CO" dirty="0"/>
              <a:t/>
            </a:r>
            <a:br>
              <a:rPr lang="es-CO" dirty="0"/>
            </a:br>
            <a:r>
              <a:rPr lang="es-CO" dirty="0"/>
              <a:t/>
            </a:r>
            <a:br>
              <a:rPr lang="es-CO" dirty="0"/>
            </a:br>
            <a:r>
              <a:rPr lang="es-CO" dirty="0">
                <a:solidFill>
                  <a:srgbClr val="444444"/>
                </a:solidFill>
                <a:latin typeface="Consolas" panose="020B0609020204030204" pitchFamily="49" charset="0"/>
              </a:rPr>
              <a:t>NETWORK:</a:t>
            </a:r>
            <a:r>
              <a:rPr lang="es-CO" dirty="0"/>
              <a:t/>
            </a:r>
            <a:br>
              <a:rPr lang="es-CO" dirty="0"/>
            </a:br>
            <a:r>
              <a:rPr lang="es-CO" dirty="0">
                <a:solidFill>
                  <a:srgbClr val="444444"/>
                </a:solidFill>
                <a:latin typeface="Consolas" panose="020B0609020204030204" pitchFamily="49" charset="0"/>
              </a:rPr>
              <a:t>login.asp</a:t>
            </a:r>
            <a:r>
              <a:rPr lang="es-CO" dirty="0"/>
              <a:t/>
            </a:r>
            <a:br>
              <a:rPr lang="es-CO" dirty="0"/>
            </a:br>
            <a:r>
              <a:rPr lang="es-CO" dirty="0"/>
              <a:t/>
            </a:r>
            <a:br>
              <a:rPr lang="es-CO" dirty="0"/>
            </a:br>
            <a:r>
              <a:rPr lang="es-CO" dirty="0">
                <a:solidFill>
                  <a:srgbClr val="444444"/>
                </a:solidFill>
                <a:latin typeface="Consolas" panose="020B0609020204030204" pitchFamily="49" charset="0"/>
              </a:rPr>
              <a:t>FALLBACK:</a:t>
            </a:r>
            <a:r>
              <a:rPr lang="es-CO" dirty="0"/>
              <a:t/>
            </a:r>
            <a:br>
              <a:rPr lang="es-CO" dirty="0"/>
            </a:br>
            <a:r>
              <a:rPr lang="es-CO" dirty="0">
                <a:solidFill>
                  <a:srgbClr val="444444"/>
                </a:solidFill>
                <a:latin typeface="Consolas" panose="020B0609020204030204" pitchFamily="49" charset="0"/>
              </a:rPr>
              <a:t>/</a:t>
            </a:r>
            <a:r>
              <a:rPr lang="es-CO" dirty="0" err="1">
                <a:solidFill>
                  <a:srgbClr val="444444"/>
                </a:solidFill>
                <a:latin typeface="Consolas" panose="020B0609020204030204" pitchFamily="49" charset="0"/>
              </a:rPr>
              <a:t>html</a:t>
            </a:r>
            <a:r>
              <a:rPr lang="es-CO" dirty="0">
                <a:solidFill>
                  <a:srgbClr val="444444"/>
                </a:solidFill>
                <a:latin typeface="Consolas" panose="020B0609020204030204" pitchFamily="49" charset="0"/>
              </a:rPr>
              <a:t>/ /offline.html</a:t>
            </a:r>
            <a:endParaRPr lang="en-GB" dirty="0"/>
          </a:p>
        </p:txBody>
      </p:sp>
      <p:cxnSp>
        <p:nvCxnSpPr>
          <p:cNvPr id="6" name="Conector recto de flecha 5"/>
          <p:cNvCxnSpPr/>
          <p:nvPr/>
        </p:nvCxnSpPr>
        <p:spPr>
          <a:xfrm>
            <a:off x="3423138" y="1770189"/>
            <a:ext cx="2579077" cy="2461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CuadroTexto 6"/>
          <p:cNvSpPr txBox="1"/>
          <p:nvPr/>
        </p:nvSpPr>
        <p:spPr>
          <a:xfrm>
            <a:off x="6283569" y="1660052"/>
            <a:ext cx="3294185" cy="646331"/>
          </a:xfrm>
          <a:prstGeom prst="rect">
            <a:avLst/>
          </a:prstGeom>
          <a:noFill/>
        </p:spPr>
        <p:txBody>
          <a:bodyPr wrap="square" rtlCol="0">
            <a:spAutoFit/>
          </a:bodyPr>
          <a:lstStyle/>
          <a:p>
            <a:r>
              <a:rPr lang="en-GB" dirty="0" smtClean="0"/>
              <a:t>To say what should be load offline</a:t>
            </a:r>
            <a:endParaRPr lang="en-GB" dirty="0"/>
          </a:p>
        </p:txBody>
      </p:sp>
      <p:cxnSp>
        <p:nvCxnSpPr>
          <p:cNvPr id="9" name="Conector recto de flecha 8"/>
          <p:cNvCxnSpPr/>
          <p:nvPr/>
        </p:nvCxnSpPr>
        <p:spPr>
          <a:xfrm>
            <a:off x="2919046" y="3505204"/>
            <a:ext cx="3739662" cy="117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CuadroTexto 9"/>
          <p:cNvSpPr txBox="1"/>
          <p:nvPr/>
        </p:nvSpPr>
        <p:spPr>
          <a:xfrm>
            <a:off x="6705597" y="2781280"/>
            <a:ext cx="3294185" cy="1754326"/>
          </a:xfrm>
          <a:prstGeom prst="rect">
            <a:avLst/>
          </a:prstGeom>
          <a:noFill/>
        </p:spPr>
        <p:txBody>
          <a:bodyPr wrap="square" rtlCol="0">
            <a:spAutoFit/>
          </a:bodyPr>
          <a:lstStyle/>
          <a:p>
            <a:r>
              <a:rPr lang="en-GB" dirty="0" smtClean="0"/>
              <a:t>To show what should never load, a *  will mean everything else</a:t>
            </a:r>
          </a:p>
          <a:p>
            <a:endParaRPr lang="en-GB" dirty="0"/>
          </a:p>
          <a:p>
            <a:r>
              <a:rPr lang="en-GB" dirty="0" smtClean="0"/>
              <a:t>NETWORK</a:t>
            </a:r>
          </a:p>
          <a:p>
            <a:r>
              <a:rPr lang="en-GB" dirty="0" smtClean="0"/>
              <a:t>*</a:t>
            </a:r>
          </a:p>
          <a:p>
            <a:endParaRPr lang="en-GB" dirty="0"/>
          </a:p>
        </p:txBody>
      </p:sp>
      <p:cxnSp>
        <p:nvCxnSpPr>
          <p:cNvPr id="11" name="Conector recto de flecha 10"/>
          <p:cNvCxnSpPr/>
          <p:nvPr/>
        </p:nvCxnSpPr>
        <p:spPr>
          <a:xfrm>
            <a:off x="4185138" y="4715749"/>
            <a:ext cx="2473570" cy="4658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CuadroTexto 12"/>
          <p:cNvSpPr txBox="1"/>
          <p:nvPr/>
        </p:nvSpPr>
        <p:spPr>
          <a:xfrm>
            <a:off x="6705597" y="4506407"/>
            <a:ext cx="3294185" cy="646331"/>
          </a:xfrm>
          <a:prstGeom prst="rect">
            <a:avLst/>
          </a:prstGeom>
          <a:noFill/>
        </p:spPr>
        <p:txBody>
          <a:bodyPr wrap="square" rtlCol="0">
            <a:spAutoFit/>
          </a:bodyPr>
          <a:lstStyle/>
          <a:p>
            <a:r>
              <a:rPr lang="en-GB" dirty="0" smtClean="0"/>
              <a:t>What to show id there is no connection</a:t>
            </a:r>
            <a:endParaRPr lang="en-GB" dirty="0"/>
          </a:p>
        </p:txBody>
      </p:sp>
      <p:sp>
        <p:nvSpPr>
          <p:cNvPr id="14" name="Rectángulo 13"/>
          <p:cNvSpPr/>
          <p:nvPr/>
        </p:nvSpPr>
        <p:spPr>
          <a:xfrm>
            <a:off x="1137138" y="5445703"/>
            <a:ext cx="6096000" cy="1200329"/>
          </a:xfrm>
          <a:prstGeom prst="rect">
            <a:avLst/>
          </a:prstGeom>
        </p:spPr>
        <p:txBody>
          <a:bodyPr>
            <a:spAutoFit/>
          </a:bodyPr>
          <a:lstStyle/>
          <a:p>
            <a:r>
              <a:rPr lang="es-CO" dirty="0">
                <a:solidFill>
                  <a:srgbClr val="444444"/>
                </a:solidFill>
                <a:latin typeface="Consolas" panose="020B0609020204030204" pitchFamily="49" charset="0"/>
              </a:rPr>
              <a:t>&lt;!DOCTYPE HTML&gt;</a:t>
            </a:r>
            <a:r>
              <a:rPr lang="es-CO" dirty="0"/>
              <a:t/>
            </a:r>
            <a:br>
              <a:rPr lang="es-CO" dirty="0"/>
            </a:br>
            <a:r>
              <a:rPr lang="es-CO" dirty="0">
                <a:solidFill>
                  <a:srgbClr val="444444"/>
                </a:solidFill>
                <a:latin typeface="Consolas" panose="020B0609020204030204" pitchFamily="49" charset="0"/>
              </a:rPr>
              <a:t>&lt;</a:t>
            </a:r>
            <a:r>
              <a:rPr lang="es-CO" dirty="0" err="1">
                <a:solidFill>
                  <a:srgbClr val="444444"/>
                </a:solidFill>
                <a:latin typeface="Consolas" panose="020B0609020204030204" pitchFamily="49" charset="0"/>
              </a:rPr>
              <a:t>html</a:t>
            </a:r>
            <a:r>
              <a:rPr lang="es-CO" dirty="0">
                <a:solidFill>
                  <a:srgbClr val="444444"/>
                </a:solidFill>
                <a:latin typeface="Consolas" panose="020B0609020204030204" pitchFamily="49" charset="0"/>
              </a:rPr>
              <a:t> </a:t>
            </a:r>
            <a:r>
              <a:rPr lang="es-CO" dirty="0" err="1">
                <a:solidFill>
                  <a:srgbClr val="444444"/>
                </a:solidFill>
                <a:latin typeface="Consolas" panose="020B0609020204030204" pitchFamily="49" charset="0"/>
              </a:rPr>
              <a:t>manifest</a:t>
            </a:r>
            <a:r>
              <a:rPr lang="es-CO" dirty="0">
                <a:solidFill>
                  <a:srgbClr val="444444"/>
                </a:solidFill>
                <a:latin typeface="Consolas" panose="020B0609020204030204" pitchFamily="49" charset="0"/>
              </a:rPr>
              <a:t>="</a:t>
            </a:r>
            <a:r>
              <a:rPr lang="es-CO" dirty="0" err="1">
                <a:solidFill>
                  <a:srgbClr val="444444"/>
                </a:solidFill>
                <a:latin typeface="Consolas" panose="020B0609020204030204" pitchFamily="49" charset="0"/>
              </a:rPr>
              <a:t>demo.appcache</a:t>
            </a:r>
            <a:r>
              <a:rPr lang="es-CO" dirty="0">
                <a:solidFill>
                  <a:srgbClr val="444444"/>
                </a:solidFill>
                <a:latin typeface="Consolas" panose="020B0609020204030204" pitchFamily="49" charset="0"/>
              </a:rPr>
              <a:t>"&gt;</a:t>
            </a:r>
            <a:r>
              <a:rPr lang="es-CO" dirty="0"/>
              <a:t/>
            </a:r>
            <a:br>
              <a:rPr lang="es-CO" dirty="0"/>
            </a:br>
            <a:r>
              <a:rPr lang="es-CO" dirty="0">
                <a:solidFill>
                  <a:srgbClr val="444444"/>
                </a:solidFill>
                <a:latin typeface="Consolas" panose="020B0609020204030204" pitchFamily="49" charset="0"/>
              </a:rPr>
              <a:t>...</a:t>
            </a:r>
            <a:r>
              <a:rPr lang="es-CO" dirty="0"/>
              <a:t/>
            </a:r>
            <a:br>
              <a:rPr lang="es-CO" dirty="0"/>
            </a:br>
            <a:r>
              <a:rPr lang="es-CO" dirty="0">
                <a:solidFill>
                  <a:srgbClr val="444444"/>
                </a:solidFill>
                <a:latin typeface="Consolas" panose="020B0609020204030204" pitchFamily="49" charset="0"/>
              </a:rPr>
              <a:t>&lt;/</a:t>
            </a:r>
            <a:r>
              <a:rPr lang="es-CO" dirty="0" err="1">
                <a:solidFill>
                  <a:srgbClr val="444444"/>
                </a:solidFill>
                <a:latin typeface="Consolas" panose="020B0609020204030204" pitchFamily="49" charset="0"/>
              </a:rPr>
              <a:t>html</a:t>
            </a:r>
            <a:r>
              <a:rPr lang="es-CO" dirty="0">
                <a:solidFill>
                  <a:srgbClr val="444444"/>
                </a:solidFill>
                <a:latin typeface="Consolas" panose="020B0609020204030204" pitchFamily="49" charset="0"/>
              </a:rPr>
              <a:t>&gt;</a:t>
            </a:r>
            <a:endParaRPr lang="en-GB" dirty="0"/>
          </a:p>
        </p:txBody>
      </p:sp>
      <p:cxnSp>
        <p:nvCxnSpPr>
          <p:cNvPr id="15" name="Conector recto de flecha 14"/>
          <p:cNvCxnSpPr/>
          <p:nvPr/>
        </p:nvCxnSpPr>
        <p:spPr>
          <a:xfrm>
            <a:off x="5556738" y="5989092"/>
            <a:ext cx="1254370" cy="91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CuadroTexto 16"/>
          <p:cNvSpPr txBox="1"/>
          <p:nvPr/>
        </p:nvSpPr>
        <p:spPr>
          <a:xfrm>
            <a:off x="6869719" y="5680895"/>
            <a:ext cx="3294185" cy="369332"/>
          </a:xfrm>
          <a:prstGeom prst="rect">
            <a:avLst/>
          </a:prstGeom>
          <a:noFill/>
        </p:spPr>
        <p:txBody>
          <a:bodyPr wrap="square" rtlCol="0">
            <a:spAutoFit/>
          </a:bodyPr>
          <a:lstStyle/>
          <a:p>
            <a:r>
              <a:rPr lang="en-GB" dirty="0" smtClean="0"/>
              <a:t>Call Apache in HTML</a:t>
            </a:r>
            <a:endParaRPr lang="en-GB" dirty="0"/>
          </a:p>
        </p:txBody>
      </p:sp>
      <p:cxnSp>
        <p:nvCxnSpPr>
          <p:cNvPr id="19" name="Conector recto de flecha 18"/>
          <p:cNvCxnSpPr/>
          <p:nvPr/>
        </p:nvCxnSpPr>
        <p:spPr>
          <a:xfrm>
            <a:off x="11353800" y="1866878"/>
            <a:ext cx="0" cy="728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CuadroTexto 22"/>
          <p:cNvSpPr txBox="1"/>
          <p:nvPr/>
        </p:nvSpPr>
        <p:spPr>
          <a:xfrm>
            <a:off x="10163904" y="2781280"/>
            <a:ext cx="2198077" cy="923330"/>
          </a:xfrm>
          <a:prstGeom prst="rect">
            <a:avLst/>
          </a:prstGeom>
          <a:noFill/>
        </p:spPr>
        <p:txBody>
          <a:bodyPr wrap="square" rtlCol="0">
            <a:spAutoFit/>
          </a:bodyPr>
          <a:lstStyle/>
          <a:p>
            <a:r>
              <a:rPr lang="en-GB" dirty="0" smtClean="0"/>
              <a:t>The file should be called </a:t>
            </a:r>
            <a:r>
              <a:rPr lang="en-GB" dirty="0" err="1" smtClean="0"/>
              <a:t>name.appcache</a:t>
            </a:r>
            <a:endParaRPr lang="en-GB" dirty="0"/>
          </a:p>
        </p:txBody>
      </p:sp>
    </p:spTree>
    <p:extLst>
      <p:ext uri="{BB962C8B-B14F-4D97-AF65-F5344CB8AC3E}">
        <p14:creationId xmlns:p14="http://schemas.microsoft.com/office/powerpoint/2010/main" val="267139938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838200" y="676980"/>
            <a:ext cx="2394886" cy="369332"/>
          </a:xfrm>
          <a:prstGeom prst="rect">
            <a:avLst/>
          </a:prstGeom>
        </p:spPr>
        <p:txBody>
          <a:bodyPr wrap="none">
            <a:spAutoFit/>
          </a:bodyPr>
          <a:lstStyle/>
          <a:p>
            <a:r>
              <a:rPr lang="es-CO" dirty="0">
                <a:solidFill>
                  <a:srgbClr val="333333"/>
                </a:solidFill>
                <a:latin typeface="Arial" panose="020B0604020202020204" pitchFamily="34" charset="0"/>
              </a:rPr>
              <a:t>HTML5 Web </a:t>
            </a:r>
            <a:r>
              <a:rPr lang="es-CO" dirty="0" err="1">
                <a:solidFill>
                  <a:srgbClr val="333333"/>
                </a:solidFill>
                <a:latin typeface="Arial" panose="020B0604020202020204" pitchFamily="34" charset="0"/>
              </a:rPr>
              <a:t>Workers</a:t>
            </a:r>
            <a:endParaRPr lang="es-CO" b="0" i="0" dirty="0">
              <a:solidFill>
                <a:srgbClr val="333333"/>
              </a:solidFill>
              <a:effectLst/>
              <a:latin typeface="Arial" panose="020B0604020202020204" pitchFamily="34" charset="0"/>
            </a:endParaRPr>
          </a:p>
        </p:txBody>
      </p:sp>
    </p:spTree>
    <p:extLst>
      <p:ext uri="{BB962C8B-B14F-4D97-AF65-F5344CB8AC3E}">
        <p14:creationId xmlns:p14="http://schemas.microsoft.com/office/powerpoint/2010/main" val="414544565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GB" dirty="0" smtClean="0"/>
              <a:t>Html events</a:t>
            </a:r>
            <a:endParaRPr lang="en-GB" dirty="0"/>
          </a:p>
        </p:txBody>
      </p:sp>
      <p:sp>
        <p:nvSpPr>
          <p:cNvPr id="3" name="Marcador de contenido 2"/>
          <p:cNvSpPr>
            <a:spLocks noGrp="1"/>
          </p:cNvSpPr>
          <p:nvPr>
            <p:ph idx="1"/>
          </p:nvPr>
        </p:nvSpPr>
        <p:spPr/>
        <p:txBody>
          <a:bodyPr/>
          <a:lstStyle/>
          <a:p>
            <a:endParaRPr lang="en-GB"/>
          </a:p>
        </p:txBody>
      </p:sp>
    </p:spTree>
    <p:extLst>
      <p:ext uri="{BB962C8B-B14F-4D97-AF65-F5344CB8AC3E}">
        <p14:creationId xmlns:p14="http://schemas.microsoft.com/office/powerpoint/2010/main" val="208212961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6" descr="http://3.bp.blogspot.com/-mLHQ73NubPg/U7hlEVVToOI/AAAAAAAABUM/AaR9sFczHak/s1600/CSS3-logo.gif"/>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2716" t="7465" r="22781" b="6937"/>
          <a:stretch/>
        </p:blipFill>
        <p:spPr bwMode="auto">
          <a:xfrm>
            <a:off x="4669692" y="681560"/>
            <a:ext cx="3126153" cy="42082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280755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ángulo 15"/>
          <p:cNvSpPr/>
          <p:nvPr/>
        </p:nvSpPr>
        <p:spPr>
          <a:xfrm>
            <a:off x="1522047" y="5363537"/>
            <a:ext cx="3984171" cy="87996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ángulo 13"/>
          <p:cNvSpPr/>
          <p:nvPr/>
        </p:nvSpPr>
        <p:spPr>
          <a:xfrm>
            <a:off x="1522047" y="4345174"/>
            <a:ext cx="3984171" cy="87996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ángulo 9"/>
          <p:cNvSpPr/>
          <p:nvPr/>
        </p:nvSpPr>
        <p:spPr>
          <a:xfrm>
            <a:off x="5875950" y="4439837"/>
            <a:ext cx="3984171" cy="172321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ángulo 5"/>
          <p:cNvSpPr/>
          <p:nvPr/>
        </p:nvSpPr>
        <p:spPr>
          <a:xfrm>
            <a:off x="3809108" y="727930"/>
            <a:ext cx="3134024" cy="267785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Rectángulo 3"/>
          <p:cNvSpPr/>
          <p:nvPr/>
        </p:nvSpPr>
        <p:spPr>
          <a:xfrm>
            <a:off x="3911521" y="753214"/>
            <a:ext cx="3217729" cy="2631490"/>
          </a:xfrm>
          <a:prstGeom prst="rect">
            <a:avLst/>
          </a:prstGeom>
        </p:spPr>
        <p:txBody>
          <a:bodyPr wrap="square">
            <a:spAutoFit/>
          </a:bodyPr>
          <a:lstStyle/>
          <a:p>
            <a:r>
              <a:rPr lang="es-CO" sz="1100" i="1" dirty="0" err="1">
                <a:solidFill>
                  <a:srgbClr val="444444"/>
                </a:solidFill>
                <a:latin typeface="Consolas" panose="020B0609020204030204" pitchFamily="49" charset="0"/>
              </a:rPr>
              <a:t>body</a:t>
            </a:r>
            <a:r>
              <a:rPr lang="es-CO" sz="1100" i="1" dirty="0">
                <a:solidFill>
                  <a:srgbClr val="444444"/>
                </a:solidFill>
                <a:latin typeface="Consolas" panose="020B0609020204030204" pitchFamily="49" charset="0"/>
              </a:rPr>
              <a:t> {</a:t>
            </a:r>
            <a:br>
              <a:rPr lang="es-CO" sz="1100" i="1" dirty="0">
                <a:solidFill>
                  <a:srgbClr val="444444"/>
                </a:solidFill>
                <a:latin typeface="Consolas" panose="020B0609020204030204" pitchFamily="49" charset="0"/>
              </a:rPr>
            </a:br>
            <a:r>
              <a:rPr lang="es-CO" sz="1100" i="1" dirty="0">
                <a:solidFill>
                  <a:srgbClr val="444444"/>
                </a:solidFill>
                <a:latin typeface="Consolas" panose="020B0609020204030204" pitchFamily="49" charset="0"/>
              </a:rPr>
              <a:t>    </a:t>
            </a:r>
            <a:r>
              <a:rPr lang="es-CO" sz="1100" i="1" dirty="0" err="1">
                <a:solidFill>
                  <a:srgbClr val="444444"/>
                </a:solidFill>
                <a:latin typeface="Consolas" panose="020B0609020204030204" pitchFamily="49" charset="0"/>
              </a:rPr>
              <a:t>background</a:t>
            </a:r>
            <a:r>
              <a:rPr lang="es-CO" sz="1100" i="1" dirty="0">
                <a:solidFill>
                  <a:srgbClr val="444444"/>
                </a:solidFill>
                <a:latin typeface="Consolas" panose="020B0609020204030204" pitchFamily="49" charset="0"/>
              </a:rPr>
              <a:t>-color: #d0e4fe;</a:t>
            </a:r>
            <a:br>
              <a:rPr lang="es-CO" sz="1100" i="1" dirty="0">
                <a:solidFill>
                  <a:srgbClr val="444444"/>
                </a:solidFill>
                <a:latin typeface="Consolas" panose="020B0609020204030204" pitchFamily="49" charset="0"/>
              </a:rPr>
            </a:br>
            <a:r>
              <a:rPr lang="es-CO" sz="1100" i="1" dirty="0">
                <a:solidFill>
                  <a:srgbClr val="444444"/>
                </a:solidFill>
                <a:latin typeface="Consolas" panose="020B0609020204030204" pitchFamily="49" charset="0"/>
              </a:rPr>
              <a:t>}</a:t>
            </a:r>
            <a:br>
              <a:rPr lang="es-CO" sz="1100" i="1" dirty="0">
                <a:solidFill>
                  <a:srgbClr val="444444"/>
                </a:solidFill>
                <a:latin typeface="Consolas" panose="020B0609020204030204" pitchFamily="49" charset="0"/>
              </a:rPr>
            </a:br>
            <a:r>
              <a:rPr lang="es-CO" sz="1100" i="1" dirty="0">
                <a:solidFill>
                  <a:srgbClr val="444444"/>
                </a:solidFill>
                <a:latin typeface="Consolas" panose="020B0609020204030204" pitchFamily="49" charset="0"/>
              </a:rPr>
              <a:t/>
            </a:r>
            <a:br>
              <a:rPr lang="es-CO" sz="1100" i="1" dirty="0">
                <a:solidFill>
                  <a:srgbClr val="444444"/>
                </a:solidFill>
                <a:latin typeface="Consolas" panose="020B0609020204030204" pitchFamily="49" charset="0"/>
              </a:rPr>
            </a:br>
            <a:r>
              <a:rPr lang="es-CO" sz="1100" i="1" dirty="0">
                <a:solidFill>
                  <a:srgbClr val="444444"/>
                </a:solidFill>
                <a:latin typeface="Consolas" panose="020B0609020204030204" pitchFamily="49" charset="0"/>
              </a:rPr>
              <a:t>h1 {</a:t>
            </a:r>
            <a:br>
              <a:rPr lang="es-CO" sz="1100" i="1" dirty="0">
                <a:solidFill>
                  <a:srgbClr val="444444"/>
                </a:solidFill>
                <a:latin typeface="Consolas" panose="020B0609020204030204" pitchFamily="49" charset="0"/>
              </a:rPr>
            </a:br>
            <a:r>
              <a:rPr lang="es-CO" sz="1100" i="1" dirty="0">
                <a:solidFill>
                  <a:srgbClr val="444444"/>
                </a:solidFill>
                <a:latin typeface="Consolas" panose="020B0609020204030204" pitchFamily="49" charset="0"/>
              </a:rPr>
              <a:t>    color: </a:t>
            </a:r>
            <a:r>
              <a:rPr lang="es-CO" sz="1100" i="1" dirty="0" err="1">
                <a:solidFill>
                  <a:srgbClr val="444444"/>
                </a:solidFill>
                <a:latin typeface="Consolas" panose="020B0609020204030204" pitchFamily="49" charset="0"/>
              </a:rPr>
              <a:t>orange</a:t>
            </a:r>
            <a:r>
              <a:rPr lang="es-CO" sz="1100" i="1" dirty="0">
                <a:solidFill>
                  <a:srgbClr val="444444"/>
                </a:solidFill>
                <a:latin typeface="Consolas" panose="020B0609020204030204" pitchFamily="49" charset="0"/>
              </a:rPr>
              <a:t>;</a:t>
            </a:r>
            <a:br>
              <a:rPr lang="es-CO" sz="1100" i="1" dirty="0">
                <a:solidFill>
                  <a:srgbClr val="444444"/>
                </a:solidFill>
                <a:latin typeface="Consolas" panose="020B0609020204030204" pitchFamily="49" charset="0"/>
              </a:rPr>
            </a:br>
            <a:r>
              <a:rPr lang="es-CO" sz="1100" i="1" dirty="0">
                <a:solidFill>
                  <a:srgbClr val="444444"/>
                </a:solidFill>
                <a:latin typeface="Consolas" panose="020B0609020204030204" pitchFamily="49" charset="0"/>
              </a:rPr>
              <a:t>    </a:t>
            </a:r>
            <a:r>
              <a:rPr lang="es-CO" sz="1100" i="1" dirty="0" err="1">
                <a:solidFill>
                  <a:srgbClr val="444444"/>
                </a:solidFill>
                <a:latin typeface="Consolas" panose="020B0609020204030204" pitchFamily="49" charset="0"/>
              </a:rPr>
              <a:t>text-align</a:t>
            </a:r>
            <a:r>
              <a:rPr lang="es-CO" sz="1100" i="1" dirty="0">
                <a:solidFill>
                  <a:srgbClr val="444444"/>
                </a:solidFill>
                <a:latin typeface="Consolas" panose="020B0609020204030204" pitchFamily="49" charset="0"/>
              </a:rPr>
              <a:t>: center;</a:t>
            </a:r>
            <a:br>
              <a:rPr lang="es-CO" sz="1100" i="1" dirty="0">
                <a:solidFill>
                  <a:srgbClr val="444444"/>
                </a:solidFill>
                <a:latin typeface="Consolas" panose="020B0609020204030204" pitchFamily="49" charset="0"/>
              </a:rPr>
            </a:br>
            <a:r>
              <a:rPr lang="es-CO" sz="1100" i="1" dirty="0">
                <a:solidFill>
                  <a:srgbClr val="444444"/>
                </a:solidFill>
                <a:latin typeface="Consolas" panose="020B0609020204030204" pitchFamily="49" charset="0"/>
              </a:rPr>
              <a:t>}</a:t>
            </a:r>
            <a:br>
              <a:rPr lang="es-CO" sz="1100" i="1" dirty="0">
                <a:solidFill>
                  <a:srgbClr val="444444"/>
                </a:solidFill>
                <a:latin typeface="Consolas" panose="020B0609020204030204" pitchFamily="49" charset="0"/>
              </a:rPr>
            </a:br>
            <a:r>
              <a:rPr lang="es-CO" sz="1100" i="1" dirty="0">
                <a:solidFill>
                  <a:srgbClr val="444444"/>
                </a:solidFill>
                <a:latin typeface="Consolas" panose="020B0609020204030204" pitchFamily="49" charset="0"/>
              </a:rPr>
              <a:t/>
            </a:r>
            <a:br>
              <a:rPr lang="es-CO" sz="1100" i="1" dirty="0">
                <a:solidFill>
                  <a:srgbClr val="444444"/>
                </a:solidFill>
                <a:latin typeface="Consolas" panose="020B0609020204030204" pitchFamily="49" charset="0"/>
              </a:rPr>
            </a:br>
            <a:r>
              <a:rPr lang="es-CO" sz="1100" i="1" dirty="0">
                <a:solidFill>
                  <a:srgbClr val="444444"/>
                </a:solidFill>
                <a:latin typeface="Consolas" panose="020B0609020204030204" pitchFamily="49" charset="0"/>
              </a:rPr>
              <a:t>p {</a:t>
            </a:r>
            <a:br>
              <a:rPr lang="es-CO" sz="1100" i="1" dirty="0">
                <a:solidFill>
                  <a:srgbClr val="444444"/>
                </a:solidFill>
                <a:latin typeface="Consolas" panose="020B0609020204030204" pitchFamily="49" charset="0"/>
              </a:rPr>
            </a:br>
            <a:r>
              <a:rPr lang="es-CO" sz="1100" i="1" dirty="0">
                <a:solidFill>
                  <a:srgbClr val="444444"/>
                </a:solidFill>
                <a:latin typeface="Consolas" panose="020B0609020204030204" pitchFamily="49" charset="0"/>
              </a:rPr>
              <a:t>    </a:t>
            </a:r>
            <a:r>
              <a:rPr lang="es-CO" sz="1100" i="1" dirty="0" err="1">
                <a:solidFill>
                  <a:srgbClr val="444444"/>
                </a:solidFill>
                <a:latin typeface="Consolas" panose="020B0609020204030204" pitchFamily="49" charset="0"/>
              </a:rPr>
              <a:t>font-family</a:t>
            </a:r>
            <a:r>
              <a:rPr lang="es-CO" sz="1100" i="1" dirty="0">
                <a:solidFill>
                  <a:srgbClr val="444444"/>
                </a:solidFill>
                <a:latin typeface="Consolas" panose="020B0609020204030204" pitchFamily="49" charset="0"/>
              </a:rPr>
              <a:t>: "Times New </a:t>
            </a:r>
            <a:r>
              <a:rPr lang="es-CO" sz="1100" i="1" dirty="0" err="1">
                <a:solidFill>
                  <a:srgbClr val="444444"/>
                </a:solidFill>
                <a:latin typeface="Consolas" panose="020B0609020204030204" pitchFamily="49" charset="0"/>
              </a:rPr>
              <a:t>Roman</a:t>
            </a:r>
            <a:r>
              <a:rPr lang="es-CO" sz="1100" i="1" dirty="0">
                <a:solidFill>
                  <a:srgbClr val="444444"/>
                </a:solidFill>
                <a:latin typeface="Consolas" panose="020B0609020204030204" pitchFamily="49" charset="0"/>
              </a:rPr>
              <a:t>";</a:t>
            </a:r>
            <a:br>
              <a:rPr lang="es-CO" sz="1100" i="1" dirty="0">
                <a:solidFill>
                  <a:srgbClr val="444444"/>
                </a:solidFill>
                <a:latin typeface="Consolas" panose="020B0609020204030204" pitchFamily="49" charset="0"/>
              </a:rPr>
            </a:br>
            <a:r>
              <a:rPr lang="es-CO" sz="1100" i="1" dirty="0">
                <a:solidFill>
                  <a:srgbClr val="444444"/>
                </a:solidFill>
                <a:latin typeface="Consolas" panose="020B0609020204030204" pitchFamily="49" charset="0"/>
              </a:rPr>
              <a:t>    </a:t>
            </a:r>
            <a:r>
              <a:rPr lang="es-CO" sz="1100" i="1" dirty="0" err="1">
                <a:solidFill>
                  <a:srgbClr val="444444"/>
                </a:solidFill>
                <a:latin typeface="Consolas" panose="020B0609020204030204" pitchFamily="49" charset="0"/>
              </a:rPr>
              <a:t>font-size</a:t>
            </a:r>
            <a:r>
              <a:rPr lang="es-CO" sz="1100" i="1" dirty="0">
                <a:solidFill>
                  <a:srgbClr val="444444"/>
                </a:solidFill>
                <a:latin typeface="Consolas" panose="020B0609020204030204" pitchFamily="49" charset="0"/>
              </a:rPr>
              <a:t>: 20px;</a:t>
            </a:r>
            <a:br>
              <a:rPr lang="es-CO" sz="1100" i="1" dirty="0">
                <a:solidFill>
                  <a:srgbClr val="444444"/>
                </a:solidFill>
                <a:latin typeface="Consolas" panose="020B0609020204030204" pitchFamily="49" charset="0"/>
              </a:rPr>
            </a:br>
            <a:r>
              <a:rPr lang="es-CO" sz="1100" i="1" dirty="0" smtClean="0">
                <a:solidFill>
                  <a:srgbClr val="444444"/>
                </a:solidFill>
                <a:latin typeface="Consolas" panose="020B0609020204030204" pitchFamily="49" charset="0"/>
              </a:rPr>
              <a:t>}</a:t>
            </a:r>
          </a:p>
          <a:p>
            <a:endParaRPr lang="es-CO" sz="1100" i="1" dirty="0">
              <a:solidFill>
                <a:srgbClr val="444444"/>
              </a:solidFill>
              <a:latin typeface="Consolas" panose="020B0609020204030204" pitchFamily="49" charset="0"/>
            </a:endParaRPr>
          </a:p>
          <a:p>
            <a:r>
              <a:rPr lang="en-US" sz="1100" i="1" dirty="0">
                <a:solidFill>
                  <a:srgbClr val="444444"/>
                </a:solidFill>
                <a:latin typeface="Consolas" panose="020B0609020204030204" pitchFamily="49" charset="0"/>
              </a:rPr>
              <a:t>/* This is a comment */</a:t>
            </a:r>
            <a:endParaRPr lang="en-GB" sz="1100" i="1" dirty="0">
              <a:solidFill>
                <a:srgbClr val="444444"/>
              </a:solidFill>
              <a:latin typeface="Consolas" panose="020B0609020204030204" pitchFamily="49" charset="0"/>
            </a:endParaRPr>
          </a:p>
        </p:txBody>
      </p:sp>
      <p:sp>
        <p:nvSpPr>
          <p:cNvPr id="7" name="CuadroTexto 6"/>
          <p:cNvSpPr txBox="1"/>
          <p:nvPr/>
        </p:nvSpPr>
        <p:spPr>
          <a:xfrm>
            <a:off x="4448687" y="323527"/>
            <a:ext cx="1620735" cy="369332"/>
          </a:xfrm>
          <a:prstGeom prst="rect">
            <a:avLst/>
          </a:prstGeom>
          <a:noFill/>
        </p:spPr>
        <p:txBody>
          <a:bodyPr wrap="square" rtlCol="0">
            <a:spAutoFit/>
          </a:bodyPr>
          <a:lstStyle/>
          <a:p>
            <a:r>
              <a:rPr lang="en-GB" dirty="0" smtClean="0"/>
              <a:t>The basic CSS </a:t>
            </a:r>
            <a:endParaRPr lang="en-GB" b="1" dirty="0"/>
          </a:p>
        </p:txBody>
      </p:sp>
      <p:pic>
        <p:nvPicPr>
          <p:cNvPr id="8" name="Picture 6" descr="http://3.bp.blogspot.com/-mLHQ73NubPg/U7hlEVVToOI/AAAAAAAABUM/AaR9sFczHak/s1600/CSS3-logo.gif"/>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2716" t="7465" r="22781" b="6937"/>
          <a:stretch/>
        </p:blipFill>
        <p:spPr bwMode="auto">
          <a:xfrm>
            <a:off x="11351846" y="118853"/>
            <a:ext cx="590977" cy="795545"/>
          </a:xfrm>
          <a:prstGeom prst="rect">
            <a:avLst/>
          </a:prstGeom>
          <a:noFill/>
          <a:extLst>
            <a:ext uri="{909E8E84-426E-40DD-AFC4-6F175D3DCCD1}">
              <a14:hiddenFill xmlns:a14="http://schemas.microsoft.com/office/drawing/2010/main">
                <a:solidFill>
                  <a:srgbClr val="FFFFFF"/>
                </a:solidFill>
              </a14:hiddenFill>
            </a:ext>
          </a:extLst>
        </p:spPr>
      </p:pic>
      <p:sp>
        <p:nvSpPr>
          <p:cNvPr id="9" name="Rectángulo 8"/>
          <p:cNvSpPr/>
          <p:nvPr/>
        </p:nvSpPr>
        <p:spPr>
          <a:xfrm>
            <a:off x="6048696" y="4547227"/>
            <a:ext cx="2395237" cy="1615827"/>
          </a:xfrm>
          <a:prstGeom prst="rect">
            <a:avLst/>
          </a:prstGeom>
        </p:spPr>
        <p:txBody>
          <a:bodyPr wrap="square">
            <a:spAutoFit/>
          </a:bodyPr>
          <a:lstStyle/>
          <a:p>
            <a:r>
              <a:rPr lang="es-CO" sz="1100" i="1" dirty="0" smtClean="0">
                <a:solidFill>
                  <a:srgbClr val="444444"/>
                </a:solidFill>
                <a:latin typeface="Consolas" panose="020B0609020204030204" pitchFamily="49" charset="0"/>
              </a:rPr>
              <a:t>&lt;</a:t>
            </a:r>
            <a:r>
              <a:rPr lang="es-CO" sz="1100" i="1" dirty="0" err="1" smtClean="0">
                <a:solidFill>
                  <a:srgbClr val="444444"/>
                </a:solidFill>
                <a:latin typeface="Consolas" panose="020B0609020204030204" pitchFamily="49" charset="0"/>
              </a:rPr>
              <a:t>Doctype</a:t>
            </a:r>
            <a:r>
              <a:rPr lang="es-CO" sz="1100" i="1" dirty="0" smtClean="0">
                <a:solidFill>
                  <a:srgbClr val="444444"/>
                </a:solidFill>
                <a:latin typeface="Consolas" panose="020B0609020204030204" pitchFamily="49" charset="0"/>
              </a:rPr>
              <a:t> </a:t>
            </a:r>
            <a:r>
              <a:rPr lang="es-CO" sz="1100" i="1" dirty="0" err="1" smtClean="0">
                <a:solidFill>
                  <a:srgbClr val="444444"/>
                </a:solidFill>
                <a:latin typeface="Consolas" panose="020B0609020204030204" pitchFamily="49" charset="0"/>
              </a:rPr>
              <a:t>html</a:t>
            </a:r>
            <a:r>
              <a:rPr lang="es-CO" sz="1100" i="1" dirty="0" smtClean="0">
                <a:solidFill>
                  <a:srgbClr val="444444"/>
                </a:solidFill>
                <a:latin typeface="Consolas" panose="020B0609020204030204" pitchFamily="49" charset="0"/>
              </a:rPr>
              <a:t>&gt;</a:t>
            </a:r>
          </a:p>
          <a:p>
            <a:r>
              <a:rPr lang="es-CO" sz="1100" i="1" dirty="0" smtClean="0">
                <a:solidFill>
                  <a:srgbClr val="444444"/>
                </a:solidFill>
                <a:latin typeface="Consolas" panose="020B0609020204030204" pitchFamily="49" charset="0"/>
              </a:rPr>
              <a:t>&lt;</a:t>
            </a:r>
            <a:r>
              <a:rPr lang="es-CO" sz="1100" i="1" dirty="0">
                <a:solidFill>
                  <a:srgbClr val="444444"/>
                </a:solidFill>
                <a:latin typeface="Consolas" panose="020B0609020204030204" pitchFamily="49" charset="0"/>
              </a:rPr>
              <a:t>p id="para1“&gt; </a:t>
            </a:r>
            <a:r>
              <a:rPr lang="es-CO" sz="1100" i="1" dirty="0" err="1">
                <a:solidFill>
                  <a:srgbClr val="444444"/>
                </a:solidFill>
                <a:latin typeface="Consolas" panose="020B0609020204030204" pitchFamily="49" charset="0"/>
              </a:rPr>
              <a:t>aweosme</a:t>
            </a:r>
            <a:r>
              <a:rPr lang="es-CO" sz="1100" i="1" dirty="0">
                <a:solidFill>
                  <a:srgbClr val="444444"/>
                </a:solidFill>
                <a:latin typeface="Consolas" panose="020B0609020204030204" pitchFamily="49" charset="0"/>
              </a:rPr>
              <a:t> &lt;/p&gt;</a:t>
            </a:r>
          </a:p>
          <a:p>
            <a:endParaRPr lang="es-CO" sz="1100" i="1" dirty="0" smtClean="0">
              <a:solidFill>
                <a:srgbClr val="444444"/>
              </a:solidFill>
              <a:latin typeface="Consolas" panose="020B0609020204030204" pitchFamily="49" charset="0"/>
            </a:endParaRPr>
          </a:p>
          <a:p>
            <a:r>
              <a:rPr lang="es-CO" sz="1100" i="1" dirty="0" smtClean="0">
                <a:solidFill>
                  <a:srgbClr val="444444"/>
                </a:solidFill>
                <a:latin typeface="Consolas" panose="020B0609020204030204" pitchFamily="49" charset="0"/>
              </a:rPr>
              <a:t>&lt;</a:t>
            </a:r>
            <a:r>
              <a:rPr lang="es-CO" sz="1100" i="1" dirty="0" err="1" smtClean="0">
                <a:solidFill>
                  <a:srgbClr val="444444"/>
                </a:solidFill>
                <a:latin typeface="Consolas" panose="020B0609020204030204" pitchFamily="49" charset="0"/>
              </a:rPr>
              <a:t>style</a:t>
            </a:r>
            <a:r>
              <a:rPr lang="es-CO" sz="1100" i="1" dirty="0" smtClean="0">
                <a:solidFill>
                  <a:srgbClr val="444444"/>
                </a:solidFill>
                <a:latin typeface="Consolas" panose="020B0609020204030204" pitchFamily="49" charset="0"/>
              </a:rPr>
              <a:t>&gt;</a:t>
            </a:r>
            <a:endParaRPr lang="es-CO" sz="1100" i="1" dirty="0">
              <a:solidFill>
                <a:srgbClr val="444444"/>
              </a:solidFill>
              <a:latin typeface="Consolas" panose="020B0609020204030204" pitchFamily="49" charset="0"/>
            </a:endParaRPr>
          </a:p>
          <a:p>
            <a:endParaRPr lang="es-CO" sz="1100" i="1" dirty="0" smtClean="0">
              <a:solidFill>
                <a:srgbClr val="444444"/>
              </a:solidFill>
              <a:latin typeface="Consolas" panose="020B0609020204030204" pitchFamily="49" charset="0"/>
            </a:endParaRPr>
          </a:p>
          <a:p>
            <a:r>
              <a:rPr lang="es-CO" sz="1100" i="1" dirty="0" smtClean="0">
                <a:solidFill>
                  <a:srgbClr val="444444"/>
                </a:solidFill>
                <a:latin typeface="Consolas" panose="020B0609020204030204" pitchFamily="49" charset="0"/>
              </a:rPr>
              <a:t>#</a:t>
            </a:r>
            <a:r>
              <a:rPr lang="es-CO" sz="1100" i="1" dirty="0">
                <a:solidFill>
                  <a:srgbClr val="444444"/>
                </a:solidFill>
                <a:latin typeface="Consolas" panose="020B0609020204030204" pitchFamily="49" charset="0"/>
              </a:rPr>
              <a:t>para1 {</a:t>
            </a:r>
            <a:br>
              <a:rPr lang="es-CO" sz="1100" i="1" dirty="0">
                <a:solidFill>
                  <a:srgbClr val="444444"/>
                </a:solidFill>
                <a:latin typeface="Consolas" panose="020B0609020204030204" pitchFamily="49" charset="0"/>
              </a:rPr>
            </a:br>
            <a:r>
              <a:rPr lang="es-CO" sz="1100" i="1" dirty="0">
                <a:solidFill>
                  <a:srgbClr val="444444"/>
                </a:solidFill>
                <a:latin typeface="Consolas" panose="020B0609020204030204" pitchFamily="49" charset="0"/>
              </a:rPr>
              <a:t>    </a:t>
            </a:r>
            <a:r>
              <a:rPr lang="es-CO" sz="1100" i="1" dirty="0" err="1">
                <a:solidFill>
                  <a:srgbClr val="444444"/>
                </a:solidFill>
                <a:latin typeface="Consolas" panose="020B0609020204030204" pitchFamily="49" charset="0"/>
              </a:rPr>
              <a:t>text-align</a:t>
            </a:r>
            <a:r>
              <a:rPr lang="es-CO" sz="1100" i="1" dirty="0">
                <a:solidFill>
                  <a:srgbClr val="444444"/>
                </a:solidFill>
                <a:latin typeface="Consolas" panose="020B0609020204030204" pitchFamily="49" charset="0"/>
              </a:rPr>
              <a:t>: center;</a:t>
            </a:r>
            <a:br>
              <a:rPr lang="es-CO" sz="1100" i="1" dirty="0">
                <a:solidFill>
                  <a:srgbClr val="444444"/>
                </a:solidFill>
                <a:latin typeface="Consolas" panose="020B0609020204030204" pitchFamily="49" charset="0"/>
              </a:rPr>
            </a:br>
            <a:r>
              <a:rPr lang="es-CO" sz="1100" i="1" dirty="0">
                <a:solidFill>
                  <a:srgbClr val="444444"/>
                </a:solidFill>
                <a:latin typeface="Consolas" panose="020B0609020204030204" pitchFamily="49" charset="0"/>
              </a:rPr>
              <a:t>    color: red;</a:t>
            </a:r>
            <a:br>
              <a:rPr lang="es-CO" sz="1100" i="1" dirty="0">
                <a:solidFill>
                  <a:srgbClr val="444444"/>
                </a:solidFill>
                <a:latin typeface="Consolas" panose="020B0609020204030204" pitchFamily="49" charset="0"/>
              </a:rPr>
            </a:br>
            <a:r>
              <a:rPr lang="es-CO" sz="1100" i="1" dirty="0">
                <a:solidFill>
                  <a:srgbClr val="444444"/>
                </a:solidFill>
                <a:latin typeface="Consolas" panose="020B0609020204030204" pitchFamily="49" charset="0"/>
              </a:rPr>
              <a:t>}</a:t>
            </a:r>
            <a:endParaRPr lang="en-GB" sz="1100" i="1" dirty="0">
              <a:solidFill>
                <a:srgbClr val="444444"/>
              </a:solidFill>
              <a:latin typeface="Consolas" panose="020B0609020204030204" pitchFamily="49" charset="0"/>
            </a:endParaRPr>
          </a:p>
        </p:txBody>
      </p:sp>
      <p:sp>
        <p:nvSpPr>
          <p:cNvPr id="11" name="CuadroTexto 10"/>
          <p:cNvSpPr txBox="1"/>
          <p:nvPr/>
        </p:nvSpPr>
        <p:spPr>
          <a:xfrm>
            <a:off x="1449036" y="4010914"/>
            <a:ext cx="1620735" cy="369332"/>
          </a:xfrm>
          <a:prstGeom prst="rect">
            <a:avLst/>
          </a:prstGeom>
          <a:noFill/>
        </p:spPr>
        <p:txBody>
          <a:bodyPr wrap="square" rtlCol="0">
            <a:spAutoFit/>
          </a:bodyPr>
          <a:lstStyle/>
          <a:p>
            <a:r>
              <a:rPr lang="en-GB" dirty="0" smtClean="0"/>
              <a:t>The class</a:t>
            </a:r>
            <a:endParaRPr lang="en-GB" b="1" dirty="0"/>
          </a:p>
        </p:txBody>
      </p:sp>
      <p:sp>
        <p:nvSpPr>
          <p:cNvPr id="12" name="Rectángulo 11"/>
          <p:cNvSpPr/>
          <p:nvPr/>
        </p:nvSpPr>
        <p:spPr>
          <a:xfrm>
            <a:off x="1875832" y="4415317"/>
            <a:ext cx="3276600" cy="769441"/>
          </a:xfrm>
          <a:prstGeom prst="rect">
            <a:avLst/>
          </a:prstGeom>
        </p:spPr>
        <p:txBody>
          <a:bodyPr wrap="square">
            <a:spAutoFit/>
          </a:bodyPr>
          <a:lstStyle/>
          <a:p>
            <a:r>
              <a:rPr lang="es-CO" sz="1100" i="1" dirty="0">
                <a:solidFill>
                  <a:srgbClr val="444444"/>
                </a:solidFill>
                <a:latin typeface="Consolas" panose="020B0609020204030204" pitchFamily="49" charset="0"/>
              </a:rPr>
              <a:t>.center {</a:t>
            </a:r>
            <a:br>
              <a:rPr lang="es-CO" sz="1100" i="1" dirty="0">
                <a:solidFill>
                  <a:srgbClr val="444444"/>
                </a:solidFill>
                <a:latin typeface="Consolas" panose="020B0609020204030204" pitchFamily="49" charset="0"/>
              </a:rPr>
            </a:br>
            <a:r>
              <a:rPr lang="es-CO" sz="1100" i="1" dirty="0">
                <a:solidFill>
                  <a:srgbClr val="444444"/>
                </a:solidFill>
                <a:latin typeface="Consolas" panose="020B0609020204030204" pitchFamily="49" charset="0"/>
              </a:rPr>
              <a:t>    </a:t>
            </a:r>
            <a:r>
              <a:rPr lang="es-CO" sz="1100" i="1" dirty="0" err="1">
                <a:solidFill>
                  <a:srgbClr val="444444"/>
                </a:solidFill>
                <a:latin typeface="Consolas" panose="020B0609020204030204" pitchFamily="49" charset="0"/>
              </a:rPr>
              <a:t>text-align</a:t>
            </a:r>
            <a:r>
              <a:rPr lang="es-CO" sz="1100" i="1" dirty="0">
                <a:solidFill>
                  <a:srgbClr val="444444"/>
                </a:solidFill>
                <a:latin typeface="Consolas" panose="020B0609020204030204" pitchFamily="49" charset="0"/>
              </a:rPr>
              <a:t>: center;</a:t>
            </a:r>
            <a:br>
              <a:rPr lang="es-CO" sz="1100" i="1" dirty="0">
                <a:solidFill>
                  <a:srgbClr val="444444"/>
                </a:solidFill>
                <a:latin typeface="Consolas" panose="020B0609020204030204" pitchFamily="49" charset="0"/>
              </a:rPr>
            </a:br>
            <a:r>
              <a:rPr lang="es-CO" sz="1100" i="1" dirty="0">
                <a:solidFill>
                  <a:srgbClr val="444444"/>
                </a:solidFill>
                <a:latin typeface="Consolas" panose="020B0609020204030204" pitchFamily="49" charset="0"/>
              </a:rPr>
              <a:t>    color: red;</a:t>
            </a:r>
            <a:br>
              <a:rPr lang="es-CO" sz="1100" i="1" dirty="0">
                <a:solidFill>
                  <a:srgbClr val="444444"/>
                </a:solidFill>
                <a:latin typeface="Consolas" panose="020B0609020204030204" pitchFamily="49" charset="0"/>
              </a:rPr>
            </a:br>
            <a:r>
              <a:rPr lang="es-CO" sz="1100" i="1" dirty="0">
                <a:solidFill>
                  <a:srgbClr val="444444"/>
                </a:solidFill>
                <a:latin typeface="Consolas" panose="020B0609020204030204" pitchFamily="49" charset="0"/>
              </a:rPr>
              <a:t>}</a:t>
            </a:r>
            <a:endParaRPr lang="en-GB" sz="1100" i="1" dirty="0">
              <a:solidFill>
                <a:srgbClr val="444444"/>
              </a:solidFill>
              <a:latin typeface="Consolas" panose="020B0609020204030204" pitchFamily="49" charset="0"/>
            </a:endParaRPr>
          </a:p>
        </p:txBody>
      </p:sp>
      <p:sp>
        <p:nvSpPr>
          <p:cNvPr id="13" name="CuadroTexto 12"/>
          <p:cNvSpPr txBox="1"/>
          <p:nvPr/>
        </p:nvSpPr>
        <p:spPr>
          <a:xfrm>
            <a:off x="5875950" y="4045985"/>
            <a:ext cx="1620735" cy="369332"/>
          </a:xfrm>
          <a:prstGeom prst="rect">
            <a:avLst/>
          </a:prstGeom>
          <a:noFill/>
        </p:spPr>
        <p:txBody>
          <a:bodyPr wrap="square" rtlCol="0">
            <a:spAutoFit/>
          </a:bodyPr>
          <a:lstStyle/>
          <a:p>
            <a:r>
              <a:rPr lang="en-GB" dirty="0" smtClean="0"/>
              <a:t>The Id</a:t>
            </a:r>
            <a:endParaRPr lang="en-GB" b="1" dirty="0"/>
          </a:p>
        </p:txBody>
      </p:sp>
      <p:sp>
        <p:nvSpPr>
          <p:cNvPr id="15" name="Rectángulo 14"/>
          <p:cNvSpPr/>
          <p:nvPr/>
        </p:nvSpPr>
        <p:spPr>
          <a:xfrm>
            <a:off x="1584508" y="5474064"/>
            <a:ext cx="6096000" cy="769441"/>
          </a:xfrm>
          <a:prstGeom prst="rect">
            <a:avLst/>
          </a:prstGeom>
        </p:spPr>
        <p:txBody>
          <a:bodyPr wrap="square">
            <a:spAutoFit/>
          </a:bodyPr>
          <a:lstStyle/>
          <a:p>
            <a:r>
              <a:rPr lang="es-CO" sz="1100" i="1" dirty="0" err="1">
                <a:solidFill>
                  <a:srgbClr val="444444"/>
                </a:solidFill>
                <a:latin typeface="Consolas" panose="020B0609020204030204" pitchFamily="49" charset="0"/>
              </a:rPr>
              <a:t>p.center</a:t>
            </a:r>
            <a:r>
              <a:rPr lang="es-CO" sz="1100" i="1" dirty="0">
                <a:solidFill>
                  <a:srgbClr val="444444"/>
                </a:solidFill>
                <a:latin typeface="Consolas" panose="020B0609020204030204" pitchFamily="49" charset="0"/>
              </a:rPr>
              <a:t> {</a:t>
            </a:r>
            <a:br>
              <a:rPr lang="es-CO" sz="1100" i="1" dirty="0">
                <a:solidFill>
                  <a:srgbClr val="444444"/>
                </a:solidFill>
                <a:latin typeface="Consolas" panose="020B0609020204030204" pitchFamily="49" charset="0"/>
              </a:rPr>
            </a:br>
            <a:r>
              <a:rPr lang="es-CO" sz="1100" i="1" dirty="0">
                <a:solidFill>
                  <a:srgbClr val="444444"/>
                </a:solidFill>
                <a:latin typeface="Consolas" panose="020B0609020204030204" pitchFamily="49" charset="0"/>
              </a:rPr>
              <a:t>    </a:t>
            </a:r>
            <a:r>
              <a:rPr lang="es-CO" sz="1100" i="1" dirty="0" err="1">
                <a:solidFill>
                  <a:srgbClr val="444444"/>
                </a:solidFill>
                <a:latin typeface="Consolas" panose="020B0609020204030204" pitchFamily="49" charset="0"/>
              </a:rPr>
              <a:t>text-align</a:t>
            </a:r>
            <a:r>
              <a:rPr lang="es-CO" sz="1100" i="1" dirty="0">
                <a:solidFill>
                  <a:srgbClr val="444444"/>
                </a:solidFill>
                <a:latin typeface="Consolas" panose="020B0609020204030204" pitchFamily="49" charset="0"/>
              </a:rPr>
              <a:t>: center;</a:t>
            </a:r>
            <a:br>
              <a:rPr lang="es-CO" sz="1100" i="1" dirty="0">
                <a:solidFill>
                  <a:srgbClr val="444444"/>
                </a:solidFill>
                <a:latin typeface="Consolas" panose="020B0609020204030204" pitchFamily="49" charset="0"/>
              </a:rPr>
            </a:br>
            <a:r>
              <a:rPr lang="es-CO" sz="1100" i="1" dirty="0">
                <a:solidFill>
                  <a:srgbClr val="444444"/>
                </a:solidFill>
                <a:latin typeface="Consolas" panose="020B0609020204030204" pitchFamily="49" charset="0"/>
              </a:rPr>
              <a:t>    color: red;</a:t>
            </a:r>
            <a:br>
              <a:rPr lang="es-CO" sz="1100" i="1" dirty="0">
                <a:solidFill>
                  <a:srgbClr val="444444"/>
                </a:solidFill>
                <a:latin typeface="Consolas" panose="020B0609020204030204" pitchFamily="49" charset="0"/>
              </a:rPr>
            </a:br>
            <a:r>
              <a:rPr lang="es-CO" sz="1100" i="1" dirty="0">
                <a:solidFill>
                  <a:srgbClr val="444444"/>
                </a:solidFill>
                <a:latin typeface="Consolas" panose="020B0609020204030204" pitchFamily="49" charset="0"/>
              </a:rPr>
              <a:t>}</a:t>
            </a:r>
            <a:endParaRPr lang="en-GB" sz="1100" i="1" dirty="0">
              <a:solidFill>
                <a:srgbClr val="444444"/>
              </a:solidFill>
              <a:latin typeface="Consolas" panose="020B0609020204030204" pitchFamily="49" charset="0"/>
            </a:endParaRPr>
          </a:p>
        </p:txBody>
      </p:sp>
      <p:sp>
        <p:nvSpPr>
          <p:cNvPr id="17" name="Elipse 16"/>
          <p:cNvSpPr/>
          <p:nvPr/>
        </p:nvSpPr>
        <p:spPr>
          <a:xfrm>
            <a:off x="237611" y="5267235"/>
            <a:ext cx="1162031" cy="1162031"/>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smtClean="0"/>
              <a:t>Only affects the specific selectors  </a:t>
            </a:r>
            <a:endParaRPr lang="en-GB" sz="1200" dirty="0"/>
          </a:p>
        </p:txBody>
      </p:sp>
      <p:sp>
        <p:nvSpPr>
          <p:cNvPr id="19" name="Rectángulo 18"/>
          <p:cNvSpPr/>
          <p:nvPr/>
        </p:nvSpPr>
        <p:spPr>
          <a:xfrm>
            <a:off x="7485610" y="727930"/>
            <a:ext cx="2728907" cy="95590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ángulo 17"/>
          <p:cNvSpPr/>
          <p:nvPr/>
        </p:nvSpPr>
        <p:spPr>
          <a:xfrm>
            <a:off x="7564684" y="870854"/>
            <a:ext cx="2145665" cy="769441"/>
          </a:xfrm>
          <a:prstGeom prst="rect">
            <a:avLst/>
          </a:prstGeom>
        </p:spPr>
        <p:txBody>
          <a:bodyPr wrap="square">
            <a:spAutoFit/>
          </a:bodyPr>
          <a:lstStyle/>
          <a:p>
            <a:r>
              <a:rPr lang="es-CO" sz="1100" i="1" dirty="0">
                <a:solidFill>
                  <a:srgbClr val="444444"/>
                </a:solidFill>
                <a:latin typeface="Consolas" panose="020B0609020204030204" pitchFamily="49" charset="0"/>
              </a:rPr>
              <a:t>h1, h2, p {</a:t>
            </a:r>
            <a:br>
              <a:rPr lang="es-CO" sz="1100" i="1" dirty="0">
                <a:solidFill>
                  <a:srgbClr val="444444"/>
                </a:solidFill>
                <a:latin typeface="Consolas" panose="020B0609020204030204" pitchFamily="49" charset="0"/>
              </a:rPr>
            </a:br>
            <a:r>
              <a:rPr lang="es-CO" sz="1100" i="1" dirty="0">
                <a:solidFill>
                  <a:srgbClr val="444444"/>
                </a:solidFill>
                <a:latin typeface="Consolas" panose="020B0609020204030204" pitchFamily="49" charset="0"/>
              </a:rPr>
              <a:t>    </a:t>
            </a:r>
            <a:r>
              <a:rPr lang="es-CO" sz="1100" i="1" dirty="0" err="1">
                <a:solidFill>
                  <a:srgbClr val="444444"/>
                </a:solidFill>
                <a:latin typeface="Consolas" panose="020B0609020204030204" pitchFamily="49" charset="0"/>
              </a:rPr>
              <a:t>text-align</a:t>
            </a:r>
            <a:r>
              <a:rPr lang="es-CO" sz="1100" i="1" dirty="0">
                <a:solidFill>
                  <a:srgbClr val="444444"/>
                </a:solidFill>
                <a:latin typeface="Consolas" panose="020B0609020204030204" pitchFamily="49" charset="0"/>
              </a:rPr>
              <a:t>: center;</a:t>
            </a:r>
            <a:br>
              <a:rPr lang="es-CO" sz="1100" i="1" dirty="0">
                <a:solidFill>
                  <a:srgbClr val="444444"/>
                </a:solidFill>
                <a:latin typeface="Consolas" panose="020B0609020204030204" pitchFamily="49" charset="0"/>
              </a:rPr>
            </a:br>
            <a:r>
              <a:rPr lang="es-CO" sz="1100" i="1" dirty="0">
                <a:solidFill>
                  <a:srgbClr val="444444"/>
                </a:solidFill>
                <a:latin typeface="Consolas" panose="020B0609020204030204" pitchFamily="49" charset="0"/>
              </a:rPr>
              <a:t>    color: red;</a:t>
            </a:r>
            <a:br>
              <a:rPr lang="es-CO" sz="1100" i="1" dirty="0">
                <a:solidFill>
                  <a:srgbClr val="444444"/>
                </a:solidFill>
                <a:latin typeface="Consolas" panose="020B0609020204030204" pitchFamily="49" charset="0"/>
              </a:rPr>
            </a:br>
            <a:r>
              <a:rPr lang="es-CO" sz="1100" i="1" dirty="0">
                <a:solidFill>
                  <a:srgbClr val="444444"/>
                </a:solidFill>
                <a:latin typeface="Consolas" panose="020B0609020204030204" pitchFamily="49" charset="0"/>
              </a:rPr>
              <a:t>}</a:t>
            </a:r>
            <a:endParaRPr lang="en-GB" sz="1100" i="1" dirty="0">
              <a:solidFill>
                <a:srgbClr val="444444"/>
              </a:solidFill>
              <a:latin typeface="Consolas" panose="020B0609020204030204" pitchFamily="49" charset="0"/>
            </a:endParaRPr>
          </a:p>
        </p:txBody>
      </p:sp>
      <p:sp>
        <p:nvSpPr>
          <p:cNvPr id="20" name="CuadroTexto 19"/>
          <p:cNvSpPr txBox="1"/>
          <p:nvPr/>
        </p:nvSpPr>
        <p:spPr>
          <a:xfrm>
            <a:off x="8039695" y="323527"/>
            <a:ext cx="2027014" cy="369332"/>
          </a:xfrm>
          <a:prstGeom prst="rect">
            <a:avLst/>
          </a:prstGeom>
          <a:noFill/>
        </p:spPr>
        <p:txBody>
          <a:bodyPr wrap="square" rtlCol="0">
            <a:spAutoFit/>
          </a:bodyPr>
          <a:lstStyle/>
          <a:p>
            <a:r>
              <a:rPr lang="en-GB" dirty="0" smtClean="0"/>
              <a:t>Multiple selectors</a:t>
            </a:r>
            <a:endParaRPr lang="en-GB" b="1" dirty="0"/>
          </a:p>
        </p:txBody>
      </p:sp>
      <p:cxnSp>
        <p:nvCxnSpPr>
          <p:cNvPr id="22" name="Conector recto de flecha 21"/>
          <p:cNvCxnSpPr>
            <a:endCxn id="13" idx="3"/>
          </p:cNvCxnSpPr>
          <p:nvPr/>
        </p:nvCxnSpPr>
        <p:spPr>
          <a:xfrm>
            <a:off x="5399314" y="3405783"/>
            <a:ext cx="2097371" cy="82486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onector recto de flecha 23"/>
          <p:cNvCxnSpPr>
            <a:stCxn id="6" idx="2"/>
          </p:cNvCxnSpPr>
          <p:nvPr/>
        </p:nvCxnSpPr>
        <p:spPr>
          <a:xfrm flipH="1">
            <a:off x="2383971" y="3405783"/>
            <a:ext cx="2992149" cy="56635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5" name="Imagen 24"/>
          <p:cNvPicPr>
            <a:picLocks noChangeAspect="1"/>
          </p:cNvPicPr>
          <p:nvPr/>
        </p:nvPicPr>
        <p:blipFill>
          <a:blip r:embed="rId3"/>
          <a:stretch>
            <a:fillRect/>
          </a:stretch>
        </p:blipFill>
        <p:spPr>
          <a:xfrm>
            <a:off x="237611" y="1545105"/>
            <a:ext cx="3495730" cy="521751"/>
          </a:xfrm>
          <a:prstGeom prst="rect">
            <a:avLst/>
          </a:prstGeom>
        </p:spPr>
      </p:pic>
      <p:sp>
        <p:nvSpPr>
          <p:cNvPr id="26" name="CuadroTexto 25"/>
          <p:cNvSpPr txBox="1"/>
          <p:nvPr/>
        </p:nvSpPr>
        <p:spPr>
          <a:xfrm>
            <a:off x="882940" y="323527"/>
            <a:ext cx="1620735" cy="369332"/>
          </a:xfrm>
          <a:prstGeom prst="rect">
            <a:avLst/>
          </a:prstGeom>
          <a:noFill/>
        </p:spPr>
        <p:txBody>
          <a:bodyPr wrap="square" rtlCol="0">
            <a:spAutoFit/>
          </a:bodyPr>
          <a:lstStyle/>
          <a:p>
            <a:r>
              <a:rPr lang="en-GB" dirty="0" smtClean="0"/>
              <a:t>Priority</a:t>
            </a:r>
            <a:endParaRPr lang="en-GB" b="1" dirty="0"/>
          </a:p>
        </p:txBody>
      </p:sp>
      <p:sp>
        <p:nvSpPr>
          <p:cNvPr id="5" name="Rectángulo 4"/>
          <p:cNvSpPr/>
          <p:nvPr/>
        </p:nvSpPr>
        <p:spPr>
          <a:xfrm>
            <a:off x="7680508" y="1907376"/>
            <a:ext cx="3733257" cy="1477328"/>
          </a:xfrm>
          <a:prstGeom prst="rect">
            <a:avLst/>
          </a:prstGeom>
        </p:spPr>
        <p:txBody>
          <a:bodyPr wrap="square">
            <a:spAutoFit/>
          </a:bodyPr>
          <a:lstStyle/>
          <a:p>
            <a:r>
              <a:rPr lang="es-CO" dirty="0" smtClean="0">
                <a:solidFill>
                  <a:srgbClr val="333333"/>
                </a:solidFill>
                <a:latin typeface="Gotham Light" pitchFamily="50" charset="0"/>
                <a:cs typeface="Gotham Light" pitchFamily="50" charset="0"/>
              </a:rPr>
              <a:t>3 </a:t>
            </a:r>
            <a:r>
              <a:rPr lang="es-CO" dirty="0" err="1" smtClean="0">
                <a:solidFill>
                  <a:srgbClr val="333333"/>
                </a:solidFill>
                <a:latin typeface="Gotham Light" pitchFamily="50" charset="0"/>
                <a:cs typeface="Gotham Light" pitchFamily="50" charset="0"/>
              </a:rPr>
              <a:t>ways</a:t>
            </a:r>
            <a:r>
              <a:rPr lang="es-CO" dirty="0" smtClean="0">
                <a:solidFill>
                  <a:srgbClr val="333333"/>
                </a:solidFill>
                <a:latin typeface="Gotham Light" pitchFamily="50" charset="0"/>
                <a:cs typeface="Gotham Light" pitchFamily="50" charset="0"/>
              </a:rPr>
              <a:t> to </a:t>
            </a:r>
            <a:r>
              <a:rPr lang="es-CO" dirty="0" err="1" smtClean="0">
                <a:solidFill>
                  <a:srgbClr val="333333"/>
                </a:solidFill>
                <a:latin typeface="Gotham Light" pitchFamily="50" charset="0"/>
                <a:cs typeface="Gotham Light" pitchFamily="50" charset="0"/>
              </a:rPr>
              <a:t>add</a:t>
            </a:r>
            <a:r>
              <a:rPr lang="es-CO" dirty="0" smtClean="0">
                <a:solidFill>
                  <a:srgbClr val="333333"/>
                </a:solidFill>
                <a:latin typeface="Gotham Light" pitchFamily="50" charset="0"/>
                <a:cs typeface="Gotham Light" pitchFamily="50" charset="0"/>
              </a:rPr>
              <a:t> </a:t>
            </a:r>
            <a:r>
              <a:rPr lang="es-CO" dirty="0" err="1" smtClean="0">
                <a:solidFill>
                  <a:srgbClr val="333333"/>
                </a:solidFill>
                <a:latin typeface="Gotham Light" pitchFamily="50" charset="0"/>
                <a:cs typeface="Gotham Light" pitchFamily="50" charset="0"/>
              </a:rPr>
              <a:t>style</a:t>
            </a:r>
            <a:r>
              <a:rPr lang="es-CO" dirty="0" smtClean="0">
                <a:solidFill>
                  <a:srgbClr val="333333"/>
                </a:solidFill>
                <a:latin typeface="Gotham Light" pitchFamily="50" charset="0"/>
                <a:cs typeface="Gotham Light" pitchFamily="50" charset="0"/>
              </a:rPr>
              <a:t> to a HTML</a:t>
            </a:r>
          </a:p>
          <a:p>
            <a:endParaRPr lang="es-CO" dirty="0" smtClean="0">
              <a:solidFill>
                <a:srgbClr val="333333"/>
              </a:solidFill>
              <a:latin typeface="Gotham Light" pitchFamily="50" charset="0"/>
              <a:cs typeface="Gotham Light" pitchFamily="50" charset="0"/>
            </a:endParaRPr>
          </a:p>
          <a:p>
            <a:pPr>
              <a:buFont typeface="Arial" panose="020B0604020202020204" pitchFamily="34" charset="0"/>
              <a:buChar char="•"/>
            </a:pPr>
            <a:r>
              <a:rPr lang="es-CO" dirty="0" err="1" smtClean="0">
                <a:solidFill>
                  <a:srgbClr val="333333"/>
                </a:solidFill>
                <a:latin typeface="Gotham Light" pitchFamily="50" charset="0"/>
                <a:cs typeface="Gotham Light" pitchFamily="50" charset="0"/>
              </a:rPr>
              <a:t>External</a:t>
            </a:r>
            <a:r>
              <a:rPr lang="es-CO" dirty="0" smtClean="0">
                <a:solidFill>
                  <a:srgbClr val="333333"/>
                </a:solidFill>
                <a:latin typeface="Gotham Light" pitchFamily="50" charset="0"/>
                <a:cs typeface="Gotham Light" pitchFamily="50" charset="0"/>
              </a:rPr>
              <a:t> </a:t>
            </a:r>
            <a:r>
              <a:rPr lang="es-CO" dirty="0" err="1">
                <a:solidFill>
                  <a:srgbClr val="333333"/>
                </a:solidFill>
                <a:latin typeface="Gotham Light" pitchFamily="50" charset="0"/>
                <a:cs typeface="Gotham Light" pitchFamily="50" charset="0"/>
              </a:rPr>
              <a:t>style</a:t>
            </a:r>
            <a:r>
              <a:rPr lang="es-CO" dirty="0">
                <a:solidFill>
                  <a:srgbClr val="333333"/>
                </a:solidFill>
                <a:latin typeface="Gotham Light" pitchFamily="50" charset="0"/>
                <a:cs typeface="Gotham Light" pitchFamily="50" charset="0"/>
              </a:rPr>
              <a:t> </a:t>
            </a:r>
            <a:r>
              <a:rPr lang="es-CO" dirty="0" err="1">
                <a:solidFill>
                  <a:srgbClr val="333333"/>
                </a:solidFill>
                <a:latin typeface="Gotham Light" pitchFamily="50" charset="0"/>
                <a:cs typeface="Gotham Light" pitchFamily="50" charset="0"/>
              </a:rPr>
              <a:t>sheet</a:t>
            </a:r>
            <a:endParaRPr lang="es-CO" dirty="0">
              <a:solidFill>
                <a:srgbClr val="333333"/>
              </a:solidFill>
              <a:latin typeface="Gotham Light" pitchFamily="50" charset="0"/>
              <a:cs typeface="Gotham Light" pitchFamily="50" charset="0"/>
            </a:endParaRPr>
          </a:p>
          <a:p>
            <a:pPr>
              <a:buFont typeface="Arial" panose="020B0604020202020204" pitchFamily="34" charset="0"/>
              <a:buChar char="•"/>
            </a:pPr>
            <a:r>
              <a:rPr lang="es-CO" dirty="0" err="1">
                <a:solidFill>
                  <a:srgbClr val="333333"/>
                </a:solidFill>
                <a:latin typeface="Gotham Light" pitchFamily="50" charset="0"/>
                <a:cs typeface="Gotham Light" pitchFamily="50" charset="0"/>
              </a:rPr>
              <a:t>Internal</a:t>
            </a:r>
            <a:r>
              <a:rPr lang="es-CO" dirty="0">
                <a:solidFill>
                  <a:srgbClr val="333333"/>
                </a:solidFill>
                <a:latin typeface="Gotham Light" pitchFamily="50" charset="0"/>
                <a:cs typeface="Gotham Light" pitchFamily="50" charset="0"/>
              </a:rPr>
              <a:t> </a:t>
            </a:r>
            <a:r>
              <a:rPr lang="es-CO" dirty="0" err="1">
                <a:solidFill>
                  <a:srgbClr val="333333"/>
                </a:solidFill>
                <a:latin typeface="Gotham Light" pitchFamily="50" charset="0"/>
                <a:cs typeface="Gotham Light" pitchFamily="50" charset="0"/>
              </a:rPr>
              <a:t>style</a:t>
            </a:r>
            <a:r>
              <a:rPr lang="es-CO" dirty="0">
                <a:solidFill>
                  <a:srgbClr val="333333"/>
                </a:solidFill>
                <a:latin typeface="Gotham Light" pitchFamily="50" charset="0"/>
                <a:cs typeface="Gotham Light" pitchFamily="50" charset="0"/>
              </a:rPr>
              <a:t> </a:t>
            </a:r>
            <a:r>
              <a:rPr lang="es-CO" dirty="0" err="1">
                <a:solidFill>
                  <a:srgbClr val="333333"/>
                </a:solidFill>
                <a:latin typeface="Gotham Light" pitchFamily="50" charset="0"/>
                <a:cs typeface="Gotham Light" pitchFamily="50" charset="0"/>
              </a:rPr>
              <a:t>sheet</a:t>
            </a:r>
            <a:endParaRPr lang="es-CO" dirty="0">
              <a:solidFill>
                <a:srgbClr val="333333"/>
              </a:solidFill>
              <a:latin typeface="Gotham Light" pitchFamily="50" charset="0"/>
              <a:cs typeface="Gotham Light" pitchFamily="50" charset="0"/>
            </a:endParaRPr>
          </a:p>
          <a:p>
            <a:pPr>
              <a:buFont typeface="Arial" panose="020B0604020202020204" pitchFamily="34" charset="0"/>
              <a:buChar char="•"/>
            </a:pPr>
            <a:r>
              <a:rPr lang="es-CO" dirty="0" err="1">
                <a:solidFill>
                  <a:srgbClr val="333333"/>
                </a:solidFill>
                <a:latin typeface="Gotham Light" pitchFamily="50" charset="0"/>
                <a:cs typeface="Gotham Light" pitchFamily="50" charset="0"/>
              </a:rPr>
              <a:t>Inline</a:t>
            </a:r>
            <a:r>
              <a:rPr lang="es-CO" dirty="0">
                <a:solidFill>
                  <a:srgbClr val="333333"/>
                </a:solidFill>
                <a:latin typeface="Gotham Light" pitchFamily="50" charset="0"/>
                <a:cs typeface="Gotham Light" pitchFamily="50" charset="0"/>
              </a:rPr>
              <a:t> </a:t>
            </a:r>
            <a:r>
              <a:rPr lang="es-CO" dirty="0" err="1">
                <a:solidFill>
                  <a:srgbClr val="333333"/>
                </a:solidFill>
                <a:latin typeface="Gotham Light" pitchFamily="50" charset="0"/>
                <a:cs typeface="Gotham Light" pitchFamily="50" charset="0"/>
              </a:rPr>
              <a:t>style</a:t>
            </a:r>
            <a:endParaRPr lang="es-CO" b="0" i="0" dirty="0">
              <a:solidFill>
                <a:srgbClr val="333333"/>
              </a:solidFill>
              <a:effectLst/>
              <a:latin typeface="Gotham Light" pitchFamily="50" charset="0"/>
              <a:cs typeface="Gotham Light" pitchFamily="50" charset="0"/>
            </a:endParaRPr>
          </a:p>
        </p:txBody>
      </p:sp>
      <p:sp>
        <p:nvSpPr>
          <p:cNvPr id="21" name="Rectángulo 20"/>
          <p:cNvSpPr/>
          <p:nvPr/>
        </p:nvSpPr>
        <p:spPr>
          <a:xfrm>
            <a:off x="7705663" y="3405279"/>
            <a:ext cx="4329224" cy="954107"/>
          </a:xfrm>
          <a:prstGeom prst="rect">
            <a:avLst/>
          </a:prstGeom>
        </p:spPr>
        <p:txBody>
          <a:bodyPr wrap="square">
            <a:spAutoFit/>
          </a:bodyPr>
          <a:lstStyle/>
          <a:p>
            <a:r>
              <a:rPr lang="en-US" sz="1400" dirty="0">
                <a:solidFill>
                  <a:srgbClr val="0000FF"/>
                </a:solidFill>
                <a:latin typeface="Consolas" panose="020B0609020204030204" pitchFamily="49" charset="0"/>
              </a:rPr>
              <a:t>&lt;</a:t>
            </a:r>
            <a:r>
              <a:rPr lang="en-US" sz="1400" dirty="0">
                <a:solidFill>
                  <a:srgbClr val="A52A2A"/>
                </a:solidFill>
                <a:latin typeface="Consolas" panose="020B0609020204030204" pitchFamily="49" charset="0"/>
              </a:rPr>
              <a:t>head</a:t>
            </a:r>
            <a:r>
              <a:rPr lang="en-US" sz="1400" dirty="0">
                <a:solidFill>
                  <a:srgbClr val="0000FF"/>
                </a:solidFill>
                <a:latin typeface="Consolas" panose="020B0609020204030204" pitchFamily="49" charset="0"/>
              </a:rPr>
              <a:t>&gt;</a:t>
            </a:r>
            <a:r>
              <a:rPr lang="en-US" sz="1400" dirty="0"/>
              <a:t/>
            </a:r>
            <a:br>
              <a:rPr lang="en-US" sz="1400" dirty="0"/>
            </a:br>
            <a:r>
              <a:rPr lang="en-US" sz="1400" dirty="0">
                <a:solidFill>
                  <a:srgbClr val="0000FF"/>
                </a:solidFill>
                <a:latin typeface="Consolas" panose="020B0609020204030204" pitchFamily="49" charset="0"/>
              </a:rPr>
              <a:t>&lt;</a:t>
            </a:r>
            <a:r>
              <a:rPr lang="en-US" sz="1400" dirty="0">
                <a:solidFill>
                  <a:srgbClr val="A52A2A"/>
                </a:solidFill>
                <a:latin typeface="Consolas" panose="020B0609020204030204" pitchFamily="49" charset="0"/>
              </a:rPr>
              <a:t>link</a:t>
            </a:r>
            <a:r>
              <a:rPr lang="en-US" sz="1400" dirty="0">
                <a:solidFill>
                  <a:srgbClr val="444444"/>
                </a:solidFill>
                <a:latin typeface="Consolas" panose="020B0609020204030204" pitchFamily="49" charset="0"/>
              </a:rPr>
              <a:t> </a:t>
            </a:r>
            <a:r>
              <a:rPr lang="en-US" sz="1400" dirty="0" err="1">
                <a:solidFill>
                  <a:srgbClr val="FF0000"/>
                </a:solidFill>
                <a:latin typeface="Consolas" panose="020B0609020204030204" pitchFamily="49" charset="0"/>
              </a:rPr>
              <a:t>rel</a:t>
            </a:r>
            <a:r>
              <a:rPr lang="en-US" sz="1400" dirty="0">
                <a:solidFill>
                  <a:srgbClr val="FF0000"/>
                </a:solidFill>
                <a:latin typeface="Consolas" panose="020B0609020204030204" pitchFamily="49" charset="0"/>
              </a:rPr>
              <a:t>=</a:t>
            </a:r>
            <a:r>
              <a:rPr lang="en-US" sz="1400" dirty="0">
                <a:solidFill>
                  <a:srgbClr val="0000CD"/>
                </a:solidFill>
                <a:latin typeface="Consolas" panose="020B0609020204030204" pitchFamily="49" charset="0"/>
              </a:rPr>
              <a:t>"stylesheet"</a:t>
            </a:r>
            <a:r>
              <a:rPr lang="en-US" sz="1400" dirty="0">
                <a:solidFill>
                  <a:srgbClr val="444444"/>
                </a:solidFill>
                <a:latin typeface="Consolas" panose="020B0609020204030204" pitchFamily="49" charset="0"/>
              </a:rPr>
              <a:t> </a:t>
            </a:r>
            <a:r>
              <a:rPr lang="en-US" sz="1400" dirty="0">
                <a:solidFill>
                  <a:srgbClr val="FF0000"/>
                </a:solidFill>
                <a:latin typeface="Consolas" panose="020B0609020204030204" pitchFamily="49" charset="0"/>
              </a:rPr>
              <a:t>type=</a:t>
            </a:r>
            <a:r>
              <a:rPr lang="en-US" sz="1400" dirty="0">
                <a:solidFill>
                  <a:srgbClr val="0000CD"/>
                </a:solidFill>
                <a:latin typeface="Consolas" panose="020B0609020204030204" pitchFamily="49" charset="0"/>
              </a:rPr>
              <a:t>"text/</a:t>
            </a:r>
            <a:r>
              <a:rPr lang="en-US" sz="1400" dirty="0" err="1">
                <a:solidFill>
                  <a:srgbClr val="0000CD"/>
                </a:solidFill>
                <a:latin typeface="Consolas" panose="020B0609020204030204" pitchFamily="49" charset="0"/>
              </a:rPr>
              <a:t>css</a:t>
            </a:r>
            <a:r>
              <a:rPr lang="en-US" sz="1400" dirty="0">
                <a:solidFill>
                  <a:srgbClr val="0000CD"/>
                </a:solidFill>
                <a:latin typeface="Consolas" panose="020B0609020204030204" pitchFamily="49" charset="0"/>
              </a:rPr>
              <a:t>"</a:t>
            </a:r>
            <a:r>
              <a:rPr lang="en-US" sz="1400" dirty="0">
                <a:solidFill>
                  <a:srgbClr val="444444"/>
                </a:solidFill>
                <a:latin typeface="Consolas" panose="020B0609020204030204" pitchFamily="49" charset="0"/>
              </a:rPr>
              <a:t> </a:t>
            </a:r>
            <a:r>
              <a:rPr lang="en-US" sz="1400" dirty="0" err="1">
                <a:solidFill>
                  <a:srgbClr val="FF0000"/>
                </a:solidFill>
                <a:latin typeface="Consolas" panose="020B0609020204030204" pitchFamily="49" charset="0"/>
              </a:rPr>
              <a:t>href</a:t>
            </a:r>
            <a:r>
              <a:rPr lang="en-US" sz="1400" dirty="0">
                <a:solidFill>
                  <a:srgbClr val="FF0000"/>
                </a:solidFill>
                <a:latin typeface="Consolas" panose="020B0609020204030204" pitchFamily="49" charset="0"/>
              </a:rPr>
              <a:t>=</a:t>
            </a:r>
            <a:r>
              <a:rPr lang="en-US" sz="1400" dirty="0">
                <a:solidFill>
                  <a:srgbClr val="0000CD"/>
                </a:solidFill>
                <a:latin typeface="Consolas" panose="020B0609020204030204" pitchFamily="49" charset="0"/>
              </a:rPr>
              <a:t>"mystyle.css"</a:t>
            </a:r>
            <a:r>
              <a:rPr lang="en-US" sz="1400" dirty="0">
                <a:solidFill>
                  <a:srgbClr val="0000FF"/>
                </a:solidFill>
                <a:latin typeface="Consolas" panose="020B0609020204030204" pitchFamily="49" charset="0"/>
              </a:rPr>
              <a:t>&gt;</a:t>
            </a:r>
            <a:r>
              <a:rPr lang="en-US" sz="1400" dirty="0"/>
              <a:t/>
            </a:r>
            <a:br>
              <a:rPr lang="en-US" sz="1400" dirty="0"/>
            </a:br>
            <a:r>
              <a:rPr lang="en-US" sz="1400" dirty="0">
                <a:solidFill>
                  <a:srgbClr val="0000FF"/>
                </a:solidFill>
                <a:latin typeface="Consolas" panose="020B0609020204030204" pitchFamily="49" charset="0"/>
              </a:rPr>
              <a:t>&lt;</a:t>
            </a:r>
            <a:r>
              <a:rPr lang="en-US" sz="1400" dirty="0">
                <a:solidFill>
                  <a:srgbClr val="A52A2A"/>
                </a:solidFill>
                <a:latin typeface="Consolas" panose="020B0609020204030204" pitchFamily="49" charset="0"/>
              </a:rPr>
              <a:t>/head</a:t>
            </a:r>
            <a:r>
              <a:rPr lang="en-US" sz="1400" dirty="0">
                <a:solidFill>
                  <a:srgbClr val="0000FF"/>
                </a:solidFill>
                <a:latin typeface="Consolas" panose="020B0609020204030204" pitchFamily="49" charset="0"/>
              </a:rPr>
              <a:t>&gt;</a:t>
            </a:r>
            <a:endParaRPr lang="en-GB" sz="1400" dirty="0"/>
          </a:p>
        </p:txBody>
      </p:sp>
    </p:spTree>
    <p:extLst>
      <p:ext uri="{BB962C8B-B14F-4D97-AF65-F5344CB8AC3E}">
        <p14:creationId xmlns:p14="http://schemas.microsoft.com/office/powerpoint/2010/main" val="34170706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6" descr="http://3.bp.blogspot.com/-mLHQ73NubPg/U7hlEVVToOI/AAAAAAAABUM/AaR9sFczHak/s1600/CSS3-logo.gif"/>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2716" t="7465" r="22781" b="6937"/>
          <a:stretch/>
        </p:blipFill>
        <p:spPr bwMode="auto">
          <a:xfrm>
            <a:off x="11351846" y="118853"/>
            <a:ext cx="590977" cy="795545"/>
          </a:xfrm>
          <a:prstGeom prst="rect">
            <a:avLst/>
          </a:prstGeom>
          <a:noFill/>
          <a:extLst>
            <a:ext uri="{909E8E84-426E-40DD-AFC4-6F175D3DCCD1}">
              <a14:hiddenFill xmlns:a14="http://schemas.microsoft.com/office/drawing/2010/main">
                <a:solidFill>
                  <a:srgbClr val="FFFFFF"/>
                </a:solidFill>
              </a14:hiddenFill>
            </a:ext>
          </a:extLst>
        </p:spPr>
      </p:pic>
      <p:pic>
        <p:nvPicPr>
          <p:cNvPr id="8194" name="Picture 2" descr="https://antonyjwhite.files.wordpress.com/2011/03/css_breakdow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6805" y="3378437"/>
            <a:ext cx="4750481" cy="2035920"/>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http://www.ajaxonomy.com/files/html-css-website.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23318" y="527057"/>
            <a:ext cx="4762500" cy="2333626"/>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descr="http://wpsites.net/wp-content/uploads/2011/08/What-Is-CSS.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58996" y="3167742"/>
            <a:ext cx="5126718" cy="25633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58562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red-team-design.com/wp-content/uploads/2011/01/css3-html5-logo-initia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05938" y="1078995"/>
            <a:ext cx="1247262" cy="1074724"/>
          </a:xfrm>
          <a:prstGeom prst="rect">
            <a:avLst/>
          </a:prstGeom>
          <a:noFill/>
          <a:extLst>
            <a:ext uri="{909E8E84-426E-40DD-AFC4-6F175D3DCCD1}">
              <a14:hiddenFill xmlns:a14="http://schemas.microsoft.com/office/drawing/2010/main">
                <a:solidFill>
                  <a:srgbClr val="FFFFFF"/>
                </a:solidFill>
              </a14:hiddenFill>
            </a:ext>
          </a:extLst>
        </p:spPr>
      </p:pic>
      <p:cxnSp>
        <p:nvCxnSpPr>
          <p:cNvPr id="6" name="Conector recto de flecha 5"/>
          <p:cNvCxnSpPr>
            <a:stCxn id="4" idx="2"/>
          </p:cNvCxnSpPr>
          <p:nvPr/>
        </p:nvCxnSpPr>
        <p:spPr>
          <a:xfrm>
            <a:off x="5929569" y="2153719"/>
            <a:ext cx="2308" cy="331570"/>
          </a:xfrm>
          <a:prstGeom prst="straightConnector1">
            <a:avLst/>
          </a:prstGeom>
          <a:ln w="285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7" name="Grupo 16"/>
          <p:cNvGrpSpPr/>
          <p:nvPr/>
        </p:nvGrpSpPr>
        <p:grpSpPr>
          <a:xfrm>
            <a:off x="4644754" y="2590797"/>
            <a:ext cx="3241802" cy="797953"/>
            <a:chOff x="4644754" y="2590797"/>
            <a:chExt cx="3241802" cy="797953"/>
          </a:xfrm>
        </p:grpSpPr>
        <p:sp>
          <p:nvSpPr>
            <p:cNvPr id="29" name="Rectángulo 28"/>
            <p:cNvSpPr/>
            <p:nvPr/>
          </p:nvSpPr>
          <p:spPr>
            <a:xfrm>
              <a:off x="4644754" y="2590797"/>
              <a:ext cx="3241802" cy="79795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CuadroTexto 6"/>
            <p:cNvSpPr txBox="1"/>
            <p:nvPr/>
          </p:nvSpPr>
          <p:spPr>
            <a:xfrm>
              <a:off x="5583738" y="2590797"/>
              <a:ext cx="1915298" cy="369332"/>
            </a:xfrm>
            <a:prstGeom prst="rect">
              <a:avLst/>
            </a:prstGeom>
            <a:noFill/>
          </p:spPr>
          <p:txBody>
            <a:bodyPr wrap="square" rtlCol="0">
              <a:spAutoFit/>
            </a:bodyPr>
            <a:lstStyle/>
            <a:p>
              <a:r>
                <a:rPr lang="en-GB" dirty="0" smtClean="0"/>
                <a:t>Tags – elements </a:t>
              </a:r>
            </a:p>
          </p:txBody>
        </p:sp>
        <p:sp>
          <p:nvSpPr>
            <p:cNvPr id="8" name="Rectángulo 7"/>
            <p:cNvSpPr/>
            <p:nvPr/>
          </p:nvSpPr>
          <p:spPr>
            <a:xfrm>
              <a:off x="5396170" y="2945392"/>
              <a:ext cx="736099" cy="369332"/>
            </a:xfrm>
            <a:prstGeom prst="rect">
              <a:avLst/>
            </a:prstGeom>
          </p:spPr>
          <p:txBody>
            <a:bodyPr wrap="none">
              <a:spAutoFit/>
            </a:bodyPr>
            <a:lstStyle/>
            <a:p>
              <a:r>
                <a:rPr lang="en-GB" dirty="0" smtClean="0"/>
                <a:t>&lt;&gt;&lt;/&gt;</a:t>
              </a:r>
              <a:endParaRPr lang="en-GB" dirty="0"/>
            </a:p>
          </p:txBody>
        </p:sp>
        <p:sp>
          <p:nvSpPr>
            <p:cNvPr id="9" name="Rectángulo 8"/>
            <p:cNvSpPr/>
            <p:nvPr/>
          </p:nvSpPr>
          <p:spPr>
            <a:xfrm>
              <a:off x="6122067" y="2939641"/>
              <a:ext cx="415498" cy="369332"/>
            </a:xfrm>
            <a:prstGeom prst="rect">
              <a:avLst/>
            </a:prstGeom>
          </p:spPr>
          <p:txBody>
            <a:bodyPr wrap="none">
              <a:spAutoFit/>
            </a:bodyPr>
            <a:lstStyle/>
            <a:p>
              <a:r>
                <a:rPr lang="en-GB" dirty="0" smtClean="0"/>
                <a:t>&lt;&gt;</a:t>
              </a:r>
              <a:endParaRPr lang="en-GB" dirty="0"/>
            </a:p>
          </p:txBody>
        </p:sp>
      </p:grpSp>
      <p:sp>
        <p:nvSpPr>
          <p:cNvPr id="10" name="CuadroTexto 9"/>
          <p:cNvSpPr txBox="1"/>
          <p:nvPr/>
        </p:nvSpPr>
        <p:spPr>
          <a:xfrm>
            <a:off x="2601204" y="1111937"/>
            <a:ext cx="1649400" cy="369332"/>
          </a:xfrm>
          <a:prstGeom prst="rect">
            <a:avLst/>
          </a:prstGeom>
          <a:noFill/>
        </p:spPr>
        <p:txBody>
          <a:bodyPr wrap="square" rtlCol="0">
            <a:spAutoFit/>
          </a:bodyPr>
          <a:lstStyle/>
          <a:p>
            <a:r>
              <a:rPr lang="en-GB" dirty="0" smtClean="0"/>
              <a:t>Style </a:t>
            </a:r>
            <a:r>
              <a:rPr lang="en-GB" dirty="0" err="1" smtClean="0"/>
              <a:t>atribute</a:t>
            </a:r>
            <a:endParaRPr lang="en-GB" dirty="0" smtClean="0"/>
          </a:p>
        </p:txBody>
      </p:sp>
      <p:grpSp>
        <p:nvGrpSpPr>
          <p:cNvPr id="3" name="Grupo 2"/>
          <p:cNvGrpSpPr/>
          <p:nvPr/>
        </p:nvGrpSpPr>
        <p:grpSpPr>
          <a:xfrm>
            <a:off x="2242974" y="1157126"/>
            <a:ext cx="2089134" cy="797953"/>
            <a:chOff x="2242974" y="1157126"/>
            <a:chExt cx="2089134" cy="797953"/>
          </a:xfrm>
        </p:grpSpPr>
        <p:sp>
          <p:nvSpPr>
            <p:cNvPr id="30" name="Rectángulo 29"/>
            <p:cNvSpPr/>
            <p:nvPr/>
          </p:nvSpPr>
          <p:spPr>
            <a:xfrm>
              <a:off x="2242974" y="1157126"/>
              <a:ext cx="2089134" cy="79795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ángulo 10"/>
            <p:cNvSpPr/>
            <p:nvPr/>
          </p:nvSpPr>
          <p:spPr>
            <a:xfrm>
              <a:off x="2296497" y="1441499"/>
              <a:ext cx="1872603" cy="261610"/>
            </a:xfrm>
            <a:prstGeom prst="rect">
              <a:avLst/>
            </a:prstGeom>
          </p:spPr>
          <p:txBody>
            <a:bodyPr wrap="square">
              <a:spAutoFit/>
            </a:bodyPr>
            <a:lstStyle/>
            <a:p>
              <a:r>
                <a:rPr lang="es-CO" sz="1100" dirty="0" err="1" smtClean="0">
                  <a:solidFill>
                    <a:srgbClr val="333333"/>
                  </a:solidFill>
                  <a:latin typeface="Verdana" panose="020B0604030504040204" pitchFamily="34" charset="0"/>
                </a:rPr>
                <a:t>The</a:t>
              </a:r>
              <a:r>
                <a:rPr lang="es-CO" sz="1100" dirty="0" smtClean="0">
                  <a:solidFill>
                    <a:srgbClr val="333333"/>
                  </a:solidFill>
                  <a:latin typeface="Verdana" panose="020B0604030504040204" pitchFamily="34" charset="0"/>
                </a:rPr>
                <a:t> </a:t>
              </a:r>
              <a:r>
                <a:rPr lang="es-CO" sz="1100" dirty="0" err="1" smtClean="0">
                  <a:solidFill>
                    <a:srgbClr val="333333"/>
                  </a:solidFill>
                  <a:latin typeface="Verdana" panose="020B0604030504040204" pitchFamily="34" charset="0"/>
                </a:rPr>
                <a:t>conection</a:t>
              </a:r>
              <a:r>
                <a:rPr lang="es-CO" sz="1100" dirty="0" smtClean="0">
                  <a:solidFill>
                    <a:srgbClr val="333333"/>
                  </a:solidFill>
                  <a:latin typeface="Verdana" panose="020B0604030504040204" pitchFamily="34" charset="0"/>
                </a:rPr>
                <a:t> </a:t>
              </a:r>
              <a:r>
                <a:rPr lang="es-CO" sz="1100" dirty="0" err="1" smtClean="0">
                  <a:solidFill>
                    <a:srgbClr val="333333"/>
                  </a:solidFill>
                  <a:latin typeface="Verdana" panose="020B0604030504040204" pitchFamily="34" charset="0"/>
                </a:rPr>
                <a:t>with</a:t>
              </a:r>
              <a:r>
                <a:rPr lang="es-CO" sz="1100" dirty="0" smtClean="0">
                  <a:solidFill>
                    <a:srgbClr val="333333"/>
                  </a:solidFill>
                  <a:latin typeface="Verdana" panose="020B0604030504040204" pitchFamily="34" charset="0"/>
                </a:rPr>
                <a:t> </a:t>
              </a:r>
              <a:r>
                <a:rPr lang="es-CO" sz="1100" dirty="0" err="1" smtClean="0">
                  <a:solidFill>
                    <a:srgbClr val="333333"/>
                  </a:solidFill>
                  <a:latin typeface="Verdana" panose="020B0604030504040204" pitchFamily="34" charset="0"/>
                </a:rPr>
                <a:t>css</a:t>
              </a:r>
              <a:endParaRPr lang="en-GB" sz="1100" dirty="0"/>
            </a:p>
          </p:txBody>
        </p:sp>
      </p:grpSp>
      <p:cxnSp>
        <p:nvCxnSpPr>
          <p:cNvPr id="12" name="Conector recto de flecha 11"/>
          <p:cNvCxnSpPr/>
          <p:nvPr/>
        </p:nvCxnSpPr>
        <p:spPr>
          <a:xfrm rot="5400000">
            <a:off x="5416799" y="1567803"/>
            <a:ext cx="2308" cy="331570"/>
          </a:xfrm>
          <a:prstGeom prst="straightConnector1">
            <a:avLst/>
          </a:prstGeom>
          <a:ln w="285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 name="Rectángulo 12"/>
          <p:cNvSpPr/>
          <p:nvPr/>
        </p:nvSpPr>
        <p:spPr>
          <a:xfrm>
            <a:off x="4408758" y="1547768"/>
            <a:ext cx="856325" cy="369332"/>
          </a:xfrm>
          <a:prstGeom prst="rect">
            <a:avLst/>
          </a:prstGeom>
        </p:spPr>
        <p:txBody>
          <a:bodyPr wrap="none">
            <a:spAutoFit/>
          </a:bodyPr>
          <a:lstStyle/>
          <a:p>
            <a:r>
              <a:rPr lang="en-GB" dirty="0" smtClean="0"/>
              <a:t>XHTML</a:t>
            </a:r>
            <a:endParaRPr lang="en-GB" dirty="0"/>
          </a:p>
        </p:txBody>
      </p:sp>
      <p:cxnSp>
        <p:nvCxnSpPr>
          <p:cNvPr id="15" name="Conector recto de flecha 14"/>
          <p:cNvCxnSpPr>
            <a:endCxn id="34" idx="0"/>
          </p:cNvCxnSpPr>
          <p:nvPr/>
        </p:nvCxnSpPr>
        <p:spPr>
          <a:xfrm flipH="1">
            <a:off x="2999415" y="3382992"/>
            <a:ext cx="2477058" cy="807652"/>
          </a:xfrm>
          <a:prstGeom prst="straightConnector1">
            <a:avLst/>
          </a:prstGeom>
          <a:ln w="285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33" name="Grupo 32"/>
          <p:cNvGrpSpPr/>
          <p:nvPr/>
        </p:nvGrpSpPr>
        <p:grpSpPr>
          <a:xfrm>
            <a:off x="2296809" y="4190644"/>
            <a:ext cx="1533853" cy="1002841"/>
            <a:chOff x="2296809" y="4190644"/>
            <a:chExt cx="1533853" cy="1002841"/>
          </a:xfrm>
        </p:grpSpPr>
        <p:sp>
          <p:nvSpPr>
            <p:cNvPr id="34" name="Rectángulo 33"/>
            <p:cNvSpPr/>
            <p:nvPr/>
          </p:nvSpPr>
          <p:spPr>
            <a:xfrm>
              <a:off x="2296809" y="4190644"/>
              <a:ext cx="1405211" cy="100284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latin typeface="Gotham Light" pitchFamily="50" charset="0"/>
                <a:cs typeface="Gotham Light" pitchFamily="50" charset="0"/>
              </a:endParaRPr>
            </a:p>
          </p:txBody>
        </p:sp>
        <p:sp>
          <p:nvSpPr>
            <p:cNvPr id="16" name="Rectángulo 15"/>
            <p:cNvSpPr/>
            <p:nvPr/>
          </p:nvSpPr>
          <p:spPr>
            <a:xfrm>
              <a:off x="2405534" y="4270155"/>
              <a:ext cx="1425128" cy="461665"/>
            </a:xfrm>
            <a:prstGeom prst="rect">
              <a:avLst/>
            </a:prstGeom>
          </p:spPr>
          <p:txBody>
            <a:bodyPr wrap="square">
              <a:spAutoFit/>
            </a:bodyPr>
            <a:lstStyle/>
            <a:p>
              <a:r>
                <a:rPr lang="en-GB" sz="1200" dirty="0" smtClean="0">
                  <a:latin typeface="Gotham Light" pitchFamily="50" charset="0"/>
                  <a:cs typeface="Gotham Light" pitchFamily="50" charset="0"/>
                </a:rPr>
                <a:t>&lt;form&gt;&lt;form/&gt;</a:t>
              </a:r>
            </a:p>
            <a:p>
              <a:endParaRPr lang="en-GB" sz="1200" dirty="0">
                <a:latin typeface="Gotham Light" pitchFamily="50" charset="0"/>
                <a:cs typeface="Gotham Light" pitchFamily="50" charset="0"/>
              </a:endParaRPr>
            </a:p>
          </p:txBody>
        </p:sp>
      </p:grpSp>
      <p:cxnSp>
        <p:nvCxnSpPr>
          <p:cNvPr id="19" name="Conector recto de flecha 18"/>
          <p:cNvCxnSpPr/>
          <p:nvPr/>
        </p:nvCxnSpPr>
        <p:spPr>
          <a:xfrm flipH="1">
            <a:off x="2003718" y="3494258"/>
            <a:ext cx="2576276" cy="683564"/>
          </a:xfrm>
          <a:prstGeom prst="straightConnector1">
            <a:avLst/>
          </a:prstGeom>
          <a:ln w="285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38" name="Grupo 37"/>
          <p:cNvGrpSpPr/>
          <p:nvPr/>
        </p:nvGrpSpPr>
        <p:grpSpPr>
          <a:xfrm>
            <a:off x="6802330" y="4270155"/>
            <a:ext cx="1209023" cy="1002841"/>
            <a:chOff x="6802330" y="4270155"/>
            <a:chExt cx="1209023" cy="1002841"/>
          </a:xfrm>
        </p:grpSpPr>
        <p:sp>
          <p:nvSpPr>
            <p:cNvPr id="35" name="Rectángulo 34"/>
            <p:cNvSpPr/>
            <p:nvPr/>
          </p:nvSpPr>
          <p:spPr>
            <a:xfrm>
              <a:off x="6802330" y="4270155"/>
              <a:ext cx="1121057" cy="100284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latin typeface="Gotham Light" pitchFamily="50" charset="0"/>
                <a:cs typeface="Gotham Light" pitchFamily="50" charset="0"/>
              </a:endParaRPr>
            </a:p>
          </p:txBody>
        </p:sp>
        <p:sp>
          <p:nvSpPr>
            <p:cNvPr id="22" name="Rectángulo 21"/>
            <p:cNvSpPr/>
            <p:nvPr/>
          </p:nvSpPr>
          <p:spPr>
            <a:xfrm>
              <a:off x="6812641" y="4320563"/>
              <a:ext cx="1198712" cy="830997"/>
            </a:xfrm>
            <a:prstGeom prst="rect">
              <a:avLst/>
            </a:prstGeom>
          </p:spPr>
          <p:txBody>
            <a:bodyPr wrap="square">
              <a:spAutoFit/>
            </a:bodyPr>
            <a:lstStyle/>
            <a:p>
              <a:r>
                <a:rPr lang="es-CO" sz="1200" dirty="0" err="1" smtClean="0">
                  <a:solidFill>
                    <a:srgbClr val="333333"/>
                  </a:solidFill>
                  <a:latin typeface="Gotham Light" pitchFamily="50" charset="0"/>
                  <a:cs typeface="Gotham Light" pitchFamily="50" charset="0"/>
                </a:rPr>
                <a:t>Graphic</a:t>
              </a:r>
              <a:r>
                <a:rPr lang="es-CO" sz="1200" dirty="0" smtClean="0">
                  <a:solidFill>
                    <a:srgbClr val="333333"/>
                  </a:solidFill>
                  <a:latin typeface="Gotham Light" pitchFamily="50" charset="0"/>
                  <a:cs typeface="Gotham Light" pitchFamily="50" charset="0"/>
                </a:rPr>
                <a:t> </a:t>
              </a:r>
              <a:r>
                <a:rPr lang="es-CO" sz="1200" dirty="0" err="1" smtClean="0">
                  <a:solidFill>
                    <a:srgbClr val="333333"/>
                  </a:solidFill>
                  <a:latin typeface="Gotham Light" pitchFamily="50" charset="0"/>
                  <a:cs typeface="Gotham Light" pitchFamily="50" charset="0"/>
                </a:rPr>
                <a:t>design</a:t>
              </a:r>
              <a:endParaRPr lang="es-CO" sz="1200" dirty="0" smtClean="0">
                <a:solidFill>
                  <a:srgbClr val="333333"/>
                </a:solidFill>
                <a:latin typeface="Gotham Light" pitchFamily="50" charset="0"/>
                <a:cs typeface="Gotham Light" pitchFamily="50" charset="0"/>
              </a:endParaRPr>
            </a:p>
            <a:p>
              <a:r>
                <a:rPr lang="es-CO" sz="1200" dirty="0" smtClean="0">
                  <a:solidFill>
                    <a:srgbClr val="333333"/>
                  </a:solidFill>
                  <a:latin typeface="Gotham Light" pitchFamily="50" charset="0"/>
                  <a:cs typeface="Gotham Light" pitchFamily="50" charset="0"/>
                </a:rPr>
                <a:t>&lt;</a:t>
              </a:r>
              <a:r>
                <a:rPr lang="es-CO" sz="1200" dirty="0" err="1">
                  <a:solidFill>
                    <a:srgbClr val="333333"/>
                  </a:solidFill>
                  <a:latin typeface="Gotham Light" pitchFamily="50" charset="0"/>
                  <a:cs typeface="Gotham Light" pitchFamily="50" charset="0"/>
                </a:rPr>
                <a:t>canvas</a:t>
              </a:r>
              <a:r>
                <a:rPr lang="es-CO" sz="1200" dirty="0" smtClean="0">
                  <a:solidFill>
                    <a:srgbClr val="333333"/>
                  </a:solidFill>
                  <a:latin typeface="Gotham Light" pitchFamily="50" charset="0"/>
                  <a:cs typeface="Gotham Light" pitchFamily="50" charset="0"/>
                </a:rPr>
                <a:t>&gt;</a:t>
              </a:r>
            </a:p>
            <a:p>
              <a:r>
                <a:rPr lang="es-CO" sz="1200" dirty="0" smtClean="0">
                  <a:solidFill>
                    <a:srgbClr val="333333"/>
                  </a:solidFill>
                  <a:latin typeface="Gotham Light" pitchFamily="50" charset="0"/>
                  <a:cs typeface="Gotham Light" pitchFamily="50" charset="0"/>
                </a:rPr>
                <a:t>&lt;</a:t>
              </a:r>
              <a:r>
                <a:rPr lang="es-CO" sz="1200" dirty="0" err="1" smtClean="0">
                  <a:solidFill>
                    <a:srgbClr val="333333"/>
                  </a:solidFill>
                  <a:latin typeface="Gotham Light" pitchFamily="50" charset="0"/>
                  <a:cs typeface="Gotham Light" pitchFamily="50" charset="0"/>
                </a:rPr>
                <a:t>svg</a:t>
              </a:r>
              <a:r>
                <a:rPr lang="es-CO" sz="1200" dirty="0" smtClean="0">
                  <a:solidFill>
                    <a:srgbClr val="333333"/>
                  </a:solidFill>
                  <a:latin typeface="Gotham Light" pitchFamily="50" charset="0"/>
                  <a:cs typeface="Gotham Light" pitchFamily="50" charset="0"/>
                </a:rPr>
                <a:t>&gt;</a:t>
              </a:r>
              <a:endParaRPr lang="en-GB" sz="1200" dirty="0">
                <a:latin typeface="Gotham Light" pitchFamily="50" charset="0"/>
                <a:cs typeface="Gotham Light" pitchFamily="50" charset="0"/>
              </a:endParaRPr>
            </a:p>
          </p:txBody>
        </p:sp>
      </p:grpSp>
      <p:grpSp>
        <p:nvGrpSpPr>
          <p:cNvPr id="14" name="Grupo 13"/>
          <p:cNvGrpSpPr/>
          <p:nvPr/>
        </p:nvGrpSpPr>
        <p:grpSpPr>
          <a:xfrm>
            <a:off x="1717057" y="2368845"/>
            <a:ext cx="2721933" cy="1333524"/>
            <a:chOff x="1717057" y="2368845"/>
            <a:chExt cx="2721933" cy="1333524"/>
          </a:xfrm>
        </p:grpSpPr>
        <p:sp>
          <p:nvSpPr>
            <p:cNvPr id="28" name="Rectángulo 27"/>
            <p:cNvSpPr/>
            <p:nvPr/>
          </p:nvSpPr>
          <p:spPr>
            <a:xfrm>
              <a:off x="1717057" y="2590797"/>
              <a:ext cx="2329656" cy="111157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CuadroTexto 17"/>
            <p:cNvSpPr txBox="1"/>
            <p:nvPr/>
          </p:nvSpPr>
          <p:spPr>
            <a:xfrm>
              <a:off x="1955247" y="2368845"/>
              <a:ext cx="1915298" cy="276999"/>
            </a:xfrm>
            <a:prstGeom prst="rect">
              <a:avLst/>
            </a:prstGeom>
            <a:noFill/>
          </p:spPr>
          <p:txBody>
            <a:bodyPr wrap="square" rtlCol="0">
              <a:spAutoFit/>
            </a:bodyPr>
            <a:lstStyle/>
            <a:p>
              <a:r>
                <a:rPr lang="en-GB" sz="1200" dirty="0" err="1" smtClean="0">
                  <a:latin typeface="Gotham Light" pitchFamily="50" charset="0"/>
                  <a:cs typeface="Gotham Light" pitchFamily="50" charset="0"/>
                </a:rPr>
                <a:t>atributes</a:t>
              </a:r>
              <a:endParaRPr lang="en-GB" sz="1200" dirty="0" smtClean="0">
                <a:latin typeface="Gotham Light" pitchFamily="50" charset="0"/>
                <a:cs typeface="Gotham Light" pitchFamily="50" charset="0"/>
              </a:endParaRPr>
            </a:p>
          </p:txBody>
        </p:sp>
        <p:sp>
          <p:nvSpPr>
            <p:cNvPr id="23" name="Rectángulo 22"/>
            <p:cNvSpPr/>
            <p:nvPr/>
          </p:nvSpPr>
          <p:spPr>
            <a:xfrm>
              <a:off x="1864243" y="2653287"/>
              <a:ext cx="2574747" cy="1015663"/>
            </a:xfrm>
            <a:prstGeom prst="rect">
              <a:avLst/>
            </a:prstGeom>
          </p:spPr>
          <p:txBody>
            <a:bodyPr wrap="square">
              <a:spAutoFit/>
            </a:bodyPr>
            <a:lstStyle/>
            <a:p>
              <a:r>
                <a:rPr lang="en-GB" sz="1200" dirty="0" smtClean="0">
                  <a:latin typeface="Gotham Light" pitchFamily="50" charset="0"/>
                  <a:cs typeface="Gotham Light" pitchFamily="50" charset="0"/>
                </a:rPr>
                <a:t>&lt;div style = “</a:t>
              </a:r>
              <a:r>
                <a:rPr lang="en-GB" sz="1200" dirty="0" err="1" smtClean="0">
                  <a:latin typeface="Gotham Light" pitchFamily="50" charset="0"/>
                  <a:cs typeface="Gotham Light" pitchFamily="50" charset="0"/>
                </a:rPr>
                <a:t>color:blue</a:t>
              </a:r>
              <a:r>
                <a:rPr lang="en-GB" sz="1200" dirty="0" smtClean="0">
                  <a:latin typeface="Gotham Light" pitchFamily="50" charset="0"/>
                  <a:cs typeface="Gotham Light" pitchFamily="50" charset="0"/>
                </a:rPr>
                <a:t>;”&gt;</a:t>
              </a:r>
            </a:p>
            <a:p>
              <a:r>
                <a:rPr lang="en-GB" sz="1200" dirty="0" smtClean="0">
                  <a:latin typeface="Gotham Light" pitchFamily="50" charset="0"/>
                  <a:cs typeface="Gotham Light" pitchFamily="50" charset="0"/>
                </a:rPr>
                <a:t>Id </a:t>
              </a:r>
            </a:p>
            <a:p>
              <a:r>
                <a:rPr lang="en-GB" sz="1200" dirty="0" smtClean="0">
                  <a:latin typeface="Gotham Light" pitchFamily="50" charset="0"/>
                  <a:cs typeface="Gotham Light" pitchFamily="50" charset="0"/>
                </a:rPr>
                <a:t>Class</a:t>
              </a:r>
            </a:p>
            <a:p>
              <a:r>
                <a:rPr lang="en-GB" sz="1200" dirty="0" err="1" smtClean="0">
                  <a:latin typeface="Gotham Light" pitchFamily="50" charset="0"/>
                  <a:cs typeface="Gotham Light" pitchFamily="50" charset="0"/>
                </a:rPr>
                <a:t>Href</a:t>
              </a:r>
              <a:endParaRPr lang="en-GB" sz="1200" dirty="0" smtClean="0">
                <a:latin typeface="Gotham Light" pitchFamily="50" charset="0"/>
                <a:cs typeface="Gotham Light" pitchFamily="50" charset="0"/>
              </a:endParaRPr>
            </a:p>
            <a:p>
              <a:r>
                <a:rPr lang="es-CO" sz="1200" i="1" dirty="0" err="1">
                  <a:solidFill>
                    <a:srgbClr val="444444"/>
                  </a:solidFill>
                  <a:latin typeface="Consolas" panose="020B0609020204030204" pitchFamily="49" charset="0"/>
                </a:rPr>
                <a:t>width</a:t>
              </a:r>
              <a:r>
                <a:rPr lang="es-CO" sz="1200" i="1" dirty="0">
                  <a:solidFill>
                    <a:srgbClr val="444444"/>
                  </a:solidFill>
                  <a:latin typeface="Consolas" panose="020B0609020204030204" pitchFamily="49" charset="0"/>
                </a:rPr>
                <a:t>="104" </a:t>
              </a:r>
              <a:r>
                <a:rPr lang="es-CO" sz="1200" i="1" dirty="0" err="1">
                  <a:solidFill>
                    <a:srgbClr val="444444"/>
                  </a:solidFill>
                  <a:latin typeface="Consolas" panose="020B0609020204030204" pitchFamily="49" charset="0"/>
                </a:rPr>
                <a:t>height</a:t>
              </a:r>
              <a:r>
                <a:rPr lang="es-CO" sz="1200" i="1" dirty="0">
                  <a:solidFill>
                    <a:srgbClr val="444444"/>
                  </a:solidFill>
                  <a:latin typeface="Consolas" panose="020B0609020204030204" pitchFamily="49" charset="0"/>
                </a:rPr>
                <a:t>="142"&gt;</a:t>
              </a:r>
              <a:endParaRPr lang="en-GB" sz="1200" dirty="0">
                <a:latin typeface="Gotham Light" pitchFamily="50" charset="0"/>
                <a:cs typeface="Gotham Light" pitchFamily="50" charset="0"/>
              </a:endParaRPr>
            </a:p>
          </p:txBody>
        </p:sp>
      </p:grpSp>
      <p:grpSp>
        <p:nvGrpSpPr>
          <p:cNvPr id="39" name="Grupo 38"/>
          <p:cNvGrpSpPr/>
          <p:nvPr/>
        </p:nvGrpSpPr>
        <p:grpSpPr>
          <a:xfrm>
            <a:off x="8020369" y="4177822"/>
            <a:ext cx="736012" cy="1002841"/>
            <a:chOff x="8021810" y="4190644"/>
            <a:chExt cx="736012" cy="1002841"/>
          </a:xfrm>
        </p:grpSpPr>
        <p:sp>
          <p:nvSpPr>
            <p:cNvPr id="36" name="Rectángulo 35"/>
            <p:cNvSpPr/>
            <p:nvPr/>
          </p:nvSpPr>
          <p:spPr>
            <a:xfrm>
              <a:off x="8021810" y="4190644"/>
              <a:ext cx="715436" cy="100284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latin typeface="Gotham Light" pitchFamily="50" charset="0"/>
                <a:cs typeface="Gotham Light" pitchFamily="50" charset="0"/>
              </a:endParaRPr>
            </a:p>
          </p:txBody>
        </p:sp>
        <p:sp>
          <p:nvSpPr>
            <p:cNvPr id="25" name="Rectángulo 24"/>
            <p:cNvSpPr/>
            <p:nvPr/>
          </p:nvSpPr>
          <p:spPr>
            <a:xfrm>
              <a:off x="8029738" y="4311979"/>
              <a:ext cx="728084" cy="830997"/>
            </a:xfrm>
            <a:prstGeom prst="rect">
              <a:avLst/>
            </a:prstGeom>
          </p:spPr>
          <p:txBody>
            <a:bodyPr wrap="none">
              <a:spAutoFit/>
            </a:bodyPr>
            <a:lstStyle/>
            <a:p>
              <a:r>
                <a:rPr lang="es-CO" sz="1200" dirty="0" smtClean="0">
                  <a:solidFill>
                    <a:srgbClr val="333333"/>
                  </a:solidFill>
                  <a:latin typeface="Gotham Light" pitchFamily="50" charset="0"/>
                  <a:cs typeface="Gotham Light" pitchFamily="50" charset="0"/>
                </a:rPr>
                <a:t>Media</a:t>
              </a:r>
            </a:p>
            <a:p>
              <a:r>
                <a:rPr lang="en-GB" sz="1200" dirty="0" smtClean="0">
                  <a:latin typeface="Gotham Light" pitchFamily="50" charset="0"/>
                  <a:cs typeface="Gotham Light" pitchFamily="50" charset="0"/>
                </a:rPr>
                <a:t>Video </a:t>
              </a:r>
            </a:p>
            <a:p>
              <a:r>
                <a:rPr lang="en-GB" sz="1200" dirty="0" smtClean="0">
                  <a:solidFill>
                    <a:srgbClr val="333333"/>
                  </a:solidFill>
                  <a:latin typeface="Gotham Light" pitchFamily="50" charset="0"/>
                  <a:cs typeface="Gotham Light" pitchFamily="50" charset="0"/>
                </a:rPr>
                <a:t>Audio</a:t>
              </a:r>
            </a:p>
            <a:p>
              <a:r>
                <a:rPr lang="en-GB" sz="1200" dirty="0" smtClean="0">
                  <a:solidFill>
                    <a:srgbClr val="333333"/>
                  </a:solidFill>
                  <a:latin typeface="Gotham Light" pitchFamily="50" charset="0"/>
                  <a:cs typeface="Gotham Light" pitchFamily="50" charset="0"/>
                </a:rPr>
                <a:t>Images</a:t>
              </a:r>
              <a:endParaRPr lang="es-CO" sz="1200" dirty="0">
                <a:solidFill>
                  <a:srgbClr val="333333"/>
                </a:solidFill>
                <a:latin typeface="Gotham Light" pitchFamily="50" charset="0"/>
                <a:cs typeface="Gotham Light" pitchFamily="50" charset="0"/>
              </a:endParaRPr>
            </a:p>
          </p:txBody>
        </p:sp>
      </p:grpSp>
      <p:grpSp>
        <p:nvGrpSpPr>
          <p:cNvPr id="42" name="Grupo 41"/>
          <p:cNvGrpSpPr/>
          <p:nvPr/>
        </p:nvGrpSpPr>
        <p:grpSpPr>
          <a:xfrm>
            <a:off x="9697696" y="4177822"/>
            <a:ext cx="2306761" cy="1496144"/>
            <a:chOff x="9697696" y="4177822"/>
            <a:chExt cx="2306761" cy="1496144"/>
          </a:xfrm>
        </p:grpSpPr>
        <p:sp>
          <p:nvSpPr>
            <p:cNvPr id="37" name="Rectángulo 36"/>
            <p:cNvSpPr/>
            <p:nvPr/>
          </p:nvSpPr>
          <p:spPr>
            <a:xfrm>
              <a:off x="9716081" y="4190644"/>
              <a:ext cx="2288376" cy="148332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Rectángulo 23"/>
            <p:cNvSpPr/>
            <p:nvPr/>
          </p:nvSpPr>
          <p:spPr>
            <a:xfrm>
              <a:off x="10138542" y="4177822"/>
              <a:ext cx="1654620" cy="276999"/>
            </a:xfrm>
            <a:prstGeom prst="rect">
              <a:avLst/>
            </a:prstGeom>
          </p:spPr>
          <p:txBody>
            <a:bodyPr wrap="none">
              <a:spAutoFit/>
            </a:bodyPr>
            <a:lstStyle/>
            <a:p>
              <a:r>
                <a:rPr lang="es-CO" sz="1200" dirty="0">
                  <a:latin typeface="Gotham Light" pitchFamily="50" charset="0"/>
                  <a:cs typeface="Gotham Light" pitchFamily="50" charset="0"/>
                </a:rPr>
                <a:t>&lt;</a:t>
              </a:r>
              <a:r>
                <a:rPr lang="es-CO" sz="1200" dirty="0" err="1">
                  <a:latin typeface="Gotham Light" pitchFamily="50" charset="0"/>
                  <a:cs typeface="Gotham Light" pitchFamily="50" charset="0"/>
                </a:rPr>
                <a:t>embed</a:t>
              </a:r>
              <a:r>
                <a:rPr lang="es-CO" sz="1200" dirty="0" smtClean="0">
                  <a:latin typeface="Gotham Light" pitchFamily="50" charset="0"/>
                  <a:cs typeface="Gotham Light" pitchFamily="50" charset="0"/>
                </a:rPr>
                <a:t>&gt;, &lt;</a:t>
              </a:r>
              <a:r>
                <a:rPr lang="es-CO" sz="1200" dirty="0" err="1" smtClean="0">
                  <a:latin typeface="Gotham Light" pitchFamily="50" charset="0"/>
                  <a:cs typeface="Gotham Light" pitchFamily="50" charset="0"/>
                </a:rPr>
                <a:t>object</a:t>
              </a:r>
              <a:r>
                <a:rPr lang="es-CO" sz="1200" dirty="0" smtClean="0">
                  <a:latin typeface="Gotham Light" pitchFamily="50" charset="0"/>
                  <a:cs typeface="Gotham Light" pitchFamily="50" charset="0"/>
                </a:rPr>
                <a:t>&gt;</a:t>
              </a:r>
              <a:endParaRPr lang="en-GB" sz="1200" dirty="0">
                <a:latin typeface="Gotham Light" pitchFamily="50" charset="0"/>
                <a:cs typeface="Gotham Light" pitchFamily="50" charset="0"/>
              </a:endParaRPr>
            </a:p>
          </p:txBody>
        </p:sp>
        <p:sp>
          <p:nvSpPr>
            <p:cNvPr id="26" name="Rectángulo 25"/>
            <p:cNvSpPr/>
            <p:nvPr/>
          </p:nvSpPr>
          <p:spPr>
            <a:xfrm>
              <a:off x="9697696" y="4209628"/>
              <a:ext cx="450764" cy="276999"/>
            </a:xfrm>
            <a:prstGeom prst="rect">
              <a:avLst/>
            </a:prstGeom>
          </p:spPr>
          <p:txBody>
            <a:bodyPr wrap="none">
              <a:spAutoFit/>
            </a:bodyPr>
            <a:lstStyle/>
            <a:p>
              <a:r>
                <a:rPr lang="es-CO" sz="1200" dirty="0" smtClean="0">
                  <a:solidFill>
                    <a:srgbClr val="333333"/>
                  </a:solidFill>
                  <a:latin typeface="Gotham Light" pitchFamily="50" charset="0"/>
                  <a:cs typeface="Gotham Light" pitchFamily="50" charset="0"/>
                </a:rPr>
                <a:t>API</a:t>
              </a:r>
              <a:endParaRPr lang="en-GB" sz="1200" dirty="0">
                <a:latin typeface="Gotham Light" pitchFamily="50" charset="0"/>
                <a:cs typeface="Gotham Light" pitchFamily="50" charset="0"/>
              </a:endParaRPr>
            </a:p>
          </p:txBody>
        </p:sp>
        <p:sp>
          <p:nvSpPr>
            <p:cNvPr id="27" name="Rectángulo 26"/>
            <p:cNvSpPr/>
            <p:nvPr/>
          </p:nvSpPr>
          <p:spPr>
            <a:xfrm>
              <a:off x="9804046" y="4617112"/>
              <a:ext cx="1432123" cy="830997"/>
            </a:xfrm>
            <a:prstGeom prst="rect">
              <a:avLst/>
            </a:prstGeom>
          </p:spPr>
          <p:txBody>
            <a:bodyPr wrap="none">
              <a:spAutoFit/>
            </a:bodyPr>
            <a:lstStyle/>
            <a:p>
              <a:r>
                <a:rPr lang="es-CO" sz="1200" dirty="0" err="1" smtClean="0">
                  <a:solidFill>
                    <a:srgbClr val="333333"/>
                  </a:solidFill>
                  <a:latin typeface="Gotham Light" pitchFamily="50" charset="0"/>
                  <a:cs typeface="Gotham Light" pitchFamily="50" charset="0"/>
                </a:rPr>
                <a:t>Youtube</a:t>
              </a:r>
              <a:endParaRPr lang="es-CO" sz="1200" dirty="0">
                <a:solidFill>
                  <a:srgbClr val="333333"/>
                </a:solidFill>
                <a:latin typeface="Gotham Light" pitchFamily="50" charset="0"/>
                <a:cs typeface="Gotham Light" pitchFamily="50" charset="0"/>
              </a:endParaRPr>
            </a:p>
            <a:p>
              <a:r>
                <a:rPr lang="es-CO" sz="1200" dirty="0" smtClean="0">
                  <a:solidFill>
                    <a:srgbClr val="333333"/>
                  </a:solidFill>
                  <a:latin typeface="Gotham Light" pitchFamily="50" charset="0"/>
                  <a:cs typeface="Gotham Light" pitchFamily="50" charset="0"/>
                </a:rPr>
                <a:t>Geo-</a:t>
              </a:r>
              <a:r>
                <a:rPr lang="es-CO" sz="1200" dirty="0" err="1" smtClean="0">
                  <a:solidFill>
                    <a:srgbClr val="333333"/>
                  </a:solidFill>
                  <a:latin typeface="Gotham Light" pitchFamily="50" charset="0"/>
                  <a:cs typeface="Gotham Light" pitchFamily="50" charset="0"/>
                </a:rPr>
                <a:t>location</a:t>
              </a:r>
              <a:endParaRPr lang="es-CO" sz="1200" dirty="0" smtClean="0">
                <a:solidFill>
                  <a:srgbClr val="333333"/>
                </a:solidFill>
                <a:latin typeface="Gotham Light" pitchFamily="50" charset="0"/>
                <a:cs typeface="Gotham Light" pitchFamily="50" charset="0"/>
              </a:endParaRPr>
            </a:p>
            <a:p>
              <a:r>
                <a:rPr lang="es-CO" sz="1200" dirty="0" err="1" smtClean="0">
                  <a:solidFill>
                    <a:srgbClr val="333333"/>
                  </a:solidFill>
                  <a:latin typeface="Gotham Light" pitchFamily="50" charset="0"/>
                  <a:cs typeface="Gotham Light" pitchFamily="50" charset="0"/>
                </a:rPr>
                <a:t>Drag</a:t>
              </a:r>
              <a:r>
                <a:rPr lang="es-CO" sz="1200" dirty="0" smtClean="0">
                  <a:solidFill>
                    <a:srgbClr val="333333"/>
                  </a:solidFill>
                  <a:latin typeface="Gotham Light" pitchFamily="50" charset="0"/>
                  <a:cs typeface="Gotham Light" pitchFamily="50" charset="0"/>
                </a:rPr>
                <a:t> – and </a:t>
              </a:r>
              <a:r>
                <a:rPr lang="es-CO" sz="1200" dirty="0" err="1" smtClean="0">
                  <a:solidFill>
                    <a:srgbClr val="333333"/>
                  </a:solidFill>
                  <a:latin typeface="Gotham Light" pitchFamily="50" charset="0"/>
                  <a:cs typeface="Gotham Light" pitchFamily="50" charset="0"/>
                </a:rPr>
                <a:t>Drop</a:t>
              </a:r>
              <a:endParaRPr lang="es-CO" sz="1200" dirty="0" smtClean="0">
                <a:solidFill>
                  <a:srgbClr val="333333"/>
                </a:solidFill>
                <a:latin typeface="Gotham Light" pitchFamily="50" charset="0"/>
                <a:cs typeface="Gotham Light" pitchFamily="50" charset="0"/>
              </a:endParaRPr>
            </a:p>
            <a:p>
              <a:r>
                <a:rPr lang="es-CO" sz="1200" dirty="0" err="1" smtClean="0">
                  <a:solidFill>
                    <a:srgbClr val="333333"/>
                  </a:solidFill>
                  <a:latin typeface="Gotham Light" pitchFamily="50" charset="0"/>
                  <a:cs typeface="Gotham Light" pitchFamily="50" charset="0"/>
                </a:rPr>
                <a:t>localstorage</a:t>
              </a:r>
              <a:endParaRPr lang="en-GB" sz="1200" dirty="0">
                <a:latin typeface="Gotham Light" pitchFamily="50" charset="0"/>
                <a:cs typeface="Gotham Light" pitchFamily="50" charset="0"/>
              </a:endParaRPr>
            </a:p>
          </p:txBody>
        </p:sp>
      </p:grpSp>
      <p:cxnSp>
        <p:nvCxnSpPr>
          <p:cNvPr id="40" name="Conector recto de flecha 39"/>
          <p:cNvCxnSpPr/>
          <p:nvPr/>
        </p:nvCxnSpPr>
        <p:spPr>
          <a:xfrm>
            <a:off x="7081090" y="3573923"/>
            <a:ext cx="127032" cy="536828"/>
          </a:xfrm>
          <a:prstGeom prst="straightConnector1">
            <a:avLst/>
          </a:prstGeom>
          <a:ln w="285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 name="Conector recto de flecha 42"/>
          <p:cNvCxnSpPr/>
          <p:nvPr/>
        </p:nvCxnSpPr>
        <p:spPr>
          <a:xfrm>
            <a:off x="7711466" y="3488147"/>
            <a:ext cx="811211" cy="597342"/>
          </a:xfrm>
          <a:prstGeom prst="straightConnector1">
            <a:avLst/>
          </a:prstGeom>
          <a:ln w="285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Conector recto de flecha 44"/>
          <p:cNvCxnSpPr/>
          <p:nvPr/>
        </p:nvCxnSpPr>
        <p:spPr>
          <a:xfrm>
            <a:off x="8117071" y="3382992"/>
            <a:ext cx="2021471" cy="702497"/>
          </a:xfrm>
          <a:prstGeom prst="straightConnector1">
            <a:avLst/>
          </a:prstGeom>
          <a:ln w="285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9" name="Conector recto de flecha 48"/>
          <p:cNvCxnSpPr/>
          <p:nvPr/>
        </p:nvCxnSpPr>
        <p:spPr>
          <a:xfrm flipH="1">
            <a:off x="5252168" y="3519878"/>
            <a:ext cx="637424" cy="542569"/>
          </a:xfrm>
          <a:prstGeom prst="straightConnector1">
            <a:avLst/>
          </a:prstGeom>
          <a:ln w="285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58" name="Grupo 57"/>
          <p:cNvGrpSpPr/>
          <p:nvPr/>
        </p:nvGrpSpPr>
        <p:grpSpPr>
          <a:xfrm>
            <a:off x="5334927" y="4180807"/>
            <a:ext cx="1486048" cy="1093343"/>
            <a:chOff x="4537852" y="3664995"/>
            <a:chExt cx="1486048" cy="1093343"/>
          </a:xfrm>
        </p:grpSpPr>
        <p:sp>
          <p:nvSpPr>
            <p:cNvPr id="59" name="Rectángulo 58"/>
            <p:cNvSpPr/>
            <p:nvPr/>
          </p:nvSpPr>
          <p:spPr>
            <a:xfrm>
              <a:off x="4552418" y="3664995"/>
              <a:ext cx="1409824" cy="109334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latin typeface="Gotham Light" pitchFamily="50" charset="0"/>
                <a:cs typeface="Gotham Light" pitchFamily="50" charset="0"/>
              </a:endParaRPr>
            </a:p>
          </p:txBody>
        </p:sp>
        <p:sp>
          <p:nvSpPr>
            <p:cNvPr id="60" name="Rectángulo 59"/>
            <p:cNvSpPr/>
            <p:nvPr/>
          </p:nvSpPr>
          <p:spPr>
            <a:xfrm>
              <a:off x="4537852" y="3742675"/>
              <a:ext cx="1486048" cy="1015663"/>
            </a:xfrm>
            <a:prstGeom prst="rect">
              <a:avLst/>
            </a:prstGeom>
          </p:spPr>
          <p:txBody>
            <a:bodyPr wrap="none">
              <a:spAutoFit/>
            </a:bodyPr>
            <a:lstStyle/>
            <a:p>
              <a:r>
                <a:rPr lang="es-CO" sz="1200" dirty="0" err="1" smtClean="0">
                  <a:solidFill>
                    <a:srgbClr val="333333"/>
                  </a:solidFill>
                  <a:latin typeface="Gotham Light" pitchFamily="50" charset="0"/>
                  <a:cs typeface="Gotham Light" pitchFamily="50" charset="0"/>
                </a:rPr>
                <a:t>Linck</a:t>
              </a:r>
              <a:r>
                <a:rPr lang="es-CO" sz="1200" dirty="0" smtClean="0">
                  <a:solidFill>
                    <a:srgbClr val="333333"/>
                  </a:solidFill>
                  <a:latin typeface="Gotham Light" pitchFamily="50" charset="0"/>
                  <a:cs typeface="Gotham Light" pitchFamily="50" charset="0"/>
                </a:rPr>
                <a:t> </a:t>
              </a:r>
              <a:r>
                <a:rPr lang="es-CO" sz="1200" dirty="0" err="1" smtClean="0">
                  <a:solidFill>
                    <a:srgbClr val="333333"/>
                  </a:solidFill>
                  <a:latin typeface="Gotham Light" pitchFamily="50" charset="0"/>
                  <a:cs typeface="Gotham Light" pitchFamily="50" charset="0"/>
                </a:rPr>
                <a:t>tags</a:t>
              </a:r>
              <a:r>
                <a:rPr lang="es-CO" sz="1200" dirty="0" smtClean="0">
                  <a:solidFill>
                    <a:srgbClr val="333333"/>
                  </a:solidFill>
                  <a:latin typeface="Gotham Light" pitchFamily="50" charset="0"/>
                  <a:cs typeface="Gotham Light" pitchFamily="50" charset="0"/>
                </a:rPr>
                <a:t> </a:t>
              </a:r>
              <a:r>
                <a:rPr lang="es-CO" sz="1200" dirty="0" err="1" smtClean="0">
                  <a:solidFill>
                    <a:srgbClr val="333333"/>
                  </a:solidFill>
                  <a:latin typeface="Gotham Light" pitchFamily="50" charset="0"/>
                  <a:cs typeface="Gotham Light" pitchFamily="50" charset="0"/>
                </a:rPr>
                <a:t>tags</a:t>
              </a:r>
              <a:endParaRPr lang="es-CO" sz="1200" dirty="0">
                <a:solidFill>
                  <a:srgbClr val="333333"/>
                </a:solidFill>
                <a:latin typeface="Gotham Light" pitchFamily="50" charset="0"/>
                <a:cs typeface="Gotham Light" pitchFamily="50" charset="0"/>
              </a:endParaRPr>
            </a:p>
            <a:p>
              <a:endParaRPr lang="es-CO" sz="1200" dirty="0" smtClean="0">
                <a:solidFill>
                  <a:srgbClr val="333333"/>
                </a:solidFill>
                <a:latin typeface="Gotham Light" pitchFamily="50" charset="0"/>
                <a:cs typeface="Gotham Light" pitchFamily="50" charset="0"/>
              </a:endParaRPr>
            </a:p>
            <a:p>
              <a:r>
                <a:rPr lang="es-CO" sz="1200" dirty="0" smtClean="0">
                  <a:solidFill>
                    <a:srgbClr val="333333"/>
                  </a:solidFill>
                  <a:latin typeface="Gotham Light" pitchFamily="50" charset="0"/>
                  <a:cs typeface="Gotham Light" pitchFamily="50" charset="0"/>
                </a:rPr>
                <a:t>&lt;link&gt;&lt;link/&gt;</a:t>
              </a:r>
            </a:p>
            <a:p>
              <a:r>
                <a:rPr lang="es-CO" sz="1200" dirty="0" smtClean="0">
                  <a:solidFill>
                    <a:srgbClr val="333333"/>
                  </a:solidFill>
                  <a:latin typeface="Gotham Light" pitchFamily="50" charset="0"/>
                  <a:cs typeface="Gotham Light" pitchFamily="50" charset="0"/>
                </a:rPr>
                <a:t>&lt;script&gt;&lt;/script&gt;</a:t>
              </a:r>
            </a:p>
            <a:p>
              <a:r>
                <a:rPr lang="es-CO" sz="1200" dirty="0" smtClean="0">
                  <a:solidFill>
                    <a:srgbClr val="333333"/>
                  </a:solidFill>
                  <a:latin typeface="Gotham Light" pitchFamily="50" charset="0"/>
                  <a:cs typeface="Gotham Light" pitchFamily="50" charset="0"/>
                </a:rPr>
                <a:t>&lt;</a:t>
              </a:r>
              <a:r>
                <a:rPr lang="es-CO" sz="1200" dirty="0" err="1" smtClean="0">
                  <a:solidFill>
                    <a:srgbClr val="333333"/>
                  </a:solidFill>
                  <a:latin typeface="Gotham Light" pitchFamily="50" charset="0"/>
                  <a:cs typeface="Gotham Light" pitchFamily="50" charset="0"/>
                </a:rPr>
                <a:t>style</a:t>
              </a:r>
              <a:r>
                <a:rPr lang="es-CO" sz="1200" dirty="0" smtClean="0">
                  <a:solidFill>
                    <a:srgbClr val="333333"/>
                  </a:solidFill>
                  <a:latin typeface="Gotham Light" pitchFamily="50" charset="0"/>
                  <a:cs typeface="Gotham Light" pitchFamily="50" charset="0"/>
                </a:rPr>
                <a:t>&gt;&lt;/</a:t>
              </a:r>
              <a:r>
                <a:rPr lang="es-CO" sz="1200" dirty="0" err="1" smtClean="0">
                  <a:solidFill>
                    <a:srgbClr val="333333"/>
                  </a:solidFill>
                  <a:latin typeface="Gotham Light" pitchFamily="50" charset="0"/>
                  <a:cs typeface="Gotham Light" pitchFamily="50" charset="0"/>
                </a:rPr>
                <a:t>style</a:t>
              </a:r>
              <a:r>
                <a:rPr lang="es-CO" sz="1200" dirty="0" smtClean="0">
                  <a:solidFill>
                    <a:srgbClr val="333333"/>
                  </a:solidFill>
                  <a:latin typeface="Gotham Light" pitchFamily="50" charset="0"/>
                  <a:cs typeface="Gotham Light" pitchFamily="50" charset="0"/>
                </a:rPr>
                <a:t>&gt;</a:t>
              </a:r>
              <a:endParaRPr lang="en-GB" sz="1200" dirty="0">
                <a:latin typeface="Gotham Light" pitchFamily="50" charset="0"/>
                <a:cs typeface="Gotham Light" pitchFamily="50" charset="0"/>
              </a:endParaRPr>
            </a:p>
          </p:txBody>
        </p:sp>
      </p:grpSp>
      <p:cxnSp>
        <p:nvCxnSpPr>
          <p:cNvPr id="61" name="Conector recto de flecha 60"/>
          <p:cNvCxnSpPr/>
          <p:nvPr/>
        </p:nvCxnSpPr>
        <p:spPr>
          <a:xfrm flipH="1">
            <a:off x="6392936" y="3531398"/>
            <a:ext cx="58045" cy="531049"/>
          </a:xfrm>
          <a:prstGeom prst="straightConnector1">
            <a:avLst/>
          </a:prstGeom>
          <a:ln w="285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41" name="Grupo 40"/>
          <p:cNvGrpSpPr/>
          <p:nvPr/>
        </p:nvGrpSpPr>
        <p:grpSpPr>
          <a:xfrm>
            <a:off x="8831271" y="4190644"/>
            <a:ext cx="801992" cy="1136998"/>
            <a:chOff x="8831271" y="4190644"/>
            <a:chExt cx="801992" cy="1136998"/>
          </a:xfrm>
        </p:grpSpPr>
        <p:sp>
          <p:nvSpPr>
            <p:cNvPr id="64" name="Rectángulo 63"/>
            <p:cNvSpPr/>
            <p:nvPr/>
          </p:nvSpPr>
          <p:spPr>
            <a:xfrm>
              <a:off x="8831271" y="4190644"/>
              <a:ext cx="801992" cy="113699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latin typeface="Gotham Light" pitchFamily="50" charset="0"/>
                <a:cs typeface="Gotham Light" pitchFamily="50" charset="0"/>
              </a:endParaRPr>
            </a:p>
          </p:txBody>
        </p:sp>
        <p:sp>
          <p:nvSpPr>
            <p:cNvPr id="65" name="Rectángulo 64"/>
            <p:cNvSpPr/>
            <p:nvPr/>
          </p:nvSpPr>
          <p:spPr>
            <a:xfrm>
              <a:off x="8839199" y="4311979"/>
              <a:ext cx="794064" cy="1015663"/>
            </a:xfrm>
            <a:prstGeom prst="rect">
              <a:avLst/>
            </a:prstGeom>
          </p:spPr>
          <p:txBody>
            <a:bodyPr wrap="none">
              <a:spAutoFit/>
            </a:bodyPr>
            <a:lstStyle/>
            <a:p>
              <a:r>
                <a:rPr lang="es-CO" sz="1200" dirty="0" smtClean="0">
                  <a:solidFill>
                    <a:srgbClr val="333333"/>
                  </a:solidFill>
                  <a:latin typeface="Gotham Light" pitchFamily="50" charset="0"/>
                  <a:cs typeface="Gotham Light" pitchFamily="50" charset="0"/>
                </a:rPr>
                <a:t>Text </a:t>
              </a:r>
              <a:r>
                <a:rPr lang="es-CO" sz="1200" dirty="0" err="1" smtClean="0">
                  <a:solidFill>
                    <a:srgbClr val="333333"/>
                  </a:solidFill>
                  <a:latin typeface="Gotham Light" pitchFamily="50" charset="0"/>
                  <a:cs typeface="Gotham Light" pitchFamily="50" charset="0"/>
                </a:rPr>
                <a:t>tag</a:t>
              </a:r>
              <a:endParaRPr lang="es-CO" sz="1200" dirty="0" smtClean="0">
                <a:solidFill>
                  <a:srgbClr val="333333"/>
                </a:solidFill>
                <a:latin typeface="Gotham Light" pitchFamily="50" charset="0"/>
                <a:cs typeface="Gotham Light" pitchFamily="50" charset="0"/>
              </a:endParaRPr>
            </a:p>
            <a:p>
              <a:r>
                <a:rPr lang="es-CO" sz="1200" dirty="0" smtClean="0">
                  <a:solidFill>
                    <a:srgbClr val="333333"/>
                  </a:solidFill>
                  <a:latin typeface="Gotham Light" pitchFamily="50" charset="0"/>
                  <a:cs typeface="Gotham Light" pitchFamily="50" charset="0"/>
                </a:rPr>
                <a:t>&lt;h1&gt;</a:t>
              </a:r>
            </a:p>
            <a:p>
              <a:r>
                <a:rPr lang="es-CO" sz="1200" dirty="0" smtClean="0">
                  <a:solidFill>
                    <a:srgbClr val="333333"/>
                  </a:solidFill>
                  <a:latin typeface="Gotham Light" pitchFamily="50" charset="0"/>
                  <a:cs typeface="Gotham Light" pitchFamily="50" charset="0"/>
                </a:rPr>
                <a:t>&lt;p&gt;</a:t>
              </a:r>
            </a:p>
            <a:p>
              <a:r>
                <a:rPr lang="es-CO" sz="1200" dirty="0" smtClean="0">
                  <a:solidFill>
                    <a:srgbClr val="333333"/>
                  </a:solidFill>
                  <a:latin typeface="Gotham Light" pitchFamily="50" charset="0"/>
                  <a:cs typeface="Gotham Light" pitchFamily="50" charset="0"/>
                </a:rPr>
                <a:t>&lt;</a:t>
              </a:r>
              <a:r>
                <a:rPr lang="es-CO" sz="1200" dirty="0" err="1" smtClean="0">
                  <a:solidFill>
                    <a:srgbClr val="333333"/>
                  </a:solidFill>
                  <a:latin typeface="Gotham Light" pitchFamily="50" charset="0"/>
                  <a:cs typeface="Gotham Light" pitchFamily="50" charset="0"/>
                </a:rPr>
                <a:t>table</a:t>
              </a:r>
              <a:r>
                <a:rPr lang="es-CO" sz="1200" dirty="0" smtClean="0">
                  <a:solidFill>
                    <a:srgbClr val="333333"/>
                  </a:solidFill>
                  <a:latin typeface="Gotham Light" pitchFamily="50" charset="0"/>
                  <a:cs typeface="Gotham Light" pitchFamily="50" charset="0"/>
                </a:rPr>
                <a:t>&gt;</a:t>
              </a:r>
            </a:p>
            <a:p>
              <a:r>
                <a:rPr lang="es-CO" sz="1200" dirty="0" smtClean="0">
                  <a:solidFill>
                    <a:srgbClr val="333333"/>
                  </a:solidFill>
                  <a:latin typeface="Gotham Light" pitchFamily="50" charset="0"/>
                  <a:cs typeface="Gotham Light" pitchFamily="50" charset="0"/>
                </a:rPr>
                <a:t>&lt;a&gt;</a:t>
              </a:r>
              <a:endParaRPr lang="es-CO" sz="1200" dirty="0">
                <a:solidFill>
                  <a:srgbClr val="333333"/>
                </a:solidFill>
                <a:latin typeface="Gotham Light" pitchFamily="50" charset="0"/>
                <a:cs typeface="Gotham Light" pitchFamily="50" charset="0"/>
              </a:endParaRPr>
            </a:p>
          </p:txBody>
        </p:sp>
      </p:grpSp>
      <p:cxnSp>
        <p:nvCxnSpPr>
          <p:cNvPr id="68" name="Conector recto de flecha 67"/>
          <p:cNvCxnSpPr/>
          <p:nvPr/>
        </p:nvCxnSpPr>
        <p:spPr>
          <a:xfrm>
            <a:off x="7923387" y="3462769"/>
            <a:ext cx="1326117" cy="657890"/>
          </a:xfrm>
          <a:prstGeom prst="straightConnector1">
            <a:avLst/>
          </a:prstGeom>
          <a:ln w="285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32" name="Grupo 31"/>
          <p:cNvGrpSpPr/>
          <p:nvPr/>
        </p:nvGrpSpPr>
        <p:grpSpPr>
          <a:xfrm>
            <a:off x="187315" y="4190644"/>
            <a:ext cx="2662474" cy="2104645"/>
            <a:chOff x="187315" y="4190644"/>
            <a:chExt cx="2662474" cy="2104645"/>
          </a:xfrm>
        </p:grpSpPr>
        <p:sp>
          <p:nvSpPr>
            <p:cNvPr id="31" name="Rectángulo 30"/>
            <p:cNvSpPr/>
            <p:nvPr/>
          </p:nvSpPr>
          <p:spPr>
            <a:xfrm>
              <a:off x="218380" y="4190644"/>
              <a:ext cx="1947944" cy="210464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latin typeface="Gotham Light" pitchFamily="50" charset="0"/>
                <a:cs typeface="Gotham Light" pitchFamily="50" charset="0"/>
              </a:endParaRPr>
            </a:p>
          </p:txBody>
        </p:sp>
        <p:sp>
          <p:nvSpPr>
            <p:cNvPr id="20" name="Rectángulo 19"/>
            <p:cNvSpPr/>
            <p:nvPr/>
          </p:nvSpPr>
          <p:spPr>
            <a:xfrm>
              <a:off x="187315" y="5579880"/>
              <a:ext cx="2662474" cy="646331"/>
            </a:xfrm>
            <a:prstGeom prst="rect">
              <a:avLst/>
            </a:prstGeom>
          </p:spPr>
          <p:txBody>
            <a:bodyPr wrap="square">
              <a:spAutoFit/>
            </a:bodyPr>
            <a:lstStyle/>
            <a:p>
              <a:r>
                <a:rPr lang="en-GB" sz="1200" dirty="0" smtClean="0">
                  <a:latin typeface="Gotham Light" pitchFamily="50" charset="0"/>
                  <a:cs typeface="Gotham Light" pitchFamily="50" charset="0"/>
                </a:rPr>
                <a:t>&lt;</a:t>
              </a:r>
              <a:r>
                <a:rPr lang="en-GB" sz="1200" dirty="0" err="1" smtClean="0">
                  <a:latin typeface="Gotham Light" pitchFamily="50" charset="0"/>
                  <a:cs typeface="Gotham Light" pitchFamily="50" charset="0"/>
                </a:rPr>
                <a:t>youCanCreateNames</a:t>
              </a:r>
              <a:r>
                <a:rPr lang="en-GB" sz="1200" dirty="0" smtClean="0">
                  <a:latin typeface="Gotham Light" pitchFamily="50" charset="0"/>
                  <a:cs typeface="Gotham Light" pitchFamily="50" charset="0"/>
                </a:rPr>
                <a:t>&gt;</a:t>
              </a:r>
            </a:p>
            <a:p>
              <a:r>
                <a:rPr lang="en-GB" sz="1200" dirty="0" smtClean="0">
                  <a:latin typeface="Gotham Light" pitchFamily="50" charset="0"/>
                  <a:cs typeface="Gotham Light" pitchFamily="50" charset="0"/>
                </a:rPr>
                <a:t>&lt;</a:t>
              </a:r>
              <a:r>
                <a:rPr lang="en-GB" sz="1200" dirty="0" err="1" smtClean="0">
                  <a:latin typeface="Gotham Light" pitchFamily="50" charset="0"/>
                  <a:cs typeface="Gotham Light" pitchFamily="50" charset="0"/>
                </a:rPr>
                <a:t>youCanCreateNames</a:t>
              </a:r>
              <a:r>
                <a:rPr lang="en-GB" sz="1200" dirty="0" smtClean="0">
                  <a:latin typeface="Gotham Light" pitchFamily="50" charset="0"/>
                  <a:cs typeface="Gotham Light" pitchFamily="50" charset="0"/>
                </a:rPr>
                <a:t> /&gt;</a:t>
              </a:r>
            </a:p>
            <a:p>
              <a:r>
                <a:rPr lang="es-CO" sz="1200" dirty="0" err="1">
                  <a:latin typeface="Gotham Light" pitchFamily="50" charset="0"/>
                  <a:cs typeface="Gotham Light" pitchFamily="50" charset="0"/>
                </a:rPr>
                <a:t>Shiv</a:t>
              </a:r>
              <a:r>
                <a:rPr lang="es-CO" sz="1200" dirty="0">
                  <a:latin typeface="Gotham Light" pitchFamily="50" charset="0"/>
                  <a:cs typeface="Gotham Light" pitchFamily="50" charset="0"/>
                </a:rPr>
                <a:t> </a:t>
              </a:r>
              <a:r>
                <a:rPr lang="es-CO" sz="1200" dirty="0" err="1" smtClean="0">
                  <a:latin typeface="Gotham Light" pitchFamily="50" charset="0"/>
                  <a:cs typeface="Gotham Light" pitchFamily="50" charset="0"/>
                </a:rPr>
                <a:t>Solution</a:t>
              </a:r>
              <a:endParaRPr lang="es-CO" sz="1200" dirty="0">
                <a:latin typeface="Gotham Light" pitchFamily="50" charset="0"/>
                <a:cs typeface="Gotham Light" pitchFamily="50" charset="0"/>
              </a:endParaRPr>
            </a:p>
          </p:txBody>
        </p:sp>
        <p:sp>
          <p:nvSpPr>
            <p:cNvPr id="70" name="Rectángulo 69"/>
            <p:cNvSpPr/>
            <p:nvPr/>
          </p:nvSpPr>
          <p:spPr>
            <a:xfrm>
              <a:off x="187315" y="4562097"/>
              <a:ext cx="2662474" cy="461665"/>
            </a:xfrm>
            <a:prstGeom prst="rect">
              <a:avLst/>
            </a:prstGeom>
          </p:spPr>
          <p:txBody>
            <a:bodyPr wrap="square">
              <a:spAutoFit/>
            </a:bodyPr>
            <a:lstStyle/>
            <a:p>
              <a:r>
                <a:rPr lang="en-GB" sz="1200" dirty="0" smtClean="0">
                  <a:latin typeface="Gotham Light" pitchFamily="50" charset="0"/>
                  <a:cs typeface="Gotham Light" pitchFamily="50" charset="0"/>
                </a:rPr>
                <a:t>&lt;div&gt;&lt;/div&gt;</a:t>
              </a:r>
            </a:p>
            <a:p>
              <a:r>
                <a:rPr lang="en-GB" sz="1200" dirty="0" smtClean="0">
                  <a:latin typeface="Gotham Light" pitchFamily="50" charset="0"/>
                  <a:cs typeface="Gotham Light" pitchFamily="50" charset="0"/>
                </a:rPr>
                <a:t>&lt;span&gt;&lt;/span&gt; </a:t>
              </a:r>
              <a:endParaRPr lang="es-CO" sz="1200" dirty="0">
                <a:latin typeface="Gotham Light" pitchFamily="50" charset="0"/>
                <a:cs typeface="Gotham Light" pitchFamily="50" charset="0"/>
              </a:endParaRPr>
            </a:p>
          </p:txBody>
        </p:sp>
      </p:grpSp>
      <p:grpSp>
        <p:nvGrpSpPr>
          <p:cNvPr id="5" name="Grupo 4"/>
          <p:cNvGrpSpPr/>
          <p:nvPr/>
        </p:nvGrpSpPr>
        <p:grpSpPr>
          <a:xfrm>
            <a:off x="146933" y="2368845"/>
            <a:ext cx="1364360" cy="1151033"/>
            <a:chOff x="146933" y="2368845"/>
            <a:chExt cx="1364360" cy="1151033"/>
          </a:xfrm>
        </p:grpSpPr>
        <p:sp>
          <p:nvSpPr>
            <p:cNvPr id="71" name="Rectángulo 70"/>
            <p:cNvSpPr/>
            <p:nvPr/>
          </p:nvSpPr>
          <p:spPr>
            <a:xfrm>
              <a:off x="146933" y="2590797"/>
              <a:ext cx="1364360" cy="92908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2" name="CuadroTexto 71"/>
            <p:cNvSpPr txBox="1"/>
            <p:nvPr/>
          </p:nvSpPr>
          <p:spPr>
            <a:xfrm>
              <a:off x="385123" y="2368845"/>
              <a:ext cx="1121692" cy="276999"/>
            </a:xfrm>
            <a:prstGeom prst="rect">
              <a:avLst/>
            </a:prstGeom>
            <a:noFill/>
          </p:spPr>
          <p:txBody>
            <a:bodyPr wrap="square" rtlCol="0">
              <a:spAutoFit/>
            </a:bodyPr>
            <a:lstStyle/>
            <a:p>
              <a:r>
                <a:rPr lang="en-GB" sz="1200" dirty="0" err="1" smtClean="0">
                  <a:latin typeface="Gotham Light" pitchFamily="50" charset="0"/>
                  <a:cs typeface="Gotham Light" pitchFamily="50" charset="0"/>
                </a:rPr>
                <a:t>Sintax</a:t>
              </a:r>
              <a:endParaRPr lang="en-GB" sz="1200" dirty="0" smtClean="0">
                <a:latin typeface="Gotham Light" pitchFamily="50" charset="0"/>
                <a:cs typeface="Gotham Light" pitchFamily="50" charset="0"/>
              </a:endParaRPr>
            </a:p>
          </p:txBody>
        </p:sp>
      </p:grpSp>
      <p:sp>
        <p:nvSpPr>
          <p:cNvPr id="73" name="Rectángulo 72"/>
          <p:cNvSpPr/>
          <p:nvPr/>
        </p:nvSpPr>
        <p:spPr>
          <a:xfrm>
            <a:off x="294119" y="2653287"/>
            <a:ext cx="1507897" cy="830997"/>
          </a:xfrm>
          <a:prstGeom prst="rect">
            <a:avLst/>
          </a:prstGeom>
        </p:spPr>
        <p:txBody>
          <a:bodyPr wrap="square">
            <a:spAutoFit/>
          </a:bodyPr>
          <a:lstStyle/>
          <a:p>
            <a:r>
              <a:rPr lang="en-GB" sz="1200" dirty="0" smtClean="0">
                <a:latin typeface="Gotham Light" pitchFamily="50" charset="0"/>
                <a:cs typeface="Gotham Light" pitchFamily="50" charset="0"/>
              </a:rPr>
              <a:t>&lt;&gt;&lt;/&gt;</a:t>
            </a:r>
          </a:p>
          <a:p>
            <a:r>
              <a:rPr lang="en-GB" sz="1200" dirty="0" smtClean="0">
                <a:latin typeface="Gotham Light" pitchFamily="50" charset="0"/>
                <a:cs typeface="Gotham Light" pitchFamily="50" charset="0"/>
              </a:rPr>
              <a:t>&lt; element attribute = “</a:t>
            </a:r>
            <a:r>
              <a:rPr lang="en-GB" sz="1200" dirty="0" err="1" smtClean="0">
                <a:latin typeface="Gotham Light" pitchFamily="50" charset="0"/>
                <a:cs typeface="Gotham Light" pitchFamily="50" charset="0"/>
              </a:rPr>
              <a:t>ection</a:t>
            </a:r>
            <a:r>
              <a:rPr lang="en-GB" sz="1200" dirty="0" smtClean="0">
                <a:latin typeface="Gotham Light" pitchFamily="50" charset="0"/>
                <a:cs typeface="Gotham Light" pitchFamily="50" charset="0"/>
              </a:rPr>
              <a:t>”;&gt;</a:t>
            </a:r>
            <a:endParaRPr lang="en-GB" sz="1200" dirty="0">
              <a:latin typeface="Gotham Light" pitchFamily="50" charset="0"/>
              <a:cs typeface="Gotham Light" pitchFamily="50" charset="0"/>
            </a:endParaRPr>
          </a:p>
        </p:txBody>
      </p:sp>
      <p:grpSp>
        <p:nvGrpSpPr>
          <p:cNvPr id="44" name="Grupo 43"/>
          <p:cNvGrpSpPr/>
          <p:nvPr/>
        </p:nvGrpSpPr>
        <p:grpSpPr>
          <a:xfrm>
            <a:off x="3811026" y="4180807"/>
            <a:ext cx="1425390" cy="2696380"/>
            <a:chOff x="3811026" y="4180807"/>
            <a:chExt cx="1425390" cy="2696380"/>
          </a:xfrm>
        </p:grpSpPr>
        <p:grpSp>
          <p:nvGrpSpPr>
            <p:cNvPr id="56" name="Grupo 55"/>
            <p:cNvGrpSpPr/>
            <p:nvPr/>
          </p:nvGrpSpPr>
          <p:grpSpPr>
            <a:xfrm>
              <a:off x="3811026" y="4180807"/>
              <a:ext cx="1425390" cy="1093343"/>
              <a:chOff x="4537852" y="3664995"/>
              <a:chExt cx="1425390" cy="1093343"/>
            </a:xfrm>
          </p:grpSpPr>
          <p:sp>
            <p:nvSpPr>
              <p:cNvPr id="52" name="Rectángulo 51"/>
              <p:cNvSpPr/>
              <p:nvPr/>
            </p:nvSpPr>
            <p:spPr>
              <a:xfrm>
                <a:off x="4552418" y="3664995"/>
                <a:ext cx="1409824" cy="109334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latin typeface="Gotham Light" pitchFamily="50" charset="0"/>
                  <a:cs typeface="Gotham Light" pitchFamily="50" charset="0"/>
                </a:endParaRPr>
              </a:p>
            </p:txBody>
          </p:sp>
          <p:sp>
            <p:nvSpPr>
              <p:cNvPr id="53" name="Rectángulo 52"/>
              <p:cNvSpPr/>
              <p:nvPr/>
            </p:nvSpPr>
            <p:spPr>
              <a:xfrm>
                <a:off x="4537852" y="3742675"/>
                <a:ext cx="1425390" cy="1015663"/>
              </a:xfrm>
              <a:prstGeom prst="rect">
                <a:avLst/>
              </a:prstGeom>
            </p:spPr>
            <p:txBody>
              <a:bodyPr wrap="none">
                <a:spAutoFit/>
              </a:bodyPr>
              <a:lstStyle/>
              <a:p>
                <a:r>
                  <a:rPr lang="es-CO" sz="1200" dirty="0" err="1" smtClean="0">
                    <a:solidFill>
                      <a:srgbClr val="333333"/>
                    </a:solidFill>
                    <a:latin typeface="Gotham Light" pitchFamily="50" charset="0"/>
                    <a:cs typeface="Gotham Light" pitchFamily="50" charset="0"/>
                  </a:rPr>
                  <a:t>Structure</a:t>
                </a:r>
                <a:r>
                  <a:rPr lang="es-CO" sz="1200" dirty="0" smtClean="0">
                    <a:solidFill>
                      <a:srgbClr val="333333"/>
                    </a:solidFill>
                    <a:latin typeface="Gotham Light" pitchFamily="50" charset="0"/>
                    <a:cs typeface="Gotham Light" pitchFamily="50" charset="0"/>
                  </a:rPr>
                  <a:t> </a:t>
                </a:r>
                <a:r>
                  <a:rPr lang="es-CO" sz="1200" dirty="0" err="1" smtClean="0">
                    <a:solidFill>
                      <a:srgbClr val="333333"/>
                    </a:solidFill>
                    <a:latin typeface="Gotham Light" pitchFamily="50" charset="0"/>
                    <a:cs typeface="Gotham Light" pitchFamily="50" charset="0"/>
                  </a:rPr>
                  <a:t>tags</a:t>
                </a:r>
                <a:endParaRPr lang="es-CO" sz="1200" dirty="0">
                  <a:solidFill>
                    <a:srgbClr val="333333"/>
                  </a:solidFill>
                  <a:latin typeface="Gotham Light" pitchFamily="50" charset="0"/>
                  <a:cs typeface="Gotham Light" pitchFamily="50" charset="0"/>
                </a:endParaRPr>
              </a:p>
              <a:p>
                <a:endParaRPr lang="es-CO" sz="1200" dirty="0" smtClean="0">
                  <a:solidFill>
                    <a:srgbClr val="333333"/>
                  </a:solidFill>
                  <a:latin typeface="Gotham Light" pitchFamily="50" charset="0"/>
                  <a:cs typeface="Gotham Light" pitchFamily="50" charset="0"/>
                </a:endParaRPr>
              </a:p>
              <a:p>
                <a:r>
                  <a:rPr lang="es-CO" sz="1200" dirty="0" smtClean="0">
                    <a:solidFill>
                      <a:srgbClr val="333333"/>
                    </a:solidFill>
                    <a:latin typeface="Gotham Light" pitchFamily="50" charset="0"/>
                    <a:cs typeface="Gotham Light" pitchFamily="50" charset="0"/>
                  </a:rPr>
                  <a:t>&lt;head&gt;&lt;head/&gt;</a:t>
                </a:r>
              </a:p>
              <a:p>
                <a:r>
                  <a:rPr lang="es-CO" sz="1200" dirty="0" smtClean="0">
                    <a:solidFill>
                      <a:srgbClr val="333333"/>
                    </a:solidFill>
                    <a:latin typeface="Gotham Light" pitchFamily="50" charset="0"/>
                    <a:cs typeface="Gotham Light" pitchFamily="50" charset="0"/>
                  </a:rPr>
                  <a:t>&lt;</a:t>
                </a:r>
                <a:r>
                  <a:rPr lang="es-CO" sz="1200" dirty="0" err="1" smtClean="0">
                    <a:solidFill>
                      <a:srgbClr val="333333"/>
                    </a:solidFill>
                    <a:latin typeface="Gotham Light" pitchFamily="50" charset="0"/>
                    <a:cs typeface="Gotham Light" pitchFamily="50" charset="0"/>
                  </a:rPr>
                  <a:t>body</a:t>
                </a:r>
                <a:r>
                  <a:rPr lang="es-CO" sz="1200" dirty="0" smtClean="0">
                    <a:solidFill>
                      <a:srgbClr val="333333"/>
                    </a:solidFill>
                    <a:latin typeface="Gotham Light" pitchFamily="50" charset="0"/>
                    <a:cs typeface="Gotham Light" pitchFamily="50" charset="0"/>
                  </a:rPr>
                  <a:t>&gt;&lt;/</a:t>
                </a:r>
                <a:r>
                  <a:rPr lang="es-CO" sz="1200" dirty="0" err="1" smtClean="0">
                    <a:solidFill>
                      <a:srgbClr val="333333"/>
                    </a:solidFill>
                    <a:latin typeface="Gotham Light" pitchFamily="50" charset="0"/>
                    <a:cs typeface="Gotham Light" pitchFamily="50" charset="0"/>
                  </a:rPr>
                  <a:t>body</a:t>
                </a:r>
                <a:r>
                  <a:rPr lang="es-CO" sz="1200" dirty="0" smtClean="0">
                    <a:solidFill>
                      <a:srgbClr val="333333"/>
                    </a:solidFill>
                    <a:latin typeface="Gotham Light" pitchFamily="50" charset="0"/>
                    <a:cs typeface="Gotham Light" pitchFamily="50" charset="0"/>
                  </a:rPr>
                  <a:t>&gt;</a:t>
                </a:r>
              </a:p>
              <a:p>
                <a:r>
                  <a:rPr lang="es-CO" sz="1200" dirty="0" smtClean="0">
                    <a:solidFill>
                      <a:srgbClr val="333333"/>
                    </a:solidFill>
                    <a:latin typeface="Gotham Light" pitchFamily="50" charset="0"/>
                    <a:cs typeface="Gotham Light" pitchFamily="50" charset="0"/>
                  </a:rPr>
                  <a:t>&lt;</a:t>
                </a:r>
                <a:r>
                  <a:rPr lang="es-CO" sz="1200" dirty="0" err="1" smtClean="0">
                    <a:solidFill>
                      <a:srgbClr val="333333"/>
                    </a:solidFill>
                    <a:latin typeface="Gotham Light" pitchFamily="50" charset="0"/>
                    <a:cs typeface="Gotham Light" pitchFamily="50" charset="0"/>
                  </a:rPr>
                  <a:t>foot</a:t>
                </a:r>
                <a:r>
                  <a:rPr lang="es-CO" sz="1200" dirty="0" smtClean="0">
                    <a:solidFill>
                      <a:srgbClr val="333333"/>
                    </a:solidFill>
                    <a:latin typeface="Gotham Light" pitchFamily="50" charset="0"/>
                    <a:cs typeface="Gotham Light" pitchFamily="50" charset="0"/>
                  </a:rPr>
                  <a:t>&gt;&lt;/</a:t>
                </a:r>
                <a:r>
                  <a:rPr lang="es-CO" sz="1200" dirty="0" err="1" smtClean="0">
                    <a:solidFill>
                      <a:srgbClr val="333333"/>
                    </a:solidFill>
                    <a:latin typeface="Gotham Light" pitchFamily="50" charset="0"/>
                    <a:cs typeface="Gotham Light" pitchFamily="50" charset="0"/>
                  </a:rPr>
                  <a:t>foot</a:t>
                </a:r>
                <a:r>
                  <a:rPr lang="es-CO" sz="1200" dirty="0" smtClean="0">
                    <a:solidFill>
                      <a:srgbClr val="333333"/>
                    </a:solidFill>
                    <a:latin typeface="Gotham Light" pitchFamily="50" charset="0"/>
                    <a:cs typeface="Gotham Light" pitchFamily="50" charset="0"/>
                  </a:rPr>
                  <a:t>&gt;</a:t>
                </a:r>
                <a:endParaRPr lang="en-GB" sz="1200" dirty="0">
                  <a:latin typeface="Gotham Light" pitchFamily="50" charset="0"/>
                  <a:cs typeface="Gotham Light" pitchFamily="50" charset="0"/>
                </a:endParaRPr>
              </a:p>
            </p:txBody>
          </p:sp>
        </p:grpSp>
        <p:pic>
          <p:nvPicPr>
            <p:cNvPr id="74" name="Imagen 73"/>
            <p:cNvPicPr>
              <a:picLocks noChangeAspect="1"/>
            </p:cNvPicPr>
            <p:nvPr/>
          </p:nvPicPr>
          <p:blipFill>
            <a:blip r:embed="rId3"/>
            <a:stretch>
              <a:fillRect/>
            </a:stretch>
          </p:blipFill>
          <p:spPr>
            <a:xfrm>
              <a:off x="3853026" y="5327642"/>
              <a:ext cx="1314765" cy="1549545"/>
            </a:xfrm>
            <a:prstGeom prst="rect">
              <a:avLst/>
            </a:prstGeom>
          </p:spPr>
        </p:pic>
      </p:grpSp>
      <p:sp>
        <p:nvSpPr>
          <p:cNvPr id="75" name="Rectángulo 74"/>
          <p:cNvSpPr/>
          <p:nvPr/>
        </p:nvSpPr>
        <p:spPr>
          <a:xfrm>
            <a:off x="6421958" y="1548573"/>
            <a:ext cx="5629298" cy="307777"/>
          </a:xfrm>
          <a:prstGeom prst="rect">
            <a:avLst/>
          </a:prstGeom>
        </p:spPr>
        <p:txBody>
          <a:bodyPr wrap="none">
            <a:spAutoFit/>
          </a:bodyPr>
          <a:lstStyle/>
          <a:p>
            <a:r>
              <a:rPr lang="en-GB" sz="1400" dirty="0">
                <a:latin typeface="Gotham Light" pitchFamily="50" charset="0"/>
                <a:cs typeface="Gotham Light" pitchFamily="50" charset="0"/>
              </a:rPr>
              <a:t>You can nest </a:t>
            </a:r>
            <a:r>
              <a:rPr lang="en-GB" sz="1400" dirty="0" smtClean="0">
                <a:latin typeface="Gotham Light" pitchFamily="50" charset="0"/>
                <a:cs typeface="Gotham Light" pitchFamily="50" charset="0"/>
              </a:rPr>
              <a:t>elements, it is the place to connect all the pages</a:t>
            </a:r>
            <a:endParaRPr lang="en-GB" sz="1400" dirty="0">
              <a:latin typeface="Gotham Light" pitchFamily="50" charset="0"/>
              <a:cs typeface="Gotham Light" pitchFamily="50" charset="0"/>
            </a:endParaRPr>
          </a:p>
        </p:txBody>
      </p:sp>
      <p:sp>
        <p:nvSpPr>
          <p:cNvPr id="76" name="CuadroTexto 75"/>
          <p:cNvSpPr txBox="1"/>
          <p:nvPr/>
        </p:nvSpPr>
        <p:spPr>
          <a:xfrm>
            <a:off x="117230" y="132028"/>
            <a:ext cx="12074770" cy="830997"/>
          </a:xfrm>
          <a:prstGeom prst="rect">
            <a:avLst/>
          </a:prstGeom>
          <a:noFill/>
        </p:spPr>
        <p:txBody>
          <a:bodyPr wrap="square" rtlCol="0">
            <a:spAutoFit/>
          </a:bodyPr>
          <a:lstStyle/>
          <a:p>
            <a:r>
              <a:rPr lang="en-GB" sz="2400" dirty="0" smtClean="0">
                <a:latin typeface="Gotham Light" pitchFamily="50" charset="0"/>
                <a:cs typeface="Gotham Light" pitchFamily="50" charset="0"/>
              </a:rPr>
              <a:t>HTML is a system that trough tags </a:t>
            </a:r>
            <a:r>
              <a:rPr lang="en-GB" sz="2400" dirty="0">
                <a:latin typeface="Gotham Light" pitchFamily="50" charset="0"/>
                <a:cs typeface="Gotham Light" pitchFamily="50" charset="0"/>
              </a:rPr>
              <a:t>and </a:t>
            </a:r>
            <a:r>
              <a:rPr lang="en-GB" sz="2400" dirty="0" smtClean="0">
                <a:latin typeface="Gotham Light" pitchFamily="50" charset="0"/>
                <a:cs typeface="Gotham Light" pitchFamily="50" charset="0"/>
              </a:rPr>
              <a:t>properties manage blocks of information that the users will see on in witch user can put information. </a:t>
            </a:r>
            <a:endParaRPr lang="en-GB" sz="2400" b="1" dirty="0">
              <a:latin typeface="Gotham Light" pitchFamily="50" charset="0"/>
              <a:cs typeface="Gotham Light" pitchFamily="50" charset="0"/>
            </a:endParaRPr>
          </a:p>
        </p:txBody>
      </p:sp>
      <p:grpSp>
        <p:nvGrpSpPr>
          <p:cNvPr id="21" name="Grupo 20"/>
          <p:cNvGrpSpPr/>
          <p:nvPr/>
        </p:nvGrpSpPr>
        <p:grpSpPr>
          <a:xfrm>
            <a:off x="10327236" y="2566321"/>
            <a:ext cx="1864764" cy="797953"/>
            <a:chOff x="10327236" y="2566321"/>
            <a:chExt cx="1864764" cy="797953"/>
          </a:xfrm>
        </p:grpSpPr>
        <p:sp>
          <p:nvSpPr>
            <p:cNvPr id="51" name="Rectángulo 50"/>
            <p:cNvSpPr/>
            <p:nvPr/>
          </p:nvSpPr>
          <p:spPr>
            <a:xfrm>
              <a:off x="10327236" y="2566321"/>
              <a:ext cx="1864764" cy="79795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4" name="CuadroTexto 53"/>
            <p:cNvSpPr txBox="1"/>
            <p:nvPr/>
          </p:nvSpPr>
          <p:spPr>
            <a:xfrm>
              <a:off x="10462340" y="2566321"/>
              <a:ext cx="1649400" cy="307777"/>
            </a:xfrm>
            <a:prstGeom prst="rect">
              <a:avLst/>
            </a:prstGeom>
            <a:noFill/>
          </p:spPr>
          <p:txBody>
            <a:bodyPr wrap="square" rtlCol="0">
              <a:spAutoFit/>
            </a:bodyPr>
            <a:lstStyle/>
            <a:p>
              <a:r>
                <a:rPr lang="en-GB" sz="1400" dirty="0" smtClean="0"/>
                <a:t>Entities/</a:t>
              </a:r>
              <a:r>
                <a:rPr lang="en-GB" sz="1400" dirty="0" err="1" smtClean="0"/>
                <a:t>simbol</a:t>
              </a:r>
              <a:endParaRPr lang="en-GB" sz="1400" dirty="0" smtClean="0"/>
            </a:p>
          </p:txBody>
        </p:sp>
        <p:sp>
          <p:nvSpPr>
            <p:cNvPr id="55" name="Rectángulo 54"/>
            <p:cNvSpPr/>
            <p:nvPr/>
          </p:nvSpPr>
          <p:spPr>
            <a:xfrm>
              <a:off x="10476104" y="2945943"/>
              <a:ext cx="1439818" cy="276999"/>
            </a:xfrm>
            <a:prstGeom prst="rect">
              <a:avLst/>
            </a:prstGeom>
          </p:spPr>
          <p:txBody>
            <a:bodyPr wrap="none">
              <a:spAutoFit/>
            </a:bodyPr>
            <a:lstStyle/>
            <a:p>
              <a:r>
                <a:rPr lang="es-CO" sz="1200" dirty="0" smtClean="0">
                  <a:solidFill>
                    <a:srgbClr val="333333"/>
                  </a:solidFill>
                  <a:latin typeface="Verdana" panose="020B0604030504040204" pitchFamily="34" charset="0"/>
                </a:rPr>
                <a:t>Unicode - UTF-8</a:t>
              </a:r>
              <a:endParaRPr lang="en-GB" sz="1200" dirty="0"/>
            </a:p>
          </p:txBody>
        </p:sp>
      </p:grpSp>
      <p:grpSp>
        <p:nvGrpSpPr>
          <p:cNvPr id="2" name="Grupo 1"/>
          <p:cNvGrpSpPr/>
          <p:nvPr/>
        </p:nvGrpSpPr>
        <p:grpSpPr>
          <a:xfrm>
            <a:off x="121545" y="1111937"/>
            <a:ext cx="2089134" cy="843142"/>
            <a:chOff x="121545" y="1111937"/>
            <a:chExt cx="2089134" cy="843142"/>
          </a:xfrm>
        </p:grpSpPr>
        <p:sp>
          <p:nvSpPr>
            <p:cNvPr id="57" name="Rectángulo 56"/>
            <p:cNvSpPr/>
            <p:nvPr/>
          </p:nvSpPr>
          <p:spPr>
            <a:xfrm>
              <a:off x="121545" y="1157126"/>
              <a:ext cx="2089134" cy="79795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CuadroTexto 61"/>
            <p:cNvSpPr txBox="1"/>
            <p:nvPr/>
          </p:nvSpPr>
          <p:spPr>
            <a:xfrm>
              <a:off x="479775" y="1111937"/>
              <a:ext cx="1649400" cy="369332"/>
            </a:xfrm>
            <a:prstGeom prst="rect">
              <a:avLst/>
            </a:prstGeom>
            <a:noFill/>
          </p:spPr>
          <p:txBody>
            <a:bodyPr wrap="square" rtlCol="0">
              <a:spAutoFit/>
            </a:bodyPr>
            <a:lstStyle/>
            <a:p>
              <a:r>
                <a:rPr lang="en-GB" dirty="0" smtClean="0"/>
                <a:t>Events</a:t>
              </a:r>
            </a:p>
          </p:txBody>
        </p:sp>
        <p:sp>
          <p:nvSpPr>
            <p:cNvPr id="63" name="Rectángulo 62"/>
            <p:cNvSpPr/>
            <p:nvPr/>
          </p:nvSpPr>
          <p:spPr>
            <a:xfrm>
              <a:off x="175068" y="1441499"/>
              <a:ext cx="1872603" cy="430887"/>
            </a:xfrm>
            <a:prstGeom prst="rect">
              <a:avLst/>
            </a:prstGeom>
          </p:spPr>
          <p:txBody>
            <a:bodyPr wrap="square">
              <a:spAutoFit/>
            </a:bodyPr>
            <a:lstStyle/>
            <a:p>
              <a:r>
                <a:rPr lang="es-CO" sz="1100" dirty="0" err="1" smtClean="0">
                  <a:solidFill>
                    <a:srgbClr val="333333"/>
                  </a:solidFill>
                  <a:latin typeface="Verdana" panose="020B0604030504040204" pitchFamily="34" charset="0"/>
                </a:rPr>
                <a:t>They</a:t>
              </a:r>
              <a:r>
                <a:rPr lang="es-CO" sz="1100" dirty="0" smtClean="0">
                  <a:solidFill>
                    <a:srgbClr val="333333"/>
                  </a:solidFill>
                  <a:latin typeface="Verdana" panose="020B0604030504040204" pitchFamily="34" charset="0"/>
                </a:rPr>
                <a:t> </a:t>
              </a:r>
              <a:r>
                <a:rPr lang="es-CO" sz="1100" dirty="0" err="1" smtClean="0">
                  <a:solidFill>
                    <a:srgbClr val="333333"/>
                  </a:solidFill>
                  <a:latin typeface="Verdana" panose="020B0604030504040204" pitchFamily="34" charset="0"/>
                </a:rPr>
                <a:t>work</a:t>
              </a:r>
              <a:r>
                <a:rPr lang="es-CO" sz="1100" dirty="0" smtClean="0">
                  <a:solidFill>
                    <a:srgbClr val="333333"/>
                  </a:solidFill>
                  <a:latin typeface="Verdana" panose="020B0604030504040204" pitchFamily="34" charset="0"/>
                </a:rPr>
                <a:t> </a:t>
              </a:r>
              <a:r>
                <a:rPr lang="es-CO" sz="1100" dirty="0" err="1" smtClean="0">
                  <a:solidFill>
                    <a:srgbClr val="333333"/>
                  </a:solidFill>
                  <a:latin typeface="Verdana" panose="020B0604030504040204" pitchFamily="34" charset="0"/>
                </a:rPr>
                <a:t>like</a:t>
              </a:r>
              <a:r>
                <a:rPr lang="es-CO" sz="1100" dirty="0" smtClean="0">
                  <a:solidFill>
                    <a:srgbClr val="333333"/>
                  </a:solidFill>
                  <a:latin typeface="Verdana" panose="020B0604030504040204" pitchFamily="34" charset="0"/>
                </a:rPr>
                <a:t> </a:t>
              </a:r>
              <a:r>
                <a:rPr lang="es-CO" sz="1100" dirty="0" err="1" smtClean="0">
                  <a:solidFill>
                    <a:srgbClr val="333333"/>
                  </a:solidFill>
                  <a:latin typeface="Verdana" panose="020B0604030504040204" pitchFamily="34" charset="0"/>
                </a:rPr>
                <a:t>if</a:t>
              </a:r>
              <a:r>
                <a:rPr lang="es-CO" sz="1100" dirty="0" smtClean="0">
                  <a:solidFill>
                    <a:srgbClr val="333333"/>
                  </a:solidFill>
                  <a:latin typeface="Verdana" panose="020B0604030504040204" pitchFamily="34" charset="0"/>
                </a:rPr>
                <a:t> </a:t>
              </a:r>
              <a:r>
                <a:rPr lang="es-CO" sz="1100" dirty="0" err="1" smtClean="0">
                  <a:solidFill>
                    <a:srgbClr val="333333"/>
                  </a:solidFill>
                  <a:latin typeface="Verdana" panose="020B0604030504040204" pitchFamily="34" charset="0"/>
                </a:rPr>
                <a:t>it</a:t>
              </a:r>
              <a:r>
                <a:rPr lang="es-CO" sz="1100" dirty="0" smtClean="0">
                  <a:solidFill>
                    <a:srgbClr val="333333"/>
                  </a:solidFill>
                  <a:latin typeface="Verdana" panose="020B0604030504040204" pitchFamily="34" charset="0"/>
                </a:rPr>
                <a:t> </a:t>
              </a:r>
              <a:r>
                <a:rPr lang="es-CO" sz="1100" dirty="0" err="1" smtClean="0">
                  <a:solidFill>
                    <a:srgbClr val="333333"/>
                  </a:solidFill>
                  <a:latin typeface="Verdana" panose="020B0604030504040204" pitchFamily="34" charset="0"/>
                </a:rPr>
                <a:t>was</a:t>
              </a:r>
              <a:r>
                <a:rPr lang="es-CO" sz="1100" dirty="0" smtClean="0">
                  <a:solidFill>
                    <a:srgbClr val="333333"/>
                  </a:solidFill>
                  <a:latin typeface="Verdana" panose="020B0604030504040204" pitchFamily="34" charset="0"/>
                </a:rPr>
                <a:t> java</a:t>
              </a:r>
              <a:endParaRPr lang="en-GB" sz="1100" dirty="0"/>
            </a:p>
          </p:txBody>
        </p:sp>
      </p:grpSp>
      <p:cxnSp>
        <p:nvCxnSpPr>
          <p:cNvPr id="66" name="Conector recto de flecha 65"/>
          <p:cNvCxnSpPr>
            <a:stCxn id="18" idx="0"/>
            <a:endCxn id="30" idx="2"/>
          </p:cNvCxnSpPr>
          <p:nvPr/>
        </p:nvCxnSpPr>
        <p:spPr>
          <a:xfrm flipV="1">
            <a:off x="2912896" y="1955079"/>
            <a:ext cx="374645" cy="413766"/>
          </a:xfrm>
          <a:prstGeom prst="straightConnector1">
            <a:avLst/>
          </a:prstGeom>
          <a:ln w="285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7" name="Conector recto de flecha 66"/>
          <p:cNvCxnSpPr/>
          <p:nvPr/>
        </p:nvCxnSpPr>
        <p:spPr>
          <a:xfrm flipH="1" flipV="1">
            <a:off x="2129175" y="2065347"/>
            <a:ext cx="501241" cy="316462"/>
          </a:xfrm>
          <a:prstGeom prst="straightConnector1">
            <a:avLst/>
          </a:prstGeom>
          <a:ln w="285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9" name="Rectángulo 68"/>
          <p:cNvSpPr/>
          <p:nvPr/>
        </p:nvSpPr>
        <p:spPr>
          <a:xfrm>
            <a:off x="8234720" y="2559709"/>
            <a:ext cx="1717861" cy="79795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chemeClr val="tx1"/>
                </a:solidFill>
              </a:rPr>
              <a:t>Line and block elements</a:t>
            </a:r>
            <a:endParaRPr lang="en-GB" dirty="0">
              <a:solidFill>
                <a:schemeClr val="tx1"/>
              </a:solidFill>
            </a:endParaRPr>
          </a:p>
        </p:txBody>
      </p:sp>
    </p:spTree>
    <p:extLst>
      <p:ext uri="{BB962C8B-B14F-4D97-AF65-F5344CB8AC3E}">
        <p14:creationId xmlns:p14="http://schemas.microsoft.com/office/powerpoint/2010/main" val="3999499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1"/>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21"/>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2"/>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CuadroTexto 31"/>
          <p:cNvSpPr txBox="1"/>
          <p:nvPr/>
        </p:nvSpPr>
        <p:spPr>
          <a:xfrm>
            <a:off x="5118168" y="4228815"/>
            <a:ext cx="2004646" cy="1015663"/>
          </a:xfrm>
          <a:prstGeom prst="rect">
            <a:avLst/>
          </a:prstGeom>
          <a:noFill/>
        </p:spPr>
        <p:txBody>
          <a:bodyPr wrap="square" rtlCol="0">
            <a:spAutoFit/>
          </a:bodyPr>
          <a:lstStyle/>
          <a:p>
            <a:r>
              <a:rPr lang="en-GB" sz="1200" dirty="0" smtClean="0">
                <a:latin typeface="Gotham Light" pitchFamily="50" charset="0"/>
                <a:cs typeface="Gotham Light" pitchFamily="50" charset="0"/>
              </a:rPr>
              <a:t>Style that only act over characteristics of elements </a:t>
            </a:r>
          </a:p>
          <a:p>
            <a:endParaRPr lang="en-GB" sz="1200" dirty="0">
              <a:latin typeface="Gotham Light" pitchFamily="50" charset="0"/>
              <a:cs typeface="Gotham Light" pitchFamily="50" charset="0"/>
            </a:endParaRPr>
          </a:p>
          <a:p>
            <a:endParaRPr lang="en-GB" sz="1200" dirty="0">
              <a:latin typeface="Gotham Light" pitchFamily="50" charset="0"/>
              <a:cs typeface="Gotham Light" pitchFamily="50" charset="0"/>
            </a:endParaRPr>
          </a:p>
        </p:txBody>
      </p:sp>
      <p:sp>
        <p:nvSpPr>
          <p:cNvPr id="4" name="CuadroTexto 3"/>
          <p:cNvSpPr txBox="1"/>
          <p:nvPr/>
        </p:nvSpPr>
        <p:spPr>
          <a:xfrm>
            <a:off x="422031" y="272705"/>
            <a:ext cx="11242432" cy="461665"/>
          </a:xfrm>
          <a:prstGeom prst="rect">
            <a:avLst/>
          </a:prstGeom>
          <a:noFill/>
        </p:spPr>
        <p:txBody>
          <a:bodyPr wrap="square" rtlCol="0">
            <a:spAutoFit/>
          </a:bodyPr>
          <a:lstStyle/>
          <a:p>
            <a:r>
              <a:rPr lang="en-GB" sz="2400" dirty="0" smtClean="0">
                <a:latin typeface="Gotham Light" pitchFamily="50" charset="0"/>
                <a:cs typeface="Gotham Light" pitchFamily="50" charset="0"/>
              </a:rPr>
              <a:t>The different types of selectors</a:t>
            </a:r>
            <a:endParaRPr lang="en-GB" sz="2400" b="1" dirty="0">
              <a:latin typeface="Gotham Light" pitchFamily="50" charset="0"/>
              <a:cs typeface="Gotham Light" pitchFamily="50" charset="0"/>
            </a:endParaRPr>
          </a:p>
        </p:txBody>
      </p:sp>
      <p:pic>
        <p:nvPicPr>
          <p:cNvPr id="6" name="Picture 6" descr="http://3.bp.blogspot.com/-mLHQ73NubPg/U7hlEVVToOI/AAAAAAAABUM/AaR9sFczHak/s1600/CSS3-logo.gif"/>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2716" t="7465" r="22781" b="6937"/>
          <a:stretch/>
        </p:blipFill>
        <p:spPr bwMode="auto">
          <a:xfrm>
            <a:off x="11351846" y="118853"/>
            <a:ext cx="590977" cy="79554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8" descr="http://4.bp.blogspot.com/-v9sfR-Tmcww/UuppSBoOlTI/AAAAAAAAABo/3Vtrw2iQlbM/s1600/w3schools.com_0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40595" y="5772199"/>
            <a:ext cx="1447735" cy="108580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http://wpsites.net/wp-content/uploads/2011/08/What-Is-CSS.png"/>
          <p:cNvPicPr>
            <a:picLocks noChangeAspect="1" noChangeArrowheads="1"/>
          </p:cNvPicPr>
          <p:nvPr/>
        </p:nvPicPr>
        <p:blipFill rotWithShape="1">
          <a:blip r:embed="rId4">
            <a:extLst>
              <a:ext uri="{28A0092B-C50C-407E-A947-70E740481C1C}">
                <a14:useLocalDpi xmlns:a14="http://schemas.microsoft.com/office/drawing/2010/main" val="0"/>
              </a:ext>
            </a:extLst>
          </a:blip>
          <a:srcRect t="14994" r="75819" b="36529"/>
          <a:stretch/>
        </p:blipFill>
        <p:spPr bwMode="auto">
          <a:xfrm>
            <a:off x="6853617" y="817732"/>
            <a:ext cx="1239681" cy="1242647"/>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Conector recto de flecha 10"/>
          <p:cNvCxnSpPr/>
          <p:nvPr/>
        </p:nvCxnSpPr>
        <p:spPr>
          <a:xfrm flipH="1">
            <a:off x="6236673" y="2060379"/>
            <a:ext cx="703384" cy="7940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CuadroTexto 11"/>
          <p:cNvSpPr txBox="1"/>
          <p:nvPr/>
        </p:nvSpPr>
        <p:spPr>
          <a:xfrm>
            <a:off x="5310549" y="2854460"/>
            <a:ext cx="1543068" cy="1477328"/>
          </a:xfrm>
          <a:prstGeom prst="rect">
            <a:avLst/>
          </a:prstGeom>
          <a:noFill/>
        </p:spPr>
        <p:txBody>
          <a:bodyPr wrap="square" rtlCol="0">
            <a:spAutoFit/>
          </a:bodyPr>
          <a:lstStyle/>
          <a:p>
            <a:r>
              <a:rPr lang="en-GB" dirty="0" err="1" smtClean="0"/>
              <a:t>Eelement</a:t>
            </a:r>
            <a:r>
              <a:rPr lang="en-GB" dirty="0" smtClean="0"/>
              <a:t> </a:t>
            </a:r>
          </a:p>
          <a:p>
            <a:endParaRPr lang="en-GB" dirty="0"/>
          </a:p>
          <a:p>
            <a:r>
              <a:rPr lang="en-GB" dirty="0" smtClean="0"/>
              <a:t>P {</a:t>
            </a:r>
            <a:r>
              <a:rPr lang="en-GB" dirty="0" err="1" smtClean="0"/>
              <a:t>xx:xx</a:t>
            </a:r>
            <a:r>
              <a:rPr lang="en-GB" dirty="0" smtClean="0"/>
              <a:t>;}</a:t>
            </a:r>
          </a:p>
          <a:p>
            <a:r>
              <a:rPr lang="en-GB" dirty="0"/>
              <a:t>a</a:t>
            </a:r>
            <a:r>
              <a:rPr lang="en-GB" dirty="0" smtClean="0"/>
              <a:t>{}</a:t>
            </a:r>
            <a:endParaRPr lang="en-GB" dirty="0"/>
          </a:p>
          <a:p>
            <a:r>
              <a:rPr lang="en-GB" dirty="0" smtClean="0"/>
              <a:t>Table{}</a:t>
            </a:r>
            <a:endParaRPr lang="en-GB" dirty="0"/>
          </a:p>
        </p:txBody>
      </p:sp>
      <p:sp>
        <p:nvSpPr>
          <p:cNvPr id="13" name="CuadroTexto 12"/>
          <p:cNvSpPr txBox="1"/>
          <p:nvPr/>
        </p:nvSpPr>
        <p:spPr>
          <a:xfrm>
            <a:off x="7216957" y="2554806"/>
            <a:ext cx="2060295" cy="923330"/>
          </a:xfrm>
          <a:prstGeom prst="rect">
            <a:avLst/>
          </a:prstGeom>
          <a:noFill/>
        </p:spPr>
        <p:txBody>
          <a:bodyPr wrap="square" rtlCol="0">
            <a:spAutoFit/>
          </a:bodyPr>
          <a:lstStyle/>
          <a:p>
            <a:r>
              <a:rPr lang="en-GB" dirty="0" smtClean="0"/>
              <a:t>Id</a:t>
            </a:r>
          </a:p>
          <a:p>
            <a:r>
              <a:rPr lang="en-GB" dirty="0" smtClean="0"/>
              <a:t>#</a:t>
            </a:r>
            <a:r>
              <a:rPr lang="en-GB" dirty="0" err="1" smtClean="0"/>
              <a:t>makeUpAName</a:t>
            </a:r>
            <a:r>
              <a:rPr lang="en-GB" dirty="0" smtClean="0"/>
              <a:t> { </a:t>
            </a:r>
            <a:r>
              <a:rPr lang="en-GB" dirty="0" err="1" smtClean="0"/>
              <a:t>xx:xx</a:t>
            </a:r>
            <a:r>
              <a:rPr lang="en-GB" dirty="0" smtClean="0"/>
              <a:t>; }</a:t>
            </a:r>
          </a:p>
        </p:txBody>
      </p:sp>
      <p:cxnSp>
        <p:nvCxnSpPr>
          <p:cNvPr id="14" name="Conector recto de flecha 13"/>
          <p:cNvCxnSpPr>
            <a:stCxn id="9" idx="2"/>
          </p:cNvCxnSpPr>
          <p:nvPr/>
        </p:nvCxnSpPr>
        <p:spPr>
          <a:xfrm>
            <a:off x="7473458" y="2060379"/>
            <a:ext cx="153141" cy="3970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CuadroTexto 16"/>
          <p:cNvSpPr txBox="1"/>
          <p:nvPr/>
        </p:nvSpPr>
        <p:spPr>
          <a:xfrm>
            <a:off x="9361785" y="2509982"/>
            <a:ext cx="2060295" cy="923330"/>
          </a:xfrm>
          <a:prstGeom prst="rect">
            <a:avLst/>
          </a:prstGeom>
          <a:noFill/>
        </p:spPr>
        <p:txBody>
          <a:bodyPr wrap="square" rtlCol="0">
            <a:spAutoFit/>
          </a:bodyPr>
          <a:lstStyle/>
          <a:p>
            <a:r>
              <a:rPr lang="en-GB" dirty="0" smtClean="0"/>
              <a:t>class</a:t>
            </a:r>
            <a:endParaRPr lang="en-GB" dirty="0"/>
          </a:p>
          <a:p>
            <a:r>
              <a:rPr lang="en-GB" dirty="0"/>
              <a:t>.</a:t>
            </a:r>
            <a:r>
              <a:rPr lang="en-GB" dirty="0" err="1" smtClean="0"/>
              <a:t>makeUpAName</a:t>
            </a:r>
            <a:r>
              <a:rPr lang="en-GB" dirty="0" smtClean="0"/>
              <a:t> { </a:t>
            </a:r>
            <a:r>
              <a:rPr lang="en-GB" dirty="0" err="1" smtClean="0"/>
              <a:t>xx:xx</a:t>
            </a:r>
            <a:r>
              <a:rPr lang="en-GB" dirty="0" smtClean="0"/>
              <a:t>; }</a:t>
            </a:r>
          </a:p>
        </p:txBody>
      </p:sp>
      <p:cxnSp>
        <p:nvCxnSpPr>
          <p:cNvPr id="18" name="Conector recto de flecha 17"/>
          <p:cNvCxnSpPr/>
          <p:nvPr/>
        </p:nvCxnSpPr>
        <p:spPr>
          <a:xfrm>
            <a:off x="8197321" y="1887621"/>
            <a:ext cx="1164464" cy="6089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CuadroTexto 19"/>
          <p:cNvSpPr txBox="1"/>
          <p:nvPr/>
        </p:nvSpPr>
        <p:spPr>
          <a:xfrm>
            <a:off x="7473457" y="4049179"/>
            <a:ext cx="1700900" cy="1200329"/>
          </a:xfrm>
          <a:prstGeom prst="rect">
            <a:avLst/>
          </a:prstGeom>
        </p:spPr>
        <p:txBody>
          <a:bodyPr wrap="square">
            <a:spAutoFit/>
          </a:bodyPr>
          <a:lstStyle>
            <a:defPPr>
              <a:defRPr lang="es-CO"/>
            </a:defPPr>
            <a:lvl1pPr>
              <a:defRPr sz="1200" b="1">
                <a:solidFill>
                  <a:srgbClr val="333333"/>
                </a:solidFill>
                <a:latin typeface="Verdana" panose="020B0604030504040204" pitchFamily="34" charset="0"/>
              </a:defRPr>
            </a:lvl1pPr>
          </a:lstStyle>
          <a:p>
            <a:r>
              <a:rPr lang="en-GB" b="0" dirty="0"/>
              <a:t>Class that only affects a specific element</a:t>
            </a:r>
          </a:p>
          <a:p>
            <a:endParaRPr lang="en-GB" b="0" dirty="0"/>
          </a:p>
          <a:p>
            <a:r>
              <a:rPr lang="en-GB" b="0" dirty="0" err="1"/>
              <a:t>p.makeUpAName</a:t>
            </a:r>
            <a:r>
              <a:rPr lang="en-GB" b="0" dirty="0"/>
              <a:t> { </a:t>
            </a:r>
            <a:r>
              <a:rPr lang="en-GB" b="0" dirty="0" err="1"/>
              <a:t>xx:xx</a:t>
            </a:r>
            <a:r>
              <a:rPr lang="en-GB" b="0" dirty="0"/>
              <a:t>; }</a:t>
            </a:r>
          </a:p>
        </p:txBody>
      </p:sp>
      <p:cxnSp>
        <p:nvCxnSpPr>
          <p:cNvPr id="21" name="Conector recto de flecha 20"/>
          <p:cNvCxnSpPr/>
          <p:nvPr/>
        </p:nvCxnSpPr>
        <p:spPr>
          <a:xfrm flipV="1">
            <a:off x="6365627" y="4086384"/>
            <a:ext cx="892643" cy="739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Conector recto de flecha 23"/>
          <p:cNvCxnSpPr/>
          <p:nvPr/>
        </p:nvCxnSpPr>
        <p:spPr>
          <a:xfrm flipH="1">
            <a:off x="9659815" y="3716215"/>
            <a:ext cx="175848" cy="2679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Conector recto de flecha 25"/>
          <p:cNvCxnSpPr/>
          <p:nvPr/>
        </p:nvCxnSpPr>
        <p:spPr>
          <a:xfrm flipH="1">
            <a:off x="4479230" y="4086384"/>
            <a:ext cx="625120" cy="5316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Rectángulo 26"/>
          <p:cNvSpPr/>
          <p:nvPr/>
        </p:nvSpPr>
        <p:spPr>
          <a:xfrm>
            <a:off x="2547511" y="4129004"/>
            <a:ext cx="2145665" cy="1107996"/>
          </a:xfrm>
          <a:prstGeom prst="rect">
            <a:avLst/>
          </a:prstGeom>
        </p:spPr>
        <p:txBody>
          <a:bodyPr wrap="square">
            <a:spAutoFit/>
          </a:bodyPr>
          <a:lstStyle/>
          <a:p>
            <a:r>
              <a:rPr lang="es-CO" sz="1100" i="1" dirty="0" err="1" smtClean="0">
                <a:solidFill>
                  <a:srgbClr val="444444"/>
                </a:solidFill>
                <a:latin typeface="Consolas" panose="020B0609020204030204" pitchFamily="49" charset="0"/>
              </a:rPr>
              <a:t>You</a:t>
            </a:r>
            <a:r>
              <a:rPr lang="es-CO" sz="1100" i="1" dirty="0" smtClean="0">
                <a:solidFill>
                  <a:srgbClr val="444444"/>
                </a:solidFill>
                <a:latin typeface="Consolas" panose="020B0609020204030204" pitchFamily="49" charset="0"/>
              </a:rPr>
              <a:t> can </a:t>
            </a:r>
            <a:r>
              <a:rPr lang="es-CO" sz="1100" i="1" dirty="0" err="1" smtClean="0">
                <a:solidFill>
                  <a:srgbClr val="444444"/>
                </a:solidFill>
                <a:latin typeface="Consolas" panose="020B0609020204030204" pitchFamily="49" charset="0"/>
              </a:rPr>
              <a:t>group</a:t>
            </a:r>
            <a:r>
              <a:rPr lang="es-CO" sz="1100" i="1" dirty="0" smtClean="0">
                <a:solidFill>
                  <a:srgbClr val="444444"/>
                </a:solidFill>
                <a:latin typeface="Consolas" panose="020B0609020204030204" pitchFamily="49" charset="0"/>
              </a:rPr>
              <a:t> </a:t>
            </a:r>
            <a:r>
              <a:rPr lang="es-CO" sz="1100" i="1" dirty="0" err="1" smtClean="0">
                <a:solidFill>
                  <a:srgbClr val="444444"/>
                </a:solidFill>
                <a:latin typeface="Consolas" panose="020B0609020204030204" pitchFamily="49" charset="0"/>
              </a:rPr>
              <a:t>elements</a:t>
            </a:r>
            <a:endParaRPr lang="es-CO" sz="1100" i="1" dirty="0" smtClean="0">
              <a:solidFill>
                <a:srgbClr val="444444"/>
              </a:solidFill>
              <a:latin typeface="Consolas" panose="020B0609020204030204" pitchFamily="49" charset="0"/>
            </a:endParaRPr>
          </a:p>
          <a:p>
            <a:endParaRPr lang="es-CO" sz="1100" i="1" dirty="0">
              <a:solidFill>
                <a:srgbClr val="444444"/>
              </a:solidFill>
              <a:latin typeface="Consolas" panose="020B0609020204030204" pitchFamily="49" charset="0"/>
            </a:endParaRPr>
          </a:p>
          <a:p>
            <a:r>
              <a:rPr lang="es-CO" sz="1100" i="1" dirty="0" smtClean="0">
                <a:solidFill>
                  <a:srgbClr val="444444"/>
                </a:solidFill>
                <a:latin typeface="Consolas" panose="020B0609020204030204" pitchFamily="49" charset="0"/>
              </a:rPr>
              <a:t>h1</a:t>
            </a:r>
            <a:r>
              <a:rPr lang="es-CO" sz="1100" i="1" dirty="0">
                <a:solidFill>
                  <a:srgbClr val="444444"/>
                </a:solidFill>
                <a:latin typeface="Consolas" panose="020B0609020204030204" pitchFamily="49" charset="0"/>
              </a:rPr>
              <a:t>, h2, p {</a:t>
            </a:r>
            <a:br>
              <a:rPr lang="es-CO" sz="1100" i="1" dirty="0">
                <a:solidFill>
                  <a:srgbClr val="444444"/>
                </a:solidFill>
                <a:latin typeface="Consolas" panose="020B0609020204030204" pitchFamily="49" charset="0"/>
              </a:rPr>
            </a:br>
            <a:r>
              <a:rPr lang="es-CO" sz="1100" i="1" dirty="0">
                <a:solidFill>
                  <a:srgbClr val="444444"/>
                </a:solidFill>
                <a:latin typeface="Consolas" panose="020B0609020204030204" pitchFamily="49" charset="0"/>
              </a:rPr>
              <a:t>    </a:t>
            </a:r>
            <a:r>
              <a:rPr lang="es-CO" sz="1100" i="1" dirty="0" err="1">
                <a:solidFill>
                  <a:srgbClr val="444444"/>
                </a:solidFill>
                <a:latin typeface="Consolas" panose="020B0609020204030204" pitchFamily="49" charset="0"/>
              </a:rPr>
              <a:t>text-align</a:t>
            </a:r>
            <a:r>
              <a:rPr lang="es-CO" sz="1100" i="1" dirty="0">
                <a:solidFill>
                  <a:srgbClr val="444444"/>
                </a:solidFill>
                <a:latin typeface="Consolas" panose="020B0609020204030204" pitchFamily="49" charset="0"/>
              </a:rPr>
              <a:t>: center;</a:t>
            </a:r>
            <a:br>
              <a:rPr lang="es-CO" sz="1100" i="1" dirty="0">
                <a:solidFill>
                  <a:srgbClr val="444444"/>
                </a:solidFill>
                <a:latin typeface="Consolas" panose="020B0609020204030204" pitchFamily="49" charset="0"/>
              </a:rPr>
            </a:br>
            <a:r>
              <a:rPr lang="es-CO" sz="1100" i="1" dirty="0">
                <a:solidFill>
                  <a:srgbClr val="444444"/>
                </a:solidFill>
                <a:latin typeface="Consolas" panose="020B0609020204030204" pitchFamily="49" charset="0"/>
              </a:rPr>
              <a:t>    color: red;</a:t>
            </a:r>
            <a:br>
              <a:rPr lang="es-CO" sz="1100" i="1" dirty="0">
                <a:solidFill>
                  <a:srgbClr val="444444"/>
                </a:solidFill>
                <a:latin typeface="Consolas" panose="020B0609020204030204" pitchFamily="49" charset="0"/>
              </a:rPr>
            </a:br>
            <a:r>
              <a:rPr lang="es-CO" sz="1100" i="1" dirty="0">
                <a:solidFill>
                  <a:srgbClr val="444444"/>
                </a:solidFill>
                <a:latin typeface="Consolas" panose="020B0609020204030204" pitchFamily="49" charset="0"/>
              </a:rPr>
              <a:t>}</a:t>
            </a:r>
            <a:endParaRPr lang="en-GB" sz="1100" i="1" dirty="0">
              <a:solidFill>
                <a:srgbClr val="444444"/>
              </a:solidFill>
              <a:latin typeface="Consolas" panose="020B0609020204030204" pitchFamily="49" charset="0"/>
            </a:endParaRPr>
          </a:p>
        </p:txBody>
      </p:sp>
      <p:cxnSp>
        <p:nvCxnSpPr>
          <p:cNvPr id="29" name="Conector recto de flecha 28"/>
          <p:cNvCxnSpPr/>
          <p:nvPr/>
        </p:nvCxnSpPr>
        <p:spPr>
          <a:xfrm flipH="1">
            <a:off x="5377415" y="4933921"/>
            <a:ext cx="107871" cy="418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Rectángulo 32"/>
          <p:cNvSpPr/>
          <p:nvPr/>
        </p:nvSpPr>
        <p:spPr>
          <a:xfrm>
            <a:off x="7026705" y="5459895"/>
            <a:ext cx="1786894" cy="1569660"/>
          </a:xfrm>
          <a:prstGeom prst="rect">
            <a:avLst/>
          </a:prstGeom>
        </p:spPr>
        <p:txBody>
          <a:bodyPr wrap="square">
            <a:spAutoFit/>
          </a:bodyPr>
          <a:lstStyle/>
          <a:p>
            <a:r>
              <a:rPr lang="es-CO" sz="600" dirty="0">
                <a:solidFill>
                  <a:srgbClr val="008000"/>
                </a:solidFill>
                <a:latin typeface="Consolas" panose="020B0609020204030204" pitchFamily="49" charset="0"/>
              </a:rPr>
              <a:t>/* </a:t>
            </a:r>
            <a:r>
              <a:rPr lang="es-CO" sz="600" dirty="0" err="1">
                <a:solidFill>
                  <a:srgbClr val="008000"/>
                </a:solidFill>
                <a:latin typeface="Consolas" panose="020B0609020204030204" pitchFamily="49" charset="0"/>
              </a:rPr>
              <a:t>unvisited</a:t>
            </a:r>
            <a:r>
              <a:rPr lang="es-CO" sz="600" dirty="0">
                <a:solidFill>
                  <a:srgbClr val="008000"/>
                </a:solidFill>
                <a:latin typeface="Consolas" panose="020B0609020204030204" pitchFamily="49" charset="0"/>
              </a:rPr>
              <a:t> link */</a:t>
            </a:r>
            <a:r>
              <a:rPr lang="es-CO" sz="600" dirty="0"/>
              <a:t/>
            </a:r>
            <a:br>
              <a:rPr lang="es-CO" sz="600" dirty="0"/>
            </a:br>
            <a:r>
              <a:rPr lang="es-CO" sz="600" dirty="0">
                <a:solidFill>
                  <a:srgbClr val="A52A2A"/>
                </a:solidFill>
                <a:latin typeface="Consolas" panose="020B0609020204030204" pitchFamily="49" charset="0"/>
              </a:rPr>
              <a:t>a:link </a:t>
            </a:r>
            <a:r>
              <a:rPr lang="es-CO" sz="600" dirty="0">
                <a:solidFill>
                  <a:srgbClr val="000000"/>
                </a:solidFill>
                <a:latin typeface="Consolas" panose="020B0609020204030204" pitchFamily="49" charset="0"/>
              </a:rPr>
              <a:t>{</a:t>
            </a:r>
            <a:r>
              <a:rPr lang="es-CO" sz="600" dirty="0"/>
              <a:t/>
            </a:r>
            <a:br>
              <a:rPr lang="es-CO" sz="600" dirty="0"/>
            </a:br>
            <a:r>
              <a:rPr lang="es-CO" sz="600" dirty="0">
                <a:solidFill>
                  <a:srgbClr val="000000"/>
                </a:solidFill>
                <a:latin typeface="Consolas" panose="020B0609020204030204" pitchFamily="49" charset="0"/>
              </a:rPr>
              <a:t>    </a:t>
            </a:r>
            <a:r>
              <a:rPr lang="es-CO" sz="600" dirty="0">
                <a:solidFill>
                  <a:srgbClr val="FF0000"/>
                </a:solidFill>
                <a:latin typeface="Consolas" panose="020B0609020204030204" pitchFamily="49" charset="0"/>
              </a:rPr>
              <a:t>color:</a:t>
            </a:r>
            <a:r>
              <a:rPr lang="es-CO" sz="600" dirty="0">
                <a:solidFill>
                  <a:srgbClr val="0000CD"/>
                </a:solidFill>
                <a:latin typeface="Consolas" panose="020B0609020204030204" pitchFamily="49" charset="0"/>
              </a:rPr>
              <a:t> #FF0000;</a:t>
            </a:r>
            <a:r>
              <a:rPr lang="es-CO" sz="600" dirty="0"/>
              <a:t/>
            </a:r>
            <a:br>
              <a:rPr lang="es-CO" sz="600" dirty="0"/>
            </a:br>
            <a:r>
              <a:rPr lang="es-CO" sz="600" dirty="0" smtClean="0">
                <a:solidFill>
                  <a:srgbClr val="000000"/>
                </a:solidFill>
                <a:latin typeface="Consolas" panose="020B0609020204030204" pitchFamily="49" charset="0"/>
              </a:rPr>
              <a:t>}</a:t>
            </a:r>
            <a:r>
              <a:rPr lang="es-CO" sz="600" dirty="0"/>
              <a:t/>
            </a:r>
            <a:br>
              <a:rPr lang="es-CO" sz="600" dirty="0"/>
            </a:br>
            <a:r>
              <a:rPr lang="es-CO" sz="600" dirty="0">
                <a:solidFill>
                  <a:srgbClr val="008000"/>
                </a:solidFill>
                <a:latin typeface="Consolas" panose="020B0609020204030204" pitchFamily="49" charset="0"/>
              </a:rPr>
              <a:t>/* </a:t>
            </a:r>
            <a:r>
              <a:rPr lang="es-CO" sz="600" dirty="0" err="1">
                <a:solidFill>
                  <a:srgbClr val="008000"/>
                </a:solidFill>
                <a:latin typeface="Consolas" panose="020B0609020204030204" pitchFamily="49" charset="0"/>
              </a:rPr>
              <a:t>visited</a:t>
            </a:r>
            <a:r>
              <a:rPr lang="es-CO" sz="600" dirty="0">
                <a:solidFill>
                  <a:srgbClr val="008000"/>
                </a:solidFill>
                <a:latin typeface="Consolas" panose="020B0609020204030204" pitchFamily="49" charset="0"/>
              </a:rPr>
              <a:t> link */</a:t>
            </a:r>
            <a:r>
              <a:rPr lang="es-CO" sz="600" dirty="0"/>
              <a:t/>
            </a:r>
            <a:br>
              <a:rPr lang="es-CO" sz="600" dirty="0"/>
            </a:br>
            <a:r>
              <a:rPr lang="es-CO" sz="600" dirty="0">
                <a:solidFill>
                  <a:srgbClr val="A52A2A"/>
                </a:solidFill>
                <a:latin typeface="Consolas" panose="020B0609020204030204" pitchFamily="49" charset="0"/>
              </a:rPr>
              <a:t>a:visited </a:t>
            </a:r>
            <a:r>
              <a:rPr lang="es-CO" sz="600" dirty="0">
                <a:solidFill>
                  <a:srgbClr val="000000"/>
                </a:solidFill>
                <a:latin typeface="Consolas" panose="020B0609020204030204" pitchFamily="49" charset="0"/>
              </a:rPr>
              <a:t>{</a:t>
            </a:r>
            <a:r>
              <a:rPr lang="es-CO" sz="600" dirty="0"/>
              <a:t/>
            </a:r>
            <a:br>
              <a:rPr lang="es-CO" sz="600" dirty="0"/>
            </a:br>
            <a:r>
              <a:rPr lang="es-CO" sz="600" dirty="0">
                <a:solidFill>
                  <a:srgbClr val="000000"/>
                </a:solidFill>
                <a:latin typeface="Consolas" panose="020B0609020204030204" pitchFamily="49" charset="0"/>
              </a:rPr>
              <a:t>    </a:t>
            </a:r>
            <a:r>
              <a:rPr lang="es-CO" sz="600" dirty="0">
                <a:solidFill>
                  <a:srgbClr val="FF0000"/>
                </a:solidFill>
                <a:latin typeface="Consolas" panose="020B0609020204030204" pitchFamily="49" charset="0"/>
              </a:rPr>
              <a:t>color:</a:t>
            </a:r>
            <a:r>
              <a:rPr lang="es-CO" sz="600" dirty="0">
                <a:solidFill>
                  <a:srgbClr val="0000CD"/>
                </a:solidFill>
                <a:latin typeface="Consolas" panose="020B0609020204030204" pitchFamily="49" charset="0"/>
              </a:rPr>
              <a:t> #00FF00;</a:t>
            </a:r>
            <a:r>
              <a:rPr lang="es-CO" sz="600" dirty="0"/>
              <a:t/>
            </a:r>
            <a:br>
              <a:rPr lang="es-CO" sz="600" dirty="0"/>
            </a:br>
            <a:r>
              <a:rPr lang="es-CO" sz="600" dirty="0" smtClean="0">
                <a:solidFill>
                  <a:srgbClr val="000000"/>
                </a:solidFill>
                <a:latin typeface="Consolas" panose="020B0609020204030204" pitchFamily="49" charset="0"/>
              </a:rPr>
              <a:t>}</a:t>
            </a:r>
            <a:r>
              <a:rPr lang="es-CO" sz="600" dirty="0"/>
              <a:t/>
            </a:r>
            <a:br>
              <a:rPr lang="es-CO" sz="600" dirty="0"/>
            </a:br>
            <a:r>
              <a:rPr lang="es-CO" sz="600" dirty="0">
                <a:solidFill>
                  <a:srgbClr val="008000"/>
                </a:solidFill>
                <a:latin typeface="Consolas" panose="020B0609020204030204" pitchFamily="49" charset="0"/>
              </a:rPr>
              <a:t>/* mouse </a:t>
            </a:r>
            <a:r>
              <a:rPr lang="es-CO" sz="600" dirty="0" err="1">
                <a:solidFill>
                  <a:srgbClr val="008000"/>
                </a:solidFill>
                <a:latin typeface="Consolas" panose="020B0609020204030204" pitchFamily="49" charset="0"/>
              </a:rPr>
              <a:t>over</a:t>
            </a:r>
            <a:r>
              <a:rPr lang="es-CO" sz="600" dirty="0">
                <a:solidFill>
                  <a:srgbClr val="008000"/>
                </a:solidFill>
                <a:latin typeface="Consolas" panose="020B0609020204030204" pitchFamily="49" charset="0"/>
              </a:rPr>
              <a:t> link */</a:t>
            </a:r>
            <a:r>
              <a:rPr lang="es-CO" sz="600" dirty="0"/>
              <a:t/>
            </a:r>
            <a:br>
              <a:rPr lang="es-CO" sz="600" dirty="0"/>
            </a:br>
            <a:r>
              <a:rPr lang="es-CO" sz="600" dirty="0">
                <a:solidFill>
                  <a:srgbClr val="A52A2A"/>
                </a:solidFill>
                <a:latin typeface="Consolas" panose="020B0609020204030204" pitchFamily="49" charset="0"/>
              </a:rPr>
              <a:t>a:hover </a:t>
            </a:r>
            <a:r>
              <a:rPr lang="es-CO" sz="600" dirty="0">
                <a:solidFill>
                  <a:srgbClr val="000000"/>
                </a:solidFill>
                <a:latin typeface="Consolas" panose="020B0609020204030204" pitchFamily="49" charset="0"/>
              </a:rPr>
              <a:t>{</a:t>
            </a:r>
            <a:r>
              <a:rPr lang="es-CO" sz="600" dirty="0"/>
              <a:t/>
            </a:r>
            <a:br>
              <a:rPr lang="es-CO" sz="600" dirty="0"/>
            </a:br>
            <a:r>
              <a:rPr lang="es-CO" sz="600" dirty="0">
                <a:solidFill>
                  <a:srgbClr val="000000"/>
                </a:solidFill>
                <a:latin typeface="Consolas" panose="020B0609020204030204" pitchFamily="49" charset="0"/>
              </a:rPr>
              <a:t>    </a:t>
            </a:r>
            <a:r>
              <a:rPr lang="es-CO" sz="600" dirty="0">
                <a:solidFill>
                  <a:srgbClr val="FF0000"/>
                </a:solidFill>
                <a:latin typeface="Consolas" panose="020B0609020204030204" pitchFamily="49" charset="0"/>
              </a:rPr>
              <a:t>color:</a:t>
            </a:r>
            <a:r>
              <a:rPr lang="es-CO" sz="600" dirty="0">
                <a:solidFill>
                  <a:srgbClr val="0000CD"/>
                </a:solidFill>
                <a:latin typeface="Consolas" panose="020B0609020204030204" pitchFamily="49" charset="0"/>
              </a:rPr>
              <a:t> #FF00FF</a:t>
            </a:r>
            <a:r>
              <a:rPr lang="es-CO" sz="600" dirty="0" smtClean="0">
                <a:solidFill>
                  <a:srgbClr val="0000CD"/>
                </a:solidFill>
                <a:latin typeface="Consolas" panose="020B0609020204030204" pitchFamily="49" charset="0"/>
              </a:rPr>
              <a:t>;</a:t>
            </a:r>
            <a:endParaRPr lang="es-CO" sz="600" dirty="0" smtClean="0"/>
          </a:p>
          <a:p>
            <a:r>
              <a:rPr lang="es-CO" sz="600" dirty="0" smtClean="0">
                <a:solidFill>
                  <a:srgbClr val="000000"/>
                </a:solidFill>
                <a:latin typeface="Consolas" panose="020B0609020204030204" pitchFamily="49" charset="0"/>
              </a:rPr>
              <a:t>}</a:t>
            </a:r>
            <a:r>
              <a:rPr lang="es-CO" sz="600" dirty="0"/>
              <a:t/>
            </a:r>
            <a:br>
              <a:rPr lang="es-CO" sz="600" dirty="0"/>
            </a:br>
            <a:r>
              <a:rPr lang="es-CO" sz="600" dirty="0">
                <a:solidFill>
                  <a:srgbClr val="008000"/>
                </a:solidFill>
                <a:latin typeface="Consolas" panose="020B0609020204030204" pitchFamily="49" charset="0"/>
              </a:rPr>
              <a:t>/* </a:t>
            </a:r>
            <a:r>
              <a:rPr lang="es-CO" sz="600" dirty="0" err="1">
                <a:solidFill>
                  <a:srgbClr val="008000"/>
                </a:solidFill>
                <a:latin typeface="Consolas" panose="020B0609020204030204" pitchFamily="49" charset="0"/>
              </a:rPr>
              <a:t>selected</a:t>
            </a:r>
            <a:r>
              <a:rPr lang="es-CO" sz="600" dirty="0">
                <a:solidFill>
                  <a:srgbClr val="008000"/>
                </a:solidFill>
                <a:latin typeface="Consolas" panose="020B0609020204030204" pitchFamily="49" charset="0"/>
              </a:rPr>
              <a:t> link */</a:t>
            </a:r>
            <a:r>
              <a:rPr lang="es-CO" sz="600" dirty="0"/>
              <a:t/>
            </a:r>
            <a:br>
              <a:rPr lang="es-CO" sz="600" dirty="0"/>
            </a:br>
            <a:r>
              <a:rPr lang="es-CO" sz="600" dirty="0">
                <a:solidFill>
                  <a:srgbClr val="A52A2A"/>
                </a:solidFill>
                <a:latin typeface="Consolas" panose="020B0609020204030204" pitchFamily="49" charset="0"/>
              </a:rPr>
              <a:t>a:active </a:t>
            </a:r>
            <a:r>
              <a:rPr lang="es-CO" sz="600" dirty="0">
                <a:solidFill>
                  <a:srgbClr val="000000"/>
                </a:solidFill>
                <a:latin typeface="Consolas" panose="020B0609020204030204" pitchFamily="49" charset="0"/>
              </a:rPr>
              <a:t>{</a:t>
            </a:r>
            <a:r>
              <a:rPr lang="es-CO" sz="600" dirty="0"/>
              <a:t/>
            </a:r>
            <a:br>
              <a:rPr lang="es-CO" sz="600" dirty="0"/>
            </a:br>
            <a:r>
              <a:rPr lang="es-CO" sz="600" dirty="0">
                <a:solidFill>
                  <a:srgbClr val="000000"/>
                </a:solidFill>
                <a:latin typeface="Consolas" panose="020B0609020204030204" pitchFamily="49" charset="0"/>
              </a:rPr>
              <a:t>    </a:t>
            </a:r>
            <a:r>
              <a:rPr lang="es-CO" sz="600" dirty="0">
                <a:solidFill>
                  <a:srgbClr val="FF0000"/>
                </a:solidFill>
                <a:latin typeface="Consolas" panose="020B0609020204030204" pitchFamily="49" charset="0"/>
              </a:rPr>
              <a:t>color:</a:t>
            </a:r>
            <a:r>
              <a:rPr lang="es-CO" sz="600" dirty="0">
                <a:solidFill>
                  <a:srgbClr val="0000CD"/>
                </a:solidFill>
                <a:latin typeface="Consolas" panose="020B0609020204030204" pitchFamily="49" charset="0"/>
              </a:rPr>
              <a:t> #0000FF;</a:t>
            </a:r>
            <a:r>
              <a:rPr lang="es-CO" sz="600" dirty="0"/>
              <a:t/>
            </a:r>
            <a:br>
              <a:rPr lang="es-CO" sz="600" dirty="0"/>
            </a:br>
            <a:r>
              <a:rPr lang="es-CO" sz="600" dirty="0">
                <a:solidFill>
                  <a:srgbClr val="000000"/>
                </a:solidFill>
                <a:latin typeface="Consolas" panose="020B0609020204030204" pitchFamily="49" charset="0"/>
              </a:rPr>
              <a:t>}</a:t>
            </a:r>
            <a:endParaRPr lang="en-GB" sz="600" dirty="0"/>
          </a:p>
        </p:txBody>
      </p:sp>
      <p:sp>
        <p:nvSpPr>
          <p:cNvPr id="5" name="CuadroTexto 4"/>
          <p:cNvSpPr txBox="1"/>
          <p:nvPr/>
        </p:nvSpPr>
        <p:spPr>
          <a:xfrm>
            <a:off x="2159667" y="1081358"/>
            <a:ext cx="1634978" cy="369332"/>
          </a:xfrm>
          <a:prstGeom prst="rect">
            <a:avLst/>
          </a:prstGeom>
          <a:noFill/>
        </p:spPr>
        <p:txBody>
          <a:bodyPr wrap="square" rtlCol="0">
            <a:spAutoFit/>
          </a:bodyPr>
          <a:lstStyle/>
          <a:p>
            <a:r>
              <a:rPr lang="en-GB" dirty="0" err="1" smtClean="0"/>
              <a:t>Combinators</a:t>
            </a:r>
            <a:r>
              <a:rPr lang="en-GB" dirty="0" smtClean="0"/>
              <a:t> </a:t>
            </a:r>
            <a:endParaRPr lang="en-GB" dirty="0"/>
          </a:p>
        </p:txBody>
      </p:sp>
      <p:sp>
        <p:nvSpPr>
          <p:cNvPr id="8" name="Rectángulo 7"/>
          <p:cNvSpPr/>
          <p:nvPr/>
        </p:nvSpPr>
        <p:spPr>
          <a:xfrm>
            <a:off x="113744" y="838830"/>
            <a:ext cx="1542489" cy="1384995"/>
          </a:xfrm>
          <a:prstGeom prst="rect">
            <a:avLst/>
          </a:prstGeom>
        </p:spPr>
        <p:txBody>
          <a:bodyPr wrap="square">
            <a:spAutoFit/>
          </a:bodyPr>
          <a:lstStyle/>
          <a:p>
            <a:r>
              <a:rPr lang="en-US" sz="1200" b="1" dirty="0" smtClean="0">
                <a:solidFill>
                  <a:srgbClr val="333333"/>
                </a:solidFill>
                <a:latin typeface="Verdana" panose="020B0604030504040204" pitchFamily="34" charset="0"/>
              </a:rPr>
              <a:t>general </a:t>
            </a:r>
            <a:r>
              <a:rPr lang="en-US" sz="1200" b="1" dirty="0">
                <a:solidFill>
                  <a:srgbClr val="333333"/>
                </a:solidFill>
                <a:latin typeface="Verdana" panose="020B0604030504040204" pitchFamily="34" charset="0"/>
              </a:rPr>
              <a:t>sibling </a:t>
            </a:r>
            <a:r>
              <a:rPr lang="en-US" sz="1200" b="1" dirty="0" smtClean="0">
                <a:solidFill>
                  <a:srgbClr val="333333"/>
                </a:solidFill>
                <a:latin typeface="Verdana" panose="020B0604030504040204" pitchFamily="34" charset="0"/>
              </a:rPr>
              <a:t>selector</a:t>
            </a:r>
          </a:p>
          <a:p>
            <a:r>
              <a:rPr lang="en-US" sz="1200" b="0" i="0" dirty="0" err="1" smtClean="0">
                <a:solidFill>
                  <a:srgbClr val="333333"/>
                </a:solidFill>
                <a:effectLst/>
                <a:latin typeface="Verdana" panose="020B0604030504040204" pitchFamily="34" charset="0"/>
              </a:rPr>
              <a:t>Div</a:t>
            </a:r>
            <a:r>
              <a:rPr lang="en-US" sz="1200" b="0" i="0" dirty="0" smtClean="0">
                <a:solidFill>
                  <a:srgbClr val="333333"/>
                </a:solidFill>
                <a:effectLst/>
                <a:latin typeface="Verdana" panose="020B0604030504040204" pitchFamily="34" charset="0"/>
              </a:rPr>
              <a:t> ~ p {}</a:t>
            </a:r>
            <a:endParaRPr lang="en-US" sz="1200" b="0" i="0" dirty="0">
              <a:solidFill>
                <a:srgbClr val="333333"/>
              </a:solidFill>
              <a:effectLst/>
              <a:latin typeface="Verdana" panose="020B0604030504040204" pitchFamily="34" charset="0"/>
            </a:endParaRPr>
          </a:p>
          <a:p>
            <a:r>
              <a:rPr lang="en-US" sz="1200" dirty="0">
                <a:solidFill>
                  <a:srgbClr val="333333"/>
                </a:solidFill>
                <a:latin typeface="Verdana" panose="020B0604030504040204" pitchFamily="34" charset="0"/>
              </a:rPr>
              <a:t>all &lt;p&gt; elements that are siblings of &lt;div&gt; elements</a:t>
            </a:r>
          </a:p>
        </p:txBody>
      </p:sp>
      <p:sp>
        <p:nvSpPr>
          <p:cNvPr id="28" name="Rectángulo 27"/>
          <p:cNvSpPr/>
          <p:nvPr/>
        </p:nvSpPr>
        <p:spPr>
          <a:xfrm>
            <a:off x="1760256" y="1461028"/>
            <a:ext cx="2301394" cy="830997"/>
          </a:xfrm>
          <a:prstGeom prst="rect">
            <a:avLst/>
          </a:prstGeom>
        </p:spPr>
        <p:txBody>
          <a:bodyPr wrap="square">
            <a:spAutoFit/>
          </a:bodyPr>
          <a:lstStyle/>
          <a:p>
            <a:r>
              <a:rPr lang="en-US" sz="1200" dirty="0" err="1" smtClean="0">
                <a:solidFill>
                  <a:srgbClr val="333333"/>
                </a:solidFill>
                <a:latin typeface="Verdana" panose="020B0604030504040204" pitchFamily="34" charset="0"/>
              </a:rPr>
              <a:t>Div</a:t>
            </a:r>
            <a:r>
              <a:rPr lang="en-US" sz="1200" dirty="0" smtClean="0">
                <a:solidFill>
                  <a:srgbClr val="333333"/>
                </a:solidFill>
                <a:latin typeface="Verdana" panose="020B0604030504040204" pitchFamily="34" charset="0"/>
              </a:rPr>
              <a:t> p { </a:t>
            </a:r>
            <a:r>
              <a:rPr lang="en-US" sz="1200" dirty="0" err="1" smtClean="0">
                <a:solidFill>
                  <a:srgbClr val="333333"/>
                </a:solidFill>
                <a:latin typeface="Verdana" panose="020B0604030504040204" pitchFamily="34" charset="0"/>
              </a:rPr>
              <a:t>xx:xx</a:t>
            </a:r>
            <a:r>
              <a:rPr lang="en-US" sz="1200" dirty="0" smtClean="0">
                <a:solidFill>
                  <a:srgbClr val="333333"/>
                </a:solidFill>
                <a:latin typeface="Verdana" panose="020B0604030504040204" pitchFamily="34" charset="0"/>
              </a:rPr>
              <a:t>;}</a:t>
            </a:r>
          </a:p>
          <a:p>
            <a:r>
              <a:rPr lang="en-US" sz="1200" dirty="0" err="1" smtClean="0">
                <a:solidFill>
                  <a:srgbClr val="333333"/>
                </a:solidFill>
                <a:latin typeface="Verdana" panose="020B0604030504040204" pitchFamily="34" charset="0"/>
              </a:rPr>
              <a:t>Div</a:t>
            </a:r>
            <a:r>
              <a:rPr lang="en-US" sz="1200" dirty="0" smtClean="0">
                <a:solidFill>
                  <a:srgbClr val="333333"/>
                </a:solidFill>
                <a:latin typeface="Verdana" panose="020B0604030504040204" pitchFamily="34" charset="0"/>
              </a:rPr>
              <a:t> &gt; p {</a:t>
            </a:r>
            <a:r>
              <a:rPr lang="en-US" sz="1200" dirty="0" err="1" smtClean="0">
                <a:solidFill>
                  <a:srgbClr val="333333"/>
                </a:solidFill>
                <a:latin typeface="Verdana" panose="020B0604030504040204" pitchFamily="34" charset="0"/>
              </a:rPr>
              <a:t>xx:xx</a:t>
            </a:r>
            <a:r>
              <a:rPr lang="en-US" sz="1200" dirty="0" smtClean="0">
                <a:solidFill>
                  <a:srgbClr val="333333"/>
                </a:solidFill>
                <a:latin typeface="Verdana" panose="020B0604030504040204" pitchFamily="34" charset="0"/>
              </a:rPr>
              <a:t>;}</a:t>
            </a:r>
          </a:p>
          <a:p>
            <a:r>
              <a:rPr lang="en-US" sz="1200" dirty="0" err="1" smtClean="0">
                <a:solidFill>
                  <a:srgbClr val="333333"/>
                </a:solidFill>
                <a:latin typeface="Verdana" panose="020B0604030504040204" pitchFamily="34" charset="0"/>
              </a:rPr>
              <a:t>Div</a:t>
            </a:r>
            <a:r>
              <a:rPr lang="en-US" sz="1200" dirty="0" smtClean="0">
                <a:solidFill>
                  <a:srgbClr val="333333"/>
                </a:solidFill>
                <a:latin typeface="Verdana" panose="020B0604030504040204" pitchFamily="34" charset="0"/>
              </a:rPr>
              <a:t> + p {}</a:t>
            </a:r>
          </a:p>
          <a:p>
            <a:r>
              <a:rPr lang="en-US" sz="1200" dirty="0" err="1" smtClean="0">
                <a:solidFill>
                  <a:srgbClr val="333333"/>
                </a:solidFill>
                <a:latin typeface="Verdana" panose="020B0604030504040204" pitchFamily="34" charset="0"/>
              </a:rPr>
              <a:t>Div</a:t>
            </a:r>
            <a:r>
              <a:rPr lang="en-US" sz="1200" dirty="0" smtClean="0">
                <a:solidFill>
                  <a:srgbClr val="333333"/>
                </a:solidFill>
                <a:latin typeface="Verdana" panose="020B0604030504040204" pitchFamily="34" charset="0"/>
              </a:rPr>
              <a:t> ~ p {}</a:t>
            </a:r>
          </a:p>
        </p:txBody>
      </p:sp>
      <p:sp>
        <p:nvSpPr>
          <p:cNvPr id="16" name="Rectángulo 15"/>
          <p:cNvSpPr/>
          <p:nvPr/>
        </p:nvSpPr>
        <p:spPr>
          <a:xfrm>
            <a:off x="853445" y="2726297"/>
            <a:ext cx="2043435" cy="1200329"/>
          </a:xfrm>
          <a:prstGeom prst="rect">
            <a:avLst/>
          </a:prstGeom>
        </p:spPr>
        <p:txBody>
          <a:bodyPr wrap="square">
            <a:spAutoFit/>
          </a:bodyPr>
          <a:lstStyle/>
          <a:p>
            <a:r>
              <a:rPr lang="en-US" sz="1200" b="1" dirty="0" smtClean="0">
                <a:solidFill>
                  <a:srgbClr val="333333"/>
                </a:solidFill>
                <a:latin typeface="Verdana" panose="020B0604030504040204" pitchFamily="34" charset="0"/>
              </a:rPr>
              <a:t>descendant selector</a:t>
            </a:r>
            <a:endParaRPr lang="en-US" sz="1200" b="1" dirty="0">
              <a:solidFill>
                <a:srgbClr val="333333"/>
              </a:solidFill>
              <a:latin typeface="Verdana" panose="020B0604030504040204" pitchFamily="34" charset="0"/>
            </a:endParaRPr>
          </a:p>
          <a:p>
            <a:endParaRPr lang="en-US" sz="1200" dirty="0" smtClean="0">
              <a:solidFill>
                <a:srgbClr val="333333"/>
              </a:solidFill>
              <a:latin typeface="Verdana" panose="020B0604030504040204" pitchFamily="34" charset="0"/>
            </a:endParaRPr>
          </a:p>
          <a:p>
            <a:r>
              <a:rPr lang="en-US" sz="1200" dirty="0" err="1" smtClean="0">
                <a:solidFill>
                  <a:srgbClr val="333333"/>
                </a:solidFill>
                <a:latin typeface="Verdana" panose="020B0604030504040204" pitchFamily="34" charset="0"/>
              </a:rPr>
              <a:t>Div</a:t>
            </a:r>
            <a:r>
              <a:rPr lang="en-US" sz="1200" dirty="0" smtClean="0">
                <a:solidFill>
                  <a:srgbClr val="333333"/>
                </a:solidFill>
                <a:latin typeface="Verdana" panose="020B0604030504040204" pitchFamily="34" charset="0"/>
              </a:rPr>
              <a:t> p {}</a:t>
            </a:r>
          </a:p>
          <a:p>
            <a:r>
              <a:rPr lang="en-US" sz="1200" dirty="0" smtClean="0">
                <a:solidFill>
                  <a:srgbClr val="333333"/>
                </a:solidFill>
                <a:latin typeface="Verdana" panose="020B0604030504040204" pitchFamily="34" charset="0"/>
              </a:rPr>
              <a:t>selects </a:t>
            </a:r>
            <a:r>
              <a:rPr lang="en-US" sz="1200" dirty="0">
                <a:solidFill>
                  <a:srgbClr val="333333"/>
                </a:solidFill>
                <a:latin typeface="Verdana" panose="020B0604030504040204" pitchFamily="34" charset="0"/>
              </a:rPr>
              <a:t>all &lt;p&gt; elements inside &lt;div&gt; elements: </a:t>
            </a:r>
            <a:endParaRPr lang="en-GB" sz="1200" dirty="0">
              <a:solidFill>
                <a:srgbClr val="333333"/>
              </a:solidFill>
              <a:latin typeface="Verdana" panose="020B0604030504040204" pitchFamily="34" charset="0"/>
            </a:endParaRPr>
          </a:p>
        </p:txBody>
      </p:sp>
      <p:cxnSp>
        <p:nvCxnSpPr>
          <p:cNvPr id="22" name="Conector recto de flecha 21"/>
          <p:cNvCxnSpPr/>
          <p:nvPr/>
        </p:nvCxnSpPr>
        <p:spPr>
          <a:xfrm flipH="1">
            <a:off x="1453656" y="2376150"/>
            <a:ext cx="300994" cy="2461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Rectángulo 30"/>
          <p:cNvSpPr/>
          <p:nvPr/>
        </p:nvSpPr>
        <p:spPr>
          <a:xfrm>
            <a:off x="2998499" y="2726297"/>
            <a:ext cx="2043435" cy="1200329"/>
          </a:xfrm>
          <a:prstGeom prst="rect">
            <a:avLst/>
          </a:prstGeom>
        </p:spPr>
        <p:txBody>
          <a:bodyPr wrap="square">
            <a:spAutoFit/>
          </a:bodyPr>
          <a:lstStyle/>
          <a:p>
            <a:r>
              <a:rPr lang="en-US" sz="1200" b="1" dirty="0">
                <a:solidFill>
                  <a:srgbClr val="333333"/>
                </a:solidFill>
                <a:latin typeface="Verdana" panose="020B0604030504040204" pitchFamily="34" charset="0"/>
              </a:rPr>
              <a:t>child selector</a:t>
            </a:r>
          </a:p>
          <a:p>
            <a:endParaRPr lang="en-US" sz="1200" dirty="0" smtClean="0">
              <a:solidFill>
                <a:srgbClr val="333333"/>
              </a:solidFill>
              <a:latin typeface="Verdana" panose="020B0604030504040204" pitchFamily="34" charset="0"/>
            </a:endParaRPr>
          </a:p>
          <a:p>
            <a:r>
              <a:rPr lang="en-US" sz="1200" dirty="0" err="1" smtClean="0">
                <a:solidFill>
                  <a:srgbClr val="333333"/>
                </a:solidFill>
                <a:latin typeface="Verdana" panose="020B0604030504040204" pitchFamily="34" charset="0"/>
              </a:rPr>
              <a:t>Div</a:t>
            </a:r>
            <a:r>
              <a:rPr lang="en-US" sz="1200" dirty="0" smtClean="0">
                <a:solidFill>
                  <a:srgbClr val="333333"/>
                </a:solidFill>
                <a:latin typeface="Verdana" panose="020B0604030504040204" pitchFamily="34" charset="0"/>
              </a:rPr>
              <a:t> &gt; p {}</a:t>
            </a:r>
          </a:p>
          <a:p>
            <a:r>
              <a:rPr lang="en-US" sz="1200" dirty="0">
                <a:solidFill>
                  <a:srgbClr val="333333"/>
                </a:solidFill>
                <a:latin typeface="Verdana" panose="020B0604030504040204" pitchFamily="34" charset="0"/>
              </a:rPr>
              <a:t> &lt;p&gt; elements that are immediate children of a &lt;div&gt;</a:t>
            </a:r>
            <a:endParaRPr lang="en-GB" sz="1200" dirty="0">
              <a:solidFill>
                <a:srgbClr val="333333"/>
              </a:solidFill>
              <a:latin typeface="Verdana" panose="020B0604030504040204" pitchFamily="34" charset="0"/>
            </a:endParaRPr>
          </a:p>
        </p:txBody>
      </p:sp>
      <p:sp>
        <p:nvSpPr>
          <p:cNvPr id="25" name="Rectángulo 24"/>
          <p:cNvSpPr/>
          <p:nvPr/>
        </p:nvSpPr>
        <p:spPr>
          <a:xfrm>
            <a:off x="1859132" y="3984174"/>
            <a:ext cx="2433519" cy="276999"/>
          </a:xfrm>
          <a:prstGeom prst="rect">
            <a:avLst/>
          </a:prstGeom>
        </p:spPr>
        <p:txBody>
          <a:bodyPr wrap="square">
            <a:spAutoFit/>
          </a:bodyPr>
          <a:lstStyle/>
          <a:p>
            <a:r>
              <a:rPr lang="en-US" sz="1200" dirty="0">
                <a:solidFill>
                  <a:srgbClr val="333333"/>
                </a:solidFill>
                <a:latin typeface="Verdana" panose="020B0604030504040204" pitchFamily="34" charset="0"/>
              </a:rPr>
              <a:t> </a:t>
            </a:r>
            <a:endParaRPr lang="en-GB" sz="1200" dirty="0">
              <a:solidFill>
                <a:srgbClr val="333333"/>
              </a:solidFill>
              <a:latin typeface="Verdana" panose="020B0604030504040204" pitchFamily="34" charset="0"/>
            </a:endParaRPr>
          </a:p>
        </p:txBody>
      </p:sp>
      <p:sp>
        <p:nvSpPr>
          <p:cNvPr id="34" name="Rectángulo 33"/>
          <p:cNvSpPr/>
          <p:nvPr/>
        </p:nvSpPr>
        <p:spPr>
          <a:xfrm>
            <a:off x="3958574" y="1296195"/>
            <a:ext cx="2297674" cy="1200329"/>
          </a:xfrm>
          <a:prstGeom prst="rect">
            <a:avLst/>
          </a:prstGeom>
        </p:spPr>
        <p:txBody>
          <a:bodyPr wrap="square">
            <a:spAutoFit/>
          </a:bodyPr>
          <a:lstStyle/>
          <a:p>
            <a:r>
              <a:rPr lang="en-US" sz="1200" b="1" dirty="0">
                <a:solidFill>
                  <a:srgbClr val="333333"/>
                </a:solidFill>
                <a:latin typeface="Verdana" panose="020B0604030504040204" pitchFamily="34" charset="0"/>
              </a:rPr>
              <a:t>adjacent sibling selector</a:t>
            </a:r>
          </a:p>
          <a:p>
            <a:endParaRPr lang="en-US" sz="1200" dirty="0" smtClean="0">
              <a:solidFill>
                <a:srgbClr val="333333"/>
              </a:solidFill>
              <a:latin typeface="Verdana" panose="020B0604030504040204" pitchFamily="34" charset="0"/>
            </a:endParaRPr>
          </a:p>
          <a:p>
            <a:r>
              <a:rPr lang="en-US" sz="1200" dirty="0" err="1" smtClean="0">
                <a:solidFill>
                  <a:srgbClr val="333333"/>
                </a:solidFill>
                <a:latin typeface="Verdana" panose="020B0604030504040204" pitchFamily="34" charset="0"/>
              </a:rPr>
              <a:t>Div</a:t>
            </a:r>
            <a:r>
              <a:rPr lang="en-US" sz="1200" dirty="0" smtClean="0">
                <a:solidFill>
                  <a:srgbClr val="333333"/>
                </a:solidFill>
                <a:latin typeface="Verdana" panose="020B0604030504040204" pitchFamily="34" charset="0"/>
              </a:rPr>
              <a:t> + p {}</a:t>
            </a:r>
          </a:p>
          <a:p>
            <a:r>
              <a:rPr lang="en-US" sz="1200" dirty="0">
                <a:solidFill>
                  <a:srgbClr val="333333"/>
                </a:solidFill>
                <a:latin typeface="Verdana" panose="020B0604030504040204" pitchFamily="34" charset="0"/>
              </a:rPr>
              <a:t>  &lt;p&gt; elements that are placed immediately after &lt;div&gt; elements</a:t>
            </a:r>
            <a:endParaRPr lang="en-GB" sz="1200" dirty="0">
              <a:solidFill>
                <a:srgbClr val="333333"/>
              </a:solidFill>
              <a:latin typeface="Verdana" panose="020B0604030504040204" pitchFamily="34" charset="0"/>
            </a:endParaRPr>
          </a:p>
        </p:txBody>
      </p:sp>
      <p:cxnSp>
        <p:nvCxnSpPr>
          <p:cNvPr id="36" name="Conector angular 35"/>
          <p:cNvCxnSpPr/>
          <p:nvPr/>
        </p:nvCxnSpPr>
        <p:spPr>
          <a:xfrm rot="10800000">
            <a:off x="2543903" y="914398"/>
            <a:ext cx="4273062" cy="166960"/>
          </a:xfrm>
          <a:prstGeom prst="bentConnector3">
            <a:avLst>
              <a:gd name="adj1" fmla="val 69"/>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Conector recto de flecha 37"/>
          <p:cNvCxnSpPr/>
          <p:nvPr/>
        </p:nvCxnSpPr>
        <p:spPr>
          <a:xfrm>
            <a:off x="2954995" y="2252480"/>
            <a:ext cx="362774" cy="3587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Conector recto de flecha 40"/>
          <p:cNvCxnSpPr/>
          <p:nvPr/>
        </p:nvCxnSpPr>
        <p:spPr>
          <a:xfrm flipV="1">
            <a:off x="3595069" y="1493425"/>
            <a:ext cx="367159" cy="1195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Conector recto de flecha 42"/>
          <p:cNvCxnSpPr/>
          <p:nvPr/>
        </p:nvCxnSpPr>
        <p:spPr>
          <a:xfrm flipH="1" flipV="1">
            <a:off x="1561119" y="1327280"/>
            <a:ext cx="222432" cy="1769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Conector recto de flecha 54"/>
          <p:cNvCxnSpPr/>
          <p:nvPr/>
        </p:nvCxnSpPr>
        <p:spPr>
          <a:xfrm>
            <a:off x="10527323" y="3593124"/>
            <a:ext cx="175846" cy="4560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6" name="Rectángulo 55"/>
          <p:cNvSpPr/>
          <p:nvPr/>
        </p:nvSpPr>
        <p:spPr>
          <a:xfrm>
            <a:off x="10129506" y="4086384"/>
            <a:ext cx="1813317" cy="369332"/>
          </a:xfrm>
          <a:prstGeom prst="rect">
            <a:avLst/>
          </a:prstGeom>
        </p:spPr>
        <p:txBody>
          <a:bodyPr wrap="none">
            <a:spAutoFit/>
          </a:bodyPr>
          <a:lstStyle/>
          <a:p>
            <a:r>
              <a:rPr lang="es-CO" dirty="0" err="1">
                <a:solidFill>
                  <a:srgbClr val="333333"/>
                </a:solidFill>
                <a:latin typeface="Arial" panose="020B0604020202020204" pitchFamily="34" charset="0"/>
              </a:rPr>
              <a:t>Pseudo-classes</a:t>
            </a:r>
            <a:endParaRPr lang="es-CO" b="0" i="0" dirty="0">
              <a:solidFill>
                <a:srgbClr val="333333"/>
              </a:solidFill>
              <a:effectLst/>
              <a:latin typeface="Arial" panose="020B0604020202020204" pitchFamily="34" charset="0"/>
            </a:endParaRPr>
          </a:p>
        </p:txBody>
      </p:sp>
      <p:sp>
        <p:nvSpPr>
          <p:cNvPr id="57" name="Rectángulo 56"/>
          <p:cNvSpPr/>
          <p:nvPr/>
        </p:nvSpPr>
        <p:spPr>
          <a:xfrm>
            <a:off x="9961786" y="4562593"/>
            <a:ext cx="2370753" cy="1754326"/>
          </a:xfrm>
          <a:prstGeom prst="rect">
            <a:avLst/>
          </a:prstGeom>
        </p:spPr>
        <p:txBody>
          <a:bodyPr wrap="square">
            <a:spAutoFit/>
          </a:bodyPr>
          <a:lstStyle/>
          <a:p>
            <a:r>
              <a:rPr lang="es-CO" sz="1200" dirty="0" err="1">
                <a:solidFill>
                  <a:srgbClr val="333333"/>
                </a:solidFill>
                <a:latin typeface="Verdana" panose="020B0604030504040204" pitchFamily="34" charset="0"/>
              </a:rPr>
              <a:t>selector:pseudo-class</a:t>
            </a:r>
            <a:r>
              <a:rPr lang="es-CO" sz="1200" dirty="0">
                <a:solidFill>
                  <a:srgbClr val="333333"/>
                </a:solidFill>
                <a:latin typeface="Verdana" panose="020B0604030504040204" pitchFamily="34" charset="0"/>
              </a:rPr>
              <a:t> {</a:t>
            </a:r>
            <a:br>
              <a:rPr lang="es-CO" sz="1200" dirty="0">
                <a:solidFill>
                  <a:srgbClr val="333333"/>
                </a:solidFill>
                <a:latin typeface="Verdana" panose="020B0604030504040204" pitchFamily="34" charset="0"/>
              </a:rPr>
            </a:br>
            <a:r>
              <a:rPr lang="es-CO" sz="1200" dirty="0">
                <a:solidFill>
                  <a:srgbClr val="333333"/>
                </a:solidFill>
                <a:latin typeface="Verdana" panose="020B0604030504040204" pitchFamily="34" charset="0"/>
              </a:rPr>
              <a:t>    </a:t>
            </a:r>
            <a:r>
              <a:rPr lang="es-CO" sz="1200" dirty="0" err="1">
                <a:solidFill>
                  <a:srgbClr val="333333"/>
                </a:solidFill>
                <a:latin typeface="Verdana" panose="020B0604030504040204" pitchFamily="34" charset="0"/>
              </a:rPr>
              <a:t>property:value</a:t>
            </a:r>
            <a:r>
              <a:rPr lang="es-CO" sz="1200" dirty="0">
                <a:solidFill>
                  <a:srgbClr val="333333"/>
                </a:solidFill>
                <a:latin typeface="Verdana" panose="020B0604030504040204" pitchFamily="34" charset="0"/>
              </a:rPr>
              <a:t>;</a:t>
            </a:r>
            <a:br>
              <a:rPr lang="es-CO" sz="1200" dirty="0">
                <a:solidFill>
                  <a:srgbClr val="333333"/>
                </a:solidFill>
                <a:latin typeface="Verdana" panose="020B0604030504040204" pitchFamily="34" charset="0"/>
              </a:rPr>
            </a:br>
            <a:r>
              <a:rPr lang="es-CO" sz="1200" dirty="0" smtClean="0">
                <a:solidFill>
                  <a:srgbClr val="333333"/>
                </a:solidFill>
                <a:latin typeface="Verdana" panose="020B0604030504040204" pitchFamily="34" charset="0"/>
              </a:rPr>
              <a:t>}</a:t>
            </a:r>
          </a:p>
          <a:p>
            <a:r>
              <a:rPr lang="es-CO" sz="1200" dirty="0" err="1" smtClean="0">
                <a:solidFill>
                  <a:srgbClr val="333333"/>
                </a:solidFill>
                <a:latin typeface="Verdana" panose="020B0604030504040204" pitchFamily="34" charset="0"/>
              </a:rPr>
              <a:t>Or</a:t>
            </a:r>
            <a:endParaRPr lang="es-CO" sz="1200" dirty="0" smtClean="0">
              <a:solidFill>
                <a:srgbClr val="333333"/>
              </a:solidFill>
              <a:latin typeface="Verdana" panose="020B0604030504040204" pitchFamily="34" charset="0"/>
            </a:endParaRPr>
          </a:p>
          <a:p>
            <a:r>
              <a:rPr lang="es-CO" sz="1200" dirty="0" err="1" smtClean="0">
                <a:solidFill>
                  <a:srgbClr val="333333"/>
                </a:solidFill>
                <a:latin typeface="Verdana" panose="020B0604030504040204" pitchFamily="34" charset="0"/>
              </a:rPr>
              <a:t>Selector.class:pseudo-class</a:t>
            </a:r>
            <a:r>
              <a:rPr lang="es-CO" sz="1200" dirty="0" smtClean="0">
                <a:solidFill>
                  <a:srgbClr val="333333"/>
                </a:solidFill>
                <a:latin typeface="Verdana" panose="020B0604030504040204" pitchFamily="34" charset="0"/>
              </a:rPr>
              <a:t> </a:t>
            </a:r>
            <a:r>
              <a:rPr lang="es-CO" sz="1200" dirty="0">
                <a:solidFill>
                  <a:srgbClr val="333333"/>
                </a:solidFill>
                <a:latin typeface="Verdana" panose="020B0604030504040204" pitchFamily="34" charset="0"/>
              </a:rPr>
              <a:t>{</a:t>
            </a:r>
            <a:br>
              <a:rPr lang="es-CO" sz="1200" dirty="0">
                <a:solidFill>
                  <a:srgbClr val="333333"/>
                </a:solidFill>
                <a:latin typeface="Verdana" panose="020B0604030504040204" pitchFamily="34" charset="0"/>
              </a:rPr>
            </a:br>
            <a:r>
              <a:rPr lang="es-CO" sz="1200" dirty="0">
                <a:solidFill>
                  <a:srgbClr val="333333"/>
                </a:solidFill>
                <a:latin typeface="Verdana" panose="020B0604030504040204" pitchFamily="34" charset="0"/>
              </a:rPr>
              <a:t>    </a:t>
            </a:r>
            <a:r>
              <a:rPr lang="es-CO" sz="1200" dirty="0" err="1">
                <a:solidFill>
                  <a:srgbClr val="333333"/>
                </a:solidFill>
                <a:latin typeface="Verdana" panose="020B0604030504040204" pitchFamily="34" charset="0"/>
              </a:rPr>
              <a:t>property:value</a:t>
            </a:r>
            <a:r>
              <a:rPr lang="es-CO" sz="1200" dirty="0">
                <a:solidFill>
                  <a:srgbClr val="333333"/>
                </a:solidFill>
                <a:latin typeface="Verdana" panose="020B0604030504040204" pitchFamily="34" charset="0"/>
              </a:rPr>
              <a:t>;</a:t>
            </a:r>
            <a:br>
              <a:rPr lang="es-CO" sz="1200" dirty="0">
                <a:solidFill>
                  <a:srgbClr val="333333"/>
                </a:solidFill>
                <a:latin typeface="Verdana" panose="020B0604030504040204" pitchFamily="34" charset="0"/>
              </a:rPr>
            </a:br>
            <a:r>
              <a:rPr lang="es-CO" sz="1200" dirty="0">
                <a:solidFill>
                  <a:srgbClr val="333333"/>
                </a:solidFill>
                <a:latin typeface="Verdana" panose="020B0604030504040204" pitchFamily="34" charset="0"/>
              </a:rPr>
              <a:t>}</a:t>
            </a:r>
            <a:endParaRPr lang="en-GB" sz="1200" dirty="0">
              <a:solidFill>
                <a:srgbClr val="333333"/>
              </a:solidFill>
              <a:latin typeface="Verdana" panose="020B0604030504040204" pitchFamily="34" charset="0"/>
            </a:endParaRPr>
          </a:p>
          <a:p>
            <a:endParaRPr lang="en-GB" sz="1200" dirty="0">
              <a:solidFill>
                <a:srgbClr val="333333"/>
              </a:solidFill>
              <a:latin typeface="Verdana" panose="020B0604030504040204" pitchFamily="34" charset="0"/>
            </a:endParaRPr>
          </a:p>
        </p:txBody>
      </p:sp>
      <p:cxnSp>
        <p:nvCxnSpPr>
          <p:cNvPr id="59" name="Conector recto de flecha 58"/>
          <p:cNvCxnSpPr/>
          <p:nvPr/>
        </p:nvCxnSpPr>
        <p:spPr>
          <a:xfrm flipH="1">
            <a:off x="9076726" y="6030941"/>
            <a:ext cx="622789" cy="3673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0" name="CuadroTexto 59"/>
          <p:cNvSpPr txBox="1"/>
          <p:nvPr/>
        </p:nvSpPr>
        <p:spPr>
          <a:xfrm>
            <a:off x="9341863" y="6423796"/>
            <a:ext cx="2100138" cy="430887"/>
          </a:xfrm>
          <a:prstGeom prst="rect">
            <a:avLst/>
          </a:prstGeom>
          <a:noFill/>
        </p:spPr>
        <p:txBody>
          <a:bodyPr wrap="square" rtlCol="0">
            <a:spAutoFit/>
          </a:bodyPr>
          <a:lstStyle/>
          <a:p>
            <a:r>
              <a:rPr lang="en-GB" sz="1100" dirty="0" smtClean="0"/>
              <a:t>Are already predefine in CSS you don’t make up the names</a:t>
            </a:r>
            <a:endParaRPr lang="en-GB" sz="1100" dirty="0"/>
          </a:p>
        </p:txBody>
      </p:sp>
      <p:cxnSp>
        <p:nvCxnSpPr>
          <p:cNvPr id="64" name="Conector recto de flecha 63"/>
          <p:cNvCxnSpPr/>
          <p:nvPr/>
        </p:nvCxnSpPr>
        <p:spPr>
          <a:xfrm flipH="1">
            <a:off x="10785231" y="6131439"/>
            <a:ext cx="27917" cy="2923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6" name="CuadroTexto 65"/>
          <p:cNvSpPr txBox="1"/>
          <p:nvPr/>
        </p:nvSpPr>
        <p:spPr>
          <a:xfrm>
            <a:off x="8051287" y="5632899"/>
            <a:ext cx="965163" cy="1277273"/>
          </a:xfrm>
          <a:prstGeom prst="rect">
            <a:avLst/>
          </a:prstGeom>
          <a:noFill/>
        </p:spPr>
        <p:txBody>
          <a:bodyPr wrap="square" rtlCol="0">
            <a:spAutoFit/>
          </a:bodyPr>
          <a:lstStyle/>
          <a:p>
            <a:r>
              <a:rPr lang="en-GB" sz="1100" dirty="0" smtClean="0"/>
              <a:t>P</a:t>
            </a:r>
            <a:r>
              <a:rPr lang="es-CO" sz="1100" u="sng" dirty="0" smtClean="0">
                <a:hlinkClick r:id="rId5"/>
              </a:rPr>
              <a:t>:</a:t>
            </a:r>
            <a:r>
              <a:rPr lang="es-CO" sz="1100" u="sng" dirty="0" err="1" smtClean="0">
                <a:hlinkClick r:id="rId5"/>
              </a:rPr>
              <a:t>first-child</a:t>
            </a:r>
            <a:endParaRPr lang="es-CO" sz="1100" u="sng" dirty="0" smtClean="0"/>
          </a:p>
          <a:p>
            <a:endParaRPr lang="es-CO" sz="1100" u="sng" dirty="0"/>
          </a:p>
          <a:p>
            <a:r>
              <a:rPr lang="es-CO" sz="1100" dirty="0" smtClean="0"/>
              <a:t>a:hover</a:t>
            </a:r>
          </a:p>
          <a:p>
            <a:endParaRPr lang="es-CO" sz="1100" u="sng" dirty="0"/>
          </a:p>
          <a:p>
            <a:r>
              <a:rPr lang="en-GB" sz="1100" dirty="0"/>
              <a:t>a</a:t>
            </a:r>
            <a:r>
              <a:rPr lang="en-GB" sz="1100" dirty="0" smtClean="0"/>
              <a:t>:active</a:t>
            </a:r>
          </a:p>
          <a:p>
            <a:endParaRPr lang="en-GB" sz="1100" dirty="0"/>
          </a:p>
          <a:p>
            <a:r>
              <a:rPr lang="en-GB" sz="1100" dirty="0"/>
              <a:t>a</a:t>
            </a:r>
            <a:r>
              <a:rPr lang="en-GB" sz="1100" dirty="0" smtClean="0"/>
              <a:t>:visited</a:t>
            </a:r>
            <a:endParaRPr lang="en-GB" sz="1100" dirty="0"/>
          </a:p>
        </p:txBody>
      </p:sp>
      <p:sp>
        <p:nvSpPr>
          <p:cNvPr id="67" name="Rectángulo 66"/>
          <p:cNvSpPr/>
          <p:nvPr/>
        </p:nvSpPr>
        <p:spPr>
          <a:xfrm>
            <a:off x="4392962" y="5404141"/>
            <a:ext cx="2044149" cy="369332"/>
          </a:xfrm>
          <a:prstGeom prst="rect">
            <a:avLst/>
          </a:prstGeom>
        </p:spPr>
        <p:txBody>
          <a:bodyPr wrap="none">
            <a:spAutoFit/>
          </a:bodyPr>
          <a:lstStyle/>
          <a:p>
            <a:r>
              <a:rPr lang="es-CO" dirty="0" err="1" smtClean="0">
                <a:solidFill>
                  <a:srgbClr val="333333"/>
                </a:solidFill>
                <a:latin typeface="Arial" panose="020B0604020202020204" pitchFamily="34" charset="0"/>
              </a:rPr>
              <a:t>Pseudo-elements</a:t>
            </a:r>
            <a:endParaRPr lang="es-CO" b="0" i="0" dirty="0">
              <a:solidFill>
                <a:srgbClr val="333333"/>
              </a:solidFill>
              <a:effectLst/>
              <a:latin typeface="Arial" panose="020B0604020202020204" pitchFamily="34" charset="0"/>
            </a:endParaRPr>
          </a:p>
        </p:txBody>
      </p:sp>
      <p:sp>
        <p:nvSpPr>
          <p:cNvPr id="68" name="Rectángulo 67"/>
          <p:cNvSpPr/>
          <p:nvPr/>
        </p:nvSpPr>
        <p:spPr>
          <a:xfrm>
            <a:off x="4175121" y="5815059"/>
            <a:ext cx="2378916" cy="646331"/>
          </a:xfrm>
          <a:prstGeom prst="rect">
            <a:avLst/>
          </a:prstGeom>
        </p:spPr>
        <p:txBody>
          <a:bodyPr wrap="square">
            <a:spAutoFit/>
          </a:bodyPr>
          <a:lstStyle/>
          <a:p>
            <a:r>
              <a:rPr lang="es-CO" sz="1200" dirty="0">
                <a:solidFill>
                  <a:srgbClr val="333333"/>
                </a:solidFill>
                <a:latin typeface="Verdana" panose="020B0604030504040204" pitchFamily="34" charset="0"/>
              </a:rPr>
              <a:t>selector::</a:t>
            </a:r>
            <a:r>
              <a:rPr lang="es-CO" sz="1200" dirty="0" err="1">
                <a:solidFill>
                  <a:srgbClr val="333333"/>
                </a:solidFill>
                <a:latin typeface="Verdana" panose="020B0604030504040204" pitchFamily="34" charset="0"/>
              </a:rPr>
              <a:t>pseudo-element</a:t>
            </a:r>
            <a:r>
              <a:rPr lang="es-CO" sz="1200" dirty="0">
                <a:solidFill>
                  <a:srgbClr val="333333"/>
                </a:solidFill>
                <a:latin typeface="Verdana" panose="020B0604030504040204" pitchFamily="34" charset="0"/>
              </a:rPr>
              <a:t> {</a:t>
            </a:r>
            <a:br>
              <a:rPr lang="es-CO" sz="1200" dirty="0">
                <a:solidFill>
                  <a:srgbClr val="333333"/>
                </a:solidFill>
                <a:latin typeface="Verdana" panose="020B0604030504040204" pitchFamily="34" charset="0"/>
              </a:rPr>
            </a:br>
            <a:r>
              <a:rPr lang="es-CO" sz="1200" dirty="0">
                <a:solidFill>
                  <a:srgbClr val="333333"/>
                </a:solidFill>
                <a:latin typeface="Verdana" panose="020B0604030504040204" pitchFamily="34" charset="0"/>
              </a:rPr>
              <a:t>    </a:t>
            </a:r>
            <a:r>
              <a:rPr lang="es-CO" sz="1200" dirty="0" err="1">
                <a:solidFill>
                  <a:srgbClr val="333333"/>
                </a:solidFill>
                <a:latin typeface="Verdana" panose="020B0604030504040204" pitchFamily="34" charset="0"/>
              </a:rPr>
              <a:t>property:value</a:t>
            </a:r>
            <a:r>
              <a:rPr lang="es-CO" sz="1200" dirty="0">
                <a:solidFill>
                  <a:srgbClr val="333333"/>
                </a:solidFill>
                <a:latin typeface="Verdana" panose="020B0604030504040204" pitchFamily="34" charset="0"/>
              </a:rPr>
              <a:t>;</a:t>
            </a:r>
            <a:br>
              <a:rPr lang="es-CO" sz="1200" dirty="0">
                <a:solidFill>
                  <a:srgbClr val="333333"/>
                </a:solidFill>
                <a:latin typeface="Verdana" panose="020B0604030504040204" pitchFamily="34" charset="0"/>
              </a:rPr>
            </a:br>
            <a:r>
              <a:rPr lang="es-CO" sz="1200" dirty="0">
                <a:solidFill>
                  <a:srgbClr val="333333"/>
                </a:solidFill>
                <a:latin typeface="Verdana" panose="020B0604030504040204" pitchFamily="34" charset="0"/>
              </a:rPr>
              <a:t>}</a:t>
            </a:r>
            <a:endParaRPr lang="en-GB" sz="1200" dirty="0">
              <a:solidFill>
                <a:srgbClr val="333333"/>
              </a:solidFill>
              <a:latin typeface="Verdana" panose="020B0604030504040204" pitchFamily="34" charset="0"/>
            </a:endParaRPr>
          </a:p>
        </p:txBody>
      </p:sp>
      <p:sp>
        <p:nvSpPr>
          <p:cNvPr id="69" name="Rectángulo 68"/>
          <p:cNvSpPr/>
          <p:nvPr/>
        </p:nvSpPr>
        <p:spPr>
          <a:xfrm>
            <a:off x="1875162" y="6509963"/>
            <a:ext cx="1544012" cy="276999"/>
          </a:xfrm>
          <a:prstGeom prst="rect">
            <a:avLst/>
          </a:prstGeom>
        </p:spPr>
        <p:txBody>
          <a:bodyPr wrap="none">
            <a:spAutoFit/>
          </a:bodyPr>
          <a:lstStyle/>
          <a:p>
            <a:r>
              <a:rPr lang="es-CO" sz="1200" dirty="0">
                <a:solidFill>
                  <a:srgbClr val="A52A2A"/>
                </a:solidFill>
                <a:latin typeface="Consolas" panose="020B0609020204030204" pitchFamily="49" charset="0"/>
              </a:rPr>
              <a:t>p::first-line </a:t>
            </a:r>
            <a:r>
              <a:rPr lang="es-CO" sz="1200" dirty="0" smtClean="0">
                <a:solidFill>
                  <a:srgbClr val="000000"/>
                </a:solidFill>
                <a:latin typeface="Consolas" panose="020B0609020204030204" pitchFamily="49" charset="0"/>
              </a:rPr>
              <a:t>{}</a:t>
            </a:r>
            <a:endParaRPr lang="en-GB" sz="1200" dirty="0"/>
          </a:p>
        </p:txBody>
      </p:sp>
      <p:sp>
        <p:nvSpPr>
          <p:cNvPr id="70" name="Rectángulo 69"/>
          <p:cNvSpPr/>
          <p:nvPr/>
        </p:nvSpPr>
        <p:spPr>
          <a:xfrm>
            <a:off x="1955287" y="5680053"/>
            <a:ext cx="6096000" cy="830997"/>
          </a:xfrm>
          <a:prstGeom prst="rect">
            <a:avLst/>
          </a:prstGeom>
        </p:spPr>
        <p:txBody>
          <a:bodyPr>
            <a:spAutoFit/>
          </a:bodyPr>
          <a:lstStyle/>
          <a:p>
            <a:r>
              <a:rPr lang="en-US" sz="1200" dirty="0">
                <a:solidFill>
                  <a:srgbClr val="A52A2A"/>
                </a:solidFill>
                <a:latin typeface="Consolas" panose="020B0609020204030204" pitchFamily="49" charset="0"/>
              </a:rPr>
              <a:t>p::first-letter </a:t>
            </a:r>
            <a:r>
              <a:rPr lang="en-US" sz="1200" dirty="0">
                <a:solidFill>
                  <a:srgbClr val="000000"/>
                </a:solidFill>
                <a:latin typeface="Consolas" panose="020B0609020204030204" pitchFamily="49" charset="0"/>
              </a:rPr>
              <a:t>{</a:t>
            </a:r>
            <a:r>
              <a:rPr lang="en-US" sz="1200" dirty="0"/>
              <a:t/>
            </a:r>
            <a:br>
              <a:rPr lang="en-US" sz="1200" dirty="0"/>
            </a:br>
            <a:r>
              <a:rPr lang="en-US" sz="1200" dirty="0">
                <a:solidFill>
                  <a:srgbClr val="000000"/>
                </a:solidFill>
                <a:latin typeface="Consolas" panose="020B0609020204030204" pitchFamily="49" charset="0"/>
              </a:rPr>
              <a:t>    </a:t>
            </a:r>
            <a:r>
              <a:rPr lang="en-US" sz="1200" dirty="0">
                <a:solidFill>
                  <a:srgbClr val="FF0000"/>
                </a:solidFill>
                <a:latin typeface="Consolas" panose="020B0609020204030204" pitchFamily="49" charset="0"/>
              </a:rPr>
              <a:t>color:</a:t>
            </a:r>
            <a:r>
              <a:rPr lang="en-US" sz="1200" dirty="0">
                <a:solidFill>
                  <a:srgbClr val="0000CD"/>
                </a:solidFill>
                <a:latin typeface="Consolas" panose="020B0609020204030204" pitchFamily="49" charset="0"/>
              </a:rPr>
              <a:t> #ff0000;</a:t>
            </a:r>
            <a:r>
              <a:rPr lang="en-US" sz="1200" dirty="0"/>
              <a:t/>
            </a:r>
            <a:br>
              <a:rPr lang="en-US" sz="1200" dirty="0"/>
            </a:br>
            <a:r>
              <a:rPr lang="en-US" sz="1200" dirty="0">
                <a:solidFill>
                  <a:srgbClr val="000000"/>
                </a:solidFill>
                <a:latin typeface="Consolas" panose="020B0609020204030204" pitchFamily="49" charset="0"/>
              </a:rPr>
              <a:t>    </a:t>
            </a:r>
            <a:r>
              <a:rPr lang="en-US" sz="1200" dirty="0">
                <a:solidFill>
                  <a:srgbClr val="FF0000"/>
                </a:solidFill>
                <a:latin typeface="Consolas" panose="020B0609020204030204" pitchFamily="49" charset="0"/>
              </a:rPr>
              <a:t>font-size:</a:t>
            </a:r>
            <a:r>
              <a:rPr lang="en-US" sz="1200" dirty="0">
                <a:solidFill>
                  <a:srgbClr val="0000CD"/>
                </a:solidFill>
                <a:latin typeface="Consolas" panose="020B0609020204030204" pitchFamily="49" charset="0"/>
              </a:rPr>
              <a:t> xx-large;</a:t>
            </a:r>
            <a:r>
              <a:rPr lang="en-US" sz="1200" dirty="0"/>
              <a:t/>
            </a:r>
            <a:br>
              <a:rPr lang="en-US" sz="1200" dirty="0"/>
            </a:br>
            <a:r>
              <a:rPr lang="en-US" sz="1200" dirty="0">
                <a:solidFill>
                  <a:srgbClr val="000000"/>
                </a:solidFill>
                <a:latin typeface="Consolas" panose="020B0609020204030204" pitchFamily="49" charset="0"/>
              </a:rPr>
              <a:t>}</a:t>
            </a:r>
            <a:endParaRPr lang="en-GB" sz="1200" dirty="0"/>
          </a:p>
        </p:txBody>
      </p:sp>
      <p:cxnSp>
        <p:nvCxnSpPr>
          <p:cNvPr id="71" name="Conector recto de flecha 70"/>
          <p:cNvCxnSpPr/>
          <p:nvPr/>
        </p:nvCxnSpPr>
        <p:spPr>
          <a:xfrm flipH="1">
            <a:off x="3995202" y="5656325"/>
            <a:ext cx="297449" cy="1813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4" name="Rectángulo 73"/>
          <p:cNvSpPr/>
          <p:nvPr/>
        </p:nvSpPr>
        <p:spPr>
          <a:xfrm>
            <a:off x="111104" y="5734704"/>
            <a:ext cx="1716736" cy="830997"/>
          </a:xfrm>
          <a:prstGeom prst="rect">
            <a:avLst/>
          </a:prstGeom>
        </p:spPr>
        <p:txBody>
          <a:bodyPr wrap="square">
            <a:spAutoFit/>
          </a:bodyPr>
          <a:lstStyle/>
          <a:p>
            <a:r>
              <a:rPr lang="es-CO" sz="1200" dirty="0">
                <a:solidFill>
                  <a:srgbClr val="A52A2A"/>
                </a:solidFill>
                <a:latin typeface="Consolas" panose="020B0609020204030204" pitchFamily="49" charset="0"/>
              </a:rPr>
              <a:t>h1::</a:t>
            </a:r>
            <a:r>
              <a:rPr lang="es-CO" sz="1200" dirty="0" err="1">
                <a:solidFill>
                  <a:srgbClr val="A52A2A"/>
                </a:solidFill>
                <a:latin typeface="Consolas" panose="020B0609020204030204" pitchFamily="49" charset="0"/>
              </a:rPr>
              <a:t>before</a:t>
            </a:r>
            <a:r>
              <a:rPr lang="es-CO" sz="1200" dirty="0">
                <a:solidFill>
                  <a:srgbClr val="A52A2A"/>
                </a:solidFill>
                <a:latin typeface="Consolas" panose="020B0609020204030204" pitchFamily="49" charset="0"/>
              </a:rPr>
              <a:t> </a:t>
            </a:r>
            <a:r>
              <a:rPr lang="es-CO" sz="1200" dirty="0">
                <a:solidFill>
                  <a:srgbClr val="000000"/>
                </a:solidFill>
                <a:latin typeface="Consolas" panose="020B0609020204030204" pitchFamily="49" charset="0"/>
              </a:rPr>
              <a:t>{</a:t>
            </a:r>
            <a:r>
              <a:rPr lang="es-CO" sz="1200" dirty="0"/>
              <a:t/>
            </a:r>
            <a:br>
              <a:rPr lang="es-CO" sz="1200" dirty="0"/>
            </a:br>
            <a:r>
              <a:rPr lang="es-CO" sz="1200" dirty="0">
                <a:solidFill>
                  <a:srgbClr val="000000"/>
                </a:solidFill>
                <a:latin typeface="Consolas" panose="020B0609020204030204" pitchFamily="49" charset="0"/>
              </a:rPr>
              <a:t>    </a:t>
            </a:r>
            <a:r>
              <a:rPr lang="es-CO" sz="1200" dirty="0" err="1">
                <a:solidFill>
                  <a:srgbClr val="FF0000"/>
                </a:solidFill>
                <a:latin typeface="Consolas" panose="020B0609020204030204" pitchFamily="49" charset="0"/>
              </a:rPr>
              <a:t>content</a:t>
            </a:r>
            <a:r>
              <a:rPr lang="es-CO" sz="1200" dirty="0">
                <a:solidFill>
                  <a:srgbClr val="FF0000"/>
                </a:solidFill>
                <a:latin typeface="Consolas" panose="020B0609020204030204" pitchFamily="49" charset="0"/>
              </a:rPr>
              <a:t>:</a:t>
            </a:r>
            <a:r>
              <a:rPr lang="es-CO" sz="1200" dirty="0">
                <a:solidFill>
                  <a:srgbClr val="0000CD"/>
                </a:solidFill>
                <a:latin typeface="Consolas" panose="020B0609020204030204" pitchFamily="49" charset="0"/>
              </a:rPr>
              <a:t> </a:t>
            </a:r>
            <a:r>
              <a:rPr lang="es-CO" sz="1200" dirty="0" err="1">
                <a:solidFill>
                  <a:srgbClr val="0000CD"/>
                </a:solidFill>
                <a:latin typeface="Consolas" panose="020B0609020204030204" pitchFamily="49" charset="0"/>
              </a:rPr>
              <a:t>url</a:t>
            </a:r>
            <a:r>
              <a:rPr lang="es-CO" sz="1200" dirty="0">
                <a:solidFill>
                  <a:srgbClr val="0000CD"/>
                </a:solidFill>
                <a:latin typeface="Consolas" panose="020B0609020204030204" pitchFamily="49" charset="0"/>
              </a:rPr>
              <a:t>(smiley.gif);</a:t>
            </a:r>
            <a:r>
              <a:rPr lang="es-CO" sz="1200" dirty="0"/>
              <a:t/>
            </a:r>
            <a:br>
              <a:rPr lang="es-CO" sz="1200" dirty="0"/>
            </a:br>
            <a:r>
              <a:rPr lang="es-CO" sz="1200" dirty="0">
                <a:solidFill>
                  <a:srgbClr val="000000"/>
                </a:solidFill>
                <a:latin typeface="Consolas" panose="020B0609020204030204" pitchFamily="49" charset="0"/>
              </a:rPr>
              <a:t>}</a:t>
            </a:r>
            <a:endParaRPr lang="en-GB" sz="1200" dirty="0"/>
          </a:p>
        </p:txBody>
      </p:sp>
      <p:sp>
        <p:nvSpPr>
          <p:cNvPr id="75" name="Rectángulo 74"/>
          <p:cNvSpPr/>
          <p:nvPr/>
        </p:nvSpPr>
        <p:spPr>
          <a:xfrm>
            <a:off x="248172" y="4923677"/>
            <a:ext cx="6096000" cy="769441"/>
          </a:xfrm>
          <a:prstGeom prst="rect">
            <a:avLst/>
          </a:prstGeom>
        </p:spPr>
        <p:txBody>
          <a:bodyPr>
            <a:spAutoFit/>
          </a:bodyPr>
          <a:lstStyle/>
          <a:p>
            <a:r>
              <a:rPr lang="en-US" sz="1100" dirty="0">
                <a:solidFill>
                  <a:srgbClr val="A52A2A"/>
                </a:solidFill>
                <a:latin typeface="Consolas" panose="020B0609020204030204" pitchFamily="49" charset="0"/>
              </a:rPr>
              <a:t>::selection </a:t>
            </a:r>
            <a:r>
              <a:rPr lang="en-US" sz="1100" dirty="0">
                <a:solidFill>
                  <a:srgbClr val="000000"/>
                </a:solidFill>
                <a:latin typeface="Consolas" panose="020B0609020204030204" pitchFamily="49" charset="0"/>
              </a:rPr>
              <a:t>{</a:t>
            </a:r>
            <a:r>
              <a:rPr lang="en-US" sz="1100" dirty="0"/>
              <a:t/>
            </a:r>
            <a:br>
              <a:rPr lang="en-US" sz="1100" dirty="0"/>
            </a:br>
            <a:r>
              <a:rPr lang="en-US" sz="1100" dirty="0">
                <a:solidFill>
                  <a:srgbClr val="000000"/>
                </a:solidFill>
                <a:latin typeface="Consolas" panose="020B0609020204030204" pitchFamily="49" charset="0"/>
              </a:rPr>
              <a:t>    </a:t>
            </a:r>
            <a:r>
              <a:rPr lang="en-US" sz="1100" dirty="0">
                <a:solidFill>
                  <a:srgbClr val="FF0000"/>
                </a:solidFill>
                <a:latin typeface="Consolas" panose="020B0609020204030204" pitchFamily="49" charset="0"/>
              </a:rPr>
              <a:t>color:</a:t>
            </a:r>
            <a:r>
              <a:rPr lang="en-US" sz="1100" dirty="0">
                <a:solidFill>
                  <a:srgbClr val="0000CD"/>
                </a:solidFill>
                <a:latin typeface="Consolas" panose="020B0609020204030204" pitchFamily="49" charset="0"/>
              </a:rPr>
              <a:t> red;</a:t>
            </a:r>
            <a:r>
              <a:rPr lang="en-US" sz="1100" dirty="0">
                <a:solidFill>
                  <a:srgbClr val="000000"/>
                </a:solidFill>
                <a:latin typeface="Consolas" panose="020B0609020204030204" pitchFamily="49" charset="0"/>
              </a:rPr>
              <a:t> </a:t>
            </a:r>
            <a:r>
              <a:rPr lang="en-US" sz="1100" dirty="0"/>
              <a:t/>
            </a:r>
            <a:br>
              <a:rPr lang="en-US" sz="1100" dirty="0"/>
            </a:br>
            <a:r>
              <a:rPr lang="en-US" sz="1100" dirty="0">
                <a:solidFill>
                  <a:srgbClr val="000000"/>
                </a:solidFill>
                <a:latin typeface="Consolas" panose="020B0609020204030204" pitchFamily="49" charset="0"/>
              </a:rPr>
              <a:t>    </a:t>
            </a:r>
            <a:r>
              <a:rPr lang="en-US" sz="1100" dirty="0">
                <a:solidFill>
                  <a:srgbClr val="FF0000"/>
                </a:solidFill>
                <a:latin typeface="Consolas" panose="020B0609020204030204" pitchFamily="49" charset="0"/>
              </a:rPr>
              <a:t>background:</a:t>
            </a:r>
            <a:r>
              <a:rPr lang="en-US" sz="1100" dirty="0">
                <a:solidFill>
                  <a:srgbClr val="0000CD"/>
                </a:solidFill>
                <a:latin typeface="Consolas" panose="020B0609020204030204" pitchFamily="49" charset="0"/>
              </a:rPr>
              <a:t> yellow;</a:t>
            </a:r>
            <a:r>
              <a:rPr lang="en-US" sz="1100" dirty="0"/>
              <a:t/>
            </a:r>
            <a:br>
              <a:rPr lang="en-US" sz="1100" dirty="0"/>
            </a:br>
            <a:r>
              <a:rPr lang="en-US" sz="1100" dirty="0">
                <a:solidFill>
                  <a:srgbClr val="000000"/>
                </a:solidFill>
                <a:latin typeface="Consolas" panose="020B0609020204030204" pitchFamily="49" charset="0"/>
              </a:rPr>
              <a:t>}</a:t>
            </a:r>
            <a:endParaRPr lang="en-GB" sz="1100" dirty="0"/>
          </a:p>
        </p:txBody>
      </p:sp>
      <p:sp>
        <p:nvSpPr>
          <p:cNvPr id="76" name="Rectángulo 75"/>
          <p:cNvSpPr/>
          <p:nvPr/>
        </p:nvSpPr>
        <p:spPr>
          <a:xfrm>
            <a:off x="6153609" y="80767"/>
            <a:ext cx="4882555" cy="276999"/>
          </a:xfrm>
          <a:prstGeom prst="rect">
            <a:avLst/>
          </a:prstGeom>
        </p:spPr>
        <p:txBody>
          <a:bodyPr wrap="square">
            <a:spAutoFit/>
          </a:bodyPr>
          <a:lstStyle/>
          <a:p>
            <a:r>
              <a:rPr lang="en-GB" sz="1200" dirty="0"/>
              <a:t>http://www.w3schools.com/css/tryit.asp?filename=trycss_image_gallery</a:t>
            </a:r>
          </a:p>
        </p:txBody>
      </p:sp>
      <p:sp>
        <p:nvSpPr>
          <p:cNvPr id="77" name="Rectángulo 76"/>
          <p:cNvSpPr/>
          <p:nvPr/>
        </p:nvSpPr>
        <p:spPr>
          <a:xfrm>
            <a:off x="9858961" y="1875713"/>
            <a:ext cx="2121158" cy="369332"/>
          </a:xfrm>
          <a:prstGeom prst="rect">
            <a:avLst/>
          </a:prstGeom>
        </p:spPr>
        <p:txBody>
          <a:bodyPr wrap="none">
            <a:spAutoFit/>
          </a:bodyPr>
          <a:lstStyle/>
          <a:p>
            <a:r>
              <a:rPr lang="es-CO" dirty="0">
                <a:solidFill>
                  <a:srgbClr val="333333"/>
                </a:solidFill>
                <a:latin typeface="Arial" panose="020B0604020202020204" pitchFamily="34" charset="0"/>
              </a:rPr>
              <a:t> </a:t>
            </a:r>
            <a:r>
              <a:rPr lang="es-CO" dirty="0" err="1">
                <a:solidFill>
                  <a:srgbClr val="333333"/>
                </a:solidFill>
                <a:latin typeface="Arial" panose="020B0604020202020204" pitchFamily="34" charset="0"/>
              </a:rPr>
              <a:t>Attribute</a:t>
            </a:r>
            <a:r>
              <a:rPr lang="es-CO" dirty="0">
                <a:solidFill>
                  <a:srgbClr val="333333"/>
                </a:solidFill>
                <a:latin typeface="Arial" panose="020B0604020202020204" pitchFamily="34" charset="0"/>
              </a:rPr>
              <a:t> </a:t>
            </a:r>
            <a:r>
              <a:rPr lang="es-CO" dirty="0" err="1" smtClean="0">
                <a:solidFill>
                  <a:srgbClr val="333333"/>
                </a:solidFill>
                <a:latin typeface="Arial" panose="020B0604020202020204" pitchFamily="34" charset="0"/>
              </a:rPr>
              <a:t>Selectors</a:t>
            </a:r>
            <a:endParaRPr lang="es-CO" dirty="0" smtClean="0">
              <a:solidFill>
                <a:srgbClr val="333333"/>
              </a:solidFill>
              <a:latin typeface="Arial" panose="020B0604020202020204" pitchFamily="34" charset="0"/>
            </a:endParaRPr>
          </a:p>
        </p:txBody>
      </p:sp>
      <p:cxnSp>
        <p:nvCxnSpPr>
          <p:cNvPr id="79" name="Conector recto de flecha 78"/>
          <p:cNvCxnSpPr>
            <a:stCxn id="9" idx="3"/>
          </p:cNvCxnSpPr>
          <p:nvPr/>
        </p:nvCxnSpPr>
        <p:spPr>
          <a:xfrm>
            <a:off x="8093298" y="1439056"/>
            <a:ext cx="1654441" cy="3834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3318440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p:cNvSpPr txBox="1"/>
          <p:nvPr/>
        </p:nvSpPr>
        <p:spPr>
          <a:xfrm>
            <a:off x="422031" y="272705"/>
            <a:ext cx="3153507" cy="461665"/>
          </a:xfrm>
          <a:prstGeom prst="rect">
            <a:avLst/>
          </a:prstGeom>
          <a:noFill/>
        </p:spPr>
        <p:txBody>
          <a:bodyPr wrap="square" rtlCol="0">
            <a:spAutoFit/>
          </a:bodyPr>
          <a:lstStyle/>
          <a:p>
            <a:r>
              <a:rPr lang="en-GB" sz="2400" dirty="0" smtClean="0">
                <a:latin typeface="Gotham Light" pitchFamily="50" charset="0"/>
                <a:cs typeface="Gotham Light" pitchFamily="50" charset="0"/>
              </a:rPr>
              <a:t>The CSS properties</a:t>
            </a:r>
            <a:endParaRPr lang="en-GB" sz="2400" b="1" dirty="0">
              <a:latin typeface="Gotham Light" pitchFamily="50" charset="0"/>
              <a:cs typeface="Gotham Light" pitchFamily="50" charset="0"/>
            </a:endParaRPr>
          </a:p>
        </p:txBody>
      </p:sp>
      <p:pic>
        <p:nvPicPr>
          <p:cNvPr id="6" name="Picture 6" descr="http://3.bp.blogspot.com/-mLHQ73NubPg/U7hlEVVToOI/AAAAAAAABUM/AaR9sFczHak/s1600/CSS3-logo.gif"/>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2716" t="7465" r="22781" b="6937"/>
          <a:stretch/>
        </p:blipFill>
        <p:spPr bwMode="auto">
          <a:xfrm>
            <a:off x="11351846" y="118853"/>
            <a:ext cx="590977" cy="79554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8" descr="http://4.bp.blogspot.com/-v9sfR-Tmcww/UuppSBoOlTI/AAAAAAAAABo/3Vtrw2iQlbM/s1600/w3schools.com_0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40595" y="5772199"/>
            <a:ext cx="1447735" cy="108580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descr="http://wpsites.net/wp-content/uploads/2011/08/What-Is-CSS.png"/>
          <p:cNvPicPr>
            <a:picLocks noChangeAspect="1" noChangeArrowheads="1"/>
          </p:cNvPicPr>
          <p:nvPr/>
        </p:nvPicPr>
        <p:blipFill rotWithShape="1">
          <a:blip r:embed="rId4">
            <a:extLst>
              <a:ext uri="{28A0092B-C50C-407E-A947-70E740481C1C}">
                <a14:useLocalDpi xmlns:a14="http://schemas.microsoft.com/office/drawing/2010/main" val="0"/>
              </a:ext>
            </a:extLst>
          </a:blip>
          <a:srcRect l="25782" t="16797" b="24665"/>
          <a:stretch/>
        </p:blipFill>
        <p:spPr bwMode="auto">
          <a:xfrm>
            <a:off x="4797251" y="337777"/>
            <a:ext cx="3804976" cy="1500554"/>
          </a:xfrm>
          <a:prstGeom prst="rect">
            <a:avLst/>
          </a:prstGeom>
          <a:noFill/>
          <a:extLst>
            <a:ext uri="{909E8E84-426E-40DD-AFC4-6F175D3DCCD1}">
              <a14:hiddenFill xmlns:a14="http://schemas.microsoft.com/office/drawing/2010/main">
                <a:solidFill>
                  <a:srgbClr val="FFFFFF"/>
                </a:solidFill>
              </a14:hiddenFill>
            </a:ext>
          </a:extLst>
        </p:spPr>
      </p:pic>
      <p:sp>
        <p:nvSpPr>
          <p:cNvPr id="2" name="Rectángulo 1"/>
          <p:cNvSpPr/>
          <p:nvPr/>
        </p:nvSpPr>
        <p:spPr>
          <a:xfrm>
            <a:off x="879230" y="2413753"/>
            <a:ext cx="3918021" cy="738664"/>
          </a:xfrm>
          <a:prstGeom prst="rect">
            <a:avLst/>
          </a:prstGeom>
        </p:spPr>
        <p:txBody>
          <a:bodyPr wrap="square">
            <a:spAutoFit/>
          </a:bodyPr>
          <a:lstStyle/>
          <a:p>
            <a:r>
              <a:rPr lang="es-CO" sz="1400" dirty="0" smtClean="0">
                <a:solidFill>
                  <a:srgbClr val="A52A2A"/>
                </a:solidFill>
                <a:latin typeface="Consolas" panose="020B0609020204030204" pitchFamily="49" charset="0"/>
              </a:rPr>
              <a:t>.</a:t>
            </a:r>
            <a:r>
              <a:rPr lang="es-CO" sz="1400" dirty="0" err="1" smtClean="0">
                <a:solidFill>
                  <a:srgbClr val="A52A2A"/>
                </a:solidFill>
                <a:latin typeface="Consolas" panose="020B0609020204030204" pitchFamily="49" charset="0"/>
              </a:rPr>
              <a:t>body</a:t>
            </a:r>
            <a:r>
              <a:rPr lang="es-CO" sz="1400" dirty="0">
                <a:solidFill>
                  <a:srgbClr val="A52A2A"/>
                </a:solidFill>
                <a:latin typeface="Consolas" panose="020B0609020204030204" pitchFamily="49" charset="0"/>
              </a:rPr>
              <a:t> </a:t>
            </a:r>
            <a:r>
              <a:rPr lang="es-CO" sz="1400" dirty="0">
                <a:solidFill>
                  <a:srgbClr val="000000"/>
                </a:solidFill>
                <a:latin typeface="Consolas" panose="020B0609020204030204" pitchFamily="49" charset="0"/>
              </a:rPr>
              <a:t>{</a:t>
            </a:r>
            <a:r>
              <a:rPr lang="es-CO" sz="1400" dirty="0"/>
              <a:t/>
            </a:r>
            <a:br>
              <a:rPr lang="es-CO" sz="1400" dirty="0"/>
            </a:br>
            <a:r>
              <a:rPr lang="es-CO" sz="1400" dirty="0">
                <a:solidFill>
                  <a:srgbClr val="000000"/>
                </a:solidFill>
                <a:latin typeface="Consolas" panose="020B0609020204030204" pitchFamily="49" charset="0"/>
              </a:rPr>
              <a:t>    </a:t>
            </a:r>
            <a:r>
              <a:rPr lang="es-CO" sz="1400" dirty="0" err="1">
                <a:solidFill>
                  <a:srgbClr val="FF0000"/>
                </a:solidFill>
                <a:latin typeface="Consolas" panose="020B0609020204030204" pitchFamily="49" charset="0"/>
              </a:rPr>
              <a:t>background</a:t>
            </a:r>
            <a:r>
              <a:rPr lang="es-CO" sz="1400" dirty="0">
                <a:solidFill>
                  <a:srgbClr val="FF0000"/>
                </a:solidFill>
                <a:latin typeface="Consolas" panose="020B0609020204030204" pitchFamily="49" charset="0"/>
              </a:rPr>
              <a:t>-color:</a:t>
            </a:r>
            <a:r>
              <a:rPr lang="es-CO" sz="1400" dirty="0">
                <a:solidFill>
                  <a:srgbClr val="0000CD"/>
                </a:solidFill>
                <a:latin typeface="Consolas" panose="020B0609020204030204" pitchFamily="49" charset="0"/>
              </a:rPr>
              <a:t> #b0c4de</a:t>
            </a:r>
            <a:r>
              <a:rPr lang="es-CO" sz="1400" dirty="0" smtClean="0">
                <a:solidFill>
                  <a:srgbClr val="0000CD"/>
                </a:solidFill>
                <a:latin typeface="Consolas" panose="020B0609020204030204" pitchFamily="49" charset="0"/>
              </a:rPr>
              <a:t>;</a:t>
            </a:r>
            <a:r>
              <a:rPr lang="es-CO" sz="1400" dirty="0"/>
              <a:t/>
            </a:r>
            <a:br>
              <a:rPr lang="es-CO" sz="1400" dirty="0"/>
            </a:br>
            <a:r>
              <a:rPr lang="es-CO" sz="1400" dirty="0">
                <a:solidFill>
                  <a:srgbClr val="000000"/>
                </a:solidFill>
                <a:latin typeface="Consolas" panose="020B0609020204030204" pitchFamily="49" charset="0"/>
              </a:rPr>
              <a:t>}</a:t>
            </a:r>
            <a:endParaRPr lang="en-GB" sz="1400" dirty="0"/>
          </a:p>
        </p:txBody>
      </p:sp>
      <p:sp>
        <p:nvSpPr>
          <p:cNvPr id="3" name="Rectángulo 2"/>
          <p:cNvSpPr/>
          <p:nvPr/>
        </p:nvSpPr>
        <p:spPr>
          <a:xfrm>
            <a:off x="751237" y="3448276"/>
            <a:ext cx="3504239" cy="954107"/>
          </a:xfrm>
          <a:prstGeom prst="rect">
            <a:avLst/>
          </a:prstGeom>
        </p:spPr>
        <p:txBody>
          <a:bodyPr wrap="square">
            <a:spAutoFit/>
          </a:bodyPr>
          <a:lstStyle/>
          <a:p>
            <a:r>
              <a:rPr lang="es-CO" sz="1400" dirty="0" smtClean="0">
                <a:solidFill>
                  <a:srgbClr val="FF0000"/>
                </a:solidFill>
                <a:latin typeface="Consolas" panose="020B0609020204030204" pitchFamily="49" charset="0"/>
              </a:rPr>
              <a:t>.</a:t>
            </a:r>
            <a:r>
              <a:rPr lang="es-CO" sz="1400" dirty="0" err="1" smtClean="0">
                <a:solidFill>
                  <a:srgbClr val="FF0000"/>
                </a:solidFill>
                <a:latin typeface="Consolas" panose="020B0609020204030204" pitchFamily="49" charset="0"/>
              </a:rPr>
              <a:t>body</a:t>
            </a:r>
            <a:r>
              <a:rPr lang="es-CO" sz="1400" dirty="0">
                <a:solidFill>
                  <a:srgbClr val="FF0000"/>
                </a:solidFill>
                <a:latin typeface="Consolas" panose="020B0609020204030204" pitchFamily="49" charset="0"/>
              </a:rPr>
              <a:t> </a:t>
            </a:r>
            <a:r>
              <a:rPr lang="es-CO" sz="1400" dirty="0" smtClean="0">
                <a:solidFill>
                  <a:srgbClr val="FF0000"/>
                </a:solidFill>
                <a:latin typeface="Consolas" panose="020B0609020204030204" pitchFamily="49" charset="0"/>
              </a:rPr>
              <a:t>{</a:t>
            </a:r>
          </a:p>
          <a:p>
            <a:r>
              <a:rPr lang="es-CO" sz="1400" dirty="0" err="1" smtClean="0">
                <a:solidFill>
                  <a:srgbClr val="FF0000"/>
                </a:solidFill>
                <a:latin typeface="Consolas" panose="020B0609020204030204" pitchFamily="49" charset="0"/>
              </a:rPr>
              <a:t>background-image</a:t>
            </a:r>
            <a:r>
              <a:rPr lang="es-CO" sz="1400" dirty="0">
                <a:solidFill>
                  <a:srgbClr val="FF0000"/>
                </a:solidFill>
                <a:latin typeface="Consolas" panose="020B0609020204030204" pitchFamily="49" charset="0"/>
              </a:rPr>
              <a:t>:</a:t>
            </a:r>
            <a:r>
              <a:rPr lang="es-CO" sz="1400" dirty="0">
                <a:solidFill>
                  <a:srgbClr val="0000CD"/>
                </a:solidFill>
                <a:latin typeface="Consolas" panose="020B0609020204030204" pitchFamily="49" charset="0"/>
              </a:rPr>
              <a:t> </a:t>
            </a:r>
            <a:r>
              <a:rPr lang="es-CO" sz="1400" dirty="0" err="1">
                <a:solidFill>
                  <a:srgbClr val="0000CD"/>
                </a:solidFill>
                <a:latin typeface="Consolas" panose="020B0609020204030204" pitchFamily="49" charset="0"/>
              </a:rPr>
              <a:t>url</a:t>
            </a:r>
            <a:r>
              <a:rPr lang="es-CO" sz="1400" dirty="0">
                <a:solidFill>
                  <a:srgbClr val="0000CD"/>
                </a:solidFill>
                <a:latin typeface="Consolas" panose="020B0609020204030204" pitchFamily="49" charset="0"/>
              </a:rPr>
              <a:t>("paper.gif</a:t>
            </a:r>
            <a:r>
              <a:rPr lang="es-CO" sz="1400" dirty="0" smtClean="0">
                <a:solidFill>
                  <a:srgbClr val="0000CD"/>
                </a:solidFill>
                <a:latin typeface="Consolas" panose="020B0609020204030204" pitchFamily="49" charset="0"/>
              </a:rPr>
              <a:t>");</a:t>
            </a:r>
            <a:endParaRPr lang="es-CO" sz="1400" dirty="0">
              <a:solidFill>
                <a:srgbClr val="0000CD"/>
              </a:solidFill>
              <a:latin typeface="Consolas" panose="020B0609020204030204" pitchFamily="49" charset="0"/>
            </a:endParaRPr>
          </a:p>
          <a:p>
            <a:r>
              <a:rPr lang="es-CO" sz="1400" dirty="0" smtClean="0">
                <a:solidFill>
                  <a:srgbClr val="0000CD"/>
                </a:solidFill>
                <a:latin typeface="Consolas" panose="020B0609020204030204" pitchFamily="49" charset="0"/>
              </a:rPr>
              <a:t>}</a:t>
            </a:r>
            <a:endParaRPr lang="en-GB" sz="1400" dirty="0"/>
          </a:p>
        </p:txBody>
      </p:sp>
      <p:sp>
        <p:nvSpPr>
          <p:cNvPr id="8" name="Rectángulo 7"/>
          <p:cNvSpPr/>
          <p:nvPr/>
        </p:nvSpPr>
        <p:spPr>
          <a:xfrm>
            <a:off x="751237" y="4698243"/>
            <a:ext cx="3504238" cy="1815882"/>
          </a:xfrm>
          <a:prstGeom prst="rect">
            <a:avLst/>
          </a:prstGeom>
        </p:spPr>
        <p:txBody>
          <a:bodyPr wrap="square">
            <a:spAutoFit/>
          </a:bodyPr>
          <a:lstStyle/>
          <a:p>
            <a:r>
              <a:rPr lang="en-US" sz="1400" dirty="0">
                <a:solidFill>
                  <a:srgbClr val="A52A2A"/>
                </a:solidFill>
                <a:latin typeface="Consolas" panose="020B0609020204030204" pitchFamily="49" charset="0"/>
              </a:rPr>
              <a:t>body </a:t>
            </a:r>
            <a:r>
              <a:rPr lang="en-US" sz="1400" dirty="0">
                <a:solidFill>
                  <a:srgbClr val="000000"/>
                </a:solidFill>
                <a:latin typeface="Consolas" panose="020B0609020204030204" pitchFamily="49" charset="0"/>
              </a:rPr>
              <a:t>{</a:t>
            </a:r>
            <a:r>
              <a:rPr lang="en-US" sz="1400" dirty="0"/>
              <a:t/>
            </a:r>
            <a:br>
              <a:rPr lang="en-US" sz="1400" dirty="0"/>
            </a:br>
            <a:r>
              <a:rPr lang="en-US" sz="1400" dirty="0">
                <a:solidFill>
                  <a:srgbClr val="000000"/>
                </a:solidFill>
                <a:latin typeface="Consolas" panose="020B0609020204030204" pitchFamily="49" charset="0"/>
              </a:rPr>
              <a:t>    </a:t>
            </a:r>
            <a:r>
              <a:rPr lang="en-US" sz="1400" dirty="0">
                <a:solidFill>
                  <a:srgbClr val="FF0000"/>
                </a:solidFill>
                <a:latin typeface="Consolas" panose="020B0609020204030204" pitchFamily="49" charset="0"/>
              </a:rPr>
              <a:t>background-image:</a:t>
            </a:r>
            <a:r>
              <a:rPr lang="en-US" sz="1400" dirty="0">
                <a:solidFill>
                  <a:srgbClr val="0000CD"/>
                </a:solidFill>
                <a:latin typeface="Consolas" panose="020B0609020204030204" pitchFamily="49" charset="0"/>
              </a:rPr>
              <a:t> </a:t>
            </a:r>
            <a:r>
              <a:rPr lang="en-US" sz="1400" dirty="0" err="1">
                <a:solidFill>
                  <a:srgbClr val="0000CD"/>
                </a:solidFill>
                <a:latin typeface="Consolas" panose="020B0609020204030204" pitchFamily="49" charset="0"/>
              </a:rPr>
              <a:t>url</a:t>
            </a:r>
            <a:r>
              <a:rPr lang="en-US" sz="1400" dirty="0">
                <a:solidFill>
                  <a:srgbClr val="0000CD"/>
                </a:solidFill>
                <a:latin typeface="Consolas" panose="020B0609020204030204" pitchFamily="49" charset="0"/>
              </a:rPr>
              <a:t>("gradient_bg.png");</a:t>
            </a:r>
            <a:r>
              <a:rPr lang="en-US" sz="1400" dirty="0"/>
              <a:t/>
            </a:r>
            <a:br>
              <a:rPr lang="en-US" sz="1400" dirty="0"/>
            </a:br>
            <a:r>
              <a:rPr lang="en-US" sz="1400" dirty="0">
                <a:solidFill>
                  <a:srgbClr val="000000"/>
                </a:solidFill>
                <a:latin typeface="Consolas" panose="020B0609020204030204" pitchFamily="49" charset="0"/>
              </a:rPr>
              <a:t>    </a:t>
            </a:r>
            <a:r>
              <a:rPr lang="en-US" sz="1400" dirty="0">
                <a:solidFill>
                  <a:srgbClr val="FF0000"/>
                </a:solidFill>
                <a:latin typeface="Consolas" panose="020B0609020204030204" pitchFamily="49" charset="0"/>
              </a:rPr>
              <a:t>background-repeat:</a:t>
            </a:r>
            <a:r>
              <a:rPr lang="en-US" sz="1400" dirty="0">
                <a:solidFill>
                  <a:srgbClr val="0000CD"/>
                </a:solidFill>
                <a:latin typeface="Consolas" panose="020B0609020204030204" pitchFamily="49" charset="0"/>
              </a:rPr>
              <a:t> repeat-x</a:t>
            </a:r>
            <a:r>
              <a:rPr lang="en-US" sz="1400" dirty="0" smtClean="0">
                <a:solidFill>
                  <a:srgbClr val="0000CD"/>
                </a:solidFill>
                <a:latin typeface="Consolas" panose="020B0609020204030204" pitchFamily="49" charset="0"/>
              </a:rPr>
              <a:t>; /* it could be also repeat-x to repeat the image over the vertical angle */</a:t>
            </a:r>
            <a:r>
              <a:rPr lang="en-US" sz="1400" dirty="0"/>
              <a:t/>
            </a:r>
            <a:br>
              <a:rPr lang="en-US" sz="1400" dirty="0"/>
            </a:br>
            <a:r>
              <a:rPr lang="en-US" sz="1400" dirty="0">
                <a:solidFill>
                  <a:srgbClr val="000000"/>
                </a:solidFill>
                <a:latin typeface="Consolas" panose="020B0609020204030204" pitchFamily="49" charset="0"/>
              </a:rPr>
              <a:t>}</a:t>
            </a:r>
            <a:endParaRPr lang="en-GB" sz="1400" dirty="0"/>
          </a:p>
        </p:txBody>
      </p:sp>
      <p:sp>
        <p:nvSpPr>
          <p:cNvPr id="9" name="CuadroTexto 8"/>
          <p:cNvSpPr txBox="1"/>
          <p:nvPr/>
        </p:nvSpPr>
        <p:spPr>
          <a:xfrm>
            <a:off x="422031" y="1920392"/>
            <a:ext cx="3153507" cy="400110"/>
          </a:xfrm>
          <a:prstGeom prst="rect">
            <a:avLst/>
          </a:prstGeom>
          <a:noFill/>
        </p:spPr>
        <p:txBody>
          <a:bodyPr wrap="square" rtlCol="0">
            <a:spAutoFit/>
          </a:bodyPr>
          <a:lstStyle/>
          <a:p>
            <a:r>
              <a:rPr lang="en-GB" sz="2000" dirty="0" smtClean="0">
                <a:latin typeface="Gotham Light" pitchFamily="50" charset="0"/>
                <a:cs typeface="Gotham Light" pitchFamily="50" charset="0"/>
              </a:rPr>
              <a:t>Background</a:t>
            </a:r>
            <a:endParaRPr lang="en-GB" sz="2000" b="1" dirty="0">
              <a:latin typeface="Gotham Light" pitchFamily="50" charset="0"/>
              <a:cs typeface="Gotham Light" pitchFamily="50" charset="0"/>
            </a:endParaRPr>
          </a:p>
        </p:txBody>
      </p:sp>
      <p:sp>
        <p:nvSpPr>
          <p:cNvPr id="10" name="CuadroTexto 9"/>
          <p:cNvSpPr txBox="1"/>
          <p:nvPr/>
        </p:nvSpPr>
        <p:spPr>
          <a:xfrm>
            <a:off x="5122985" y="1920392"/>
            <a:ext cx="3153507" cy="400110"/>
          </a:xfrm>
          <a:prstGeom prst="rect">
            <a:avLst/>
          </a:prstGeom>
          <a:noFill/>
        </p:spPr>
        <p:txBody>
          <a:bodyPr wrap="square" rtlCol="0">
            <a:spAutoFit/>
          </a:bodyPr>
          <a:lstStyle/>
          <a:p>
            <a:r>
              <a:rPr lang="en-GB" sz="2000" dirty="0" smtClean="0">
                <a:latin typeface="Gotham Light" pitchFamily="50" charset="0"/>
                <a:cs typeface="Gotham Light" pitchFamily="50" charset="0"/>
              </a:rPr>
              <a:t>Text formatting</a:t>
            </a:r>
            <a:endParaRPr lang="en-GB" sz="2000" b="1" dirty="0">
              <a:latin typeface="Gotham Light" pitchFamily="50" charset="0"/>
              <a:cs typeface="Gotham Light" pitchFamily="50" charset="0"/>
            </a:endParaRPr>
          </a:p>
        </p:txBody>
      </p:sp>
      <p:cxnSp>
        <p:nvCxnSpPr>
          <p:cNvPr id="12" name="Conector recto 11"/>
          <p:cNvCxnSpPr/>
          <p:nvPr/>
        </p:nvCxnSpPr>
        <p:spPr>
          <a:xfrm>
            <a:off x="4255475" y="1920392"/>
            <a:ext cx="0" cy="4593733"/>
          </a:xfrm>
          <a:prstGeom prst="line">
            <a:avLst/>
          </a:prstGeom>
          <a:ln w="381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3" name="Conector recto 12"/>
          <p:cNvCxnSpPr/>
          <p:nvPr/>
        </p:nvCxnSpPr>
        <p:spPr>
          <a:xfrm>
            <a:off x="7866183" y="1920392"/>
            <a:ext cx="0" cy="4593733"/>
          </a:xfrm>
          <a:prstGeom prst="line">
            <a:avLst/>
          </a:prstGeom>
          <a:ln w="381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4" name="Rectángulo 13"/>
          <p:cNvSpPr/>
          <p:nvPr/>
        </p:nvSpPr>
        <p:spPr>
          <a:xfrm>
            <a:off x="4528576" y="2280977"/>
            <a:ext cx="2740687" cy="830997"/>
          </a:xfrm>
          <a:prstGeom prst="rect">
            <a:avLst/>
          </a:prstGeom>
        </p:spPr>
        <p:txBody>
          <a:bodyPr wrap="square">
            <a:spAutoFit/>
          </a:bodyPr>
          <a:lstStyle/>
          <a:p>
            <a:r>
              <a:rPr lang="es-CO" sz="1200" dirty="0">
                <a:solidFill>
                  <a:srgbClr val="A52A2A"/>
                </a:solidFill>
                <a:latin typeface="Consolas" panose="020B0609020204030204" pitchFamily="49" charset="0"/>
              </a:rPr>
              <a:t>h1 </a:t>
            </a:r>
            <a:r>
              <a:rPr lang="es-CO" sz="1200" dirty="0">
                <a:solidFill>
                  <a:srgbClr val="000000"/>
                </a:solidFill>
                <a:latin typeface="Consolas" panose="020B0609020204030204" pitchFamily="49" charset="0"/>
              </a:rPr>
              <a:t>{</a:t>
            </a:r>
            <a:r>
              <a:rPr lang="es-CO" sz="1200" dirty="0"/>
              <a:t/>
            </a:r>
            <a:br>
              <a:rPr lang="es-CO" sz="1200" dirty="0"/>
            </a:br>
            <a:r>
              <a:rPr lang="es-CO" sz="1200" dirty="0">
                <a:solidFill>
                  <a:srgbClr val="000000"/>
                </a:solidFill>
                <a:latin typeface="Consolas" panose="020B0609020204030204" pitchFamily="49" charset="0"/>
              </a:rPr>
              <a:t>    </a:t>
            </a:r>
            <a:r>
              <a:rPr lang="es-CO" sz="1200" dirty="0">
                <a:solidFill>
                  <a:srgbClr val="FF0000"/>
                </a:solidFill>
                <a:latin typeface="Consolas" panose="020B0609020204030204" pitchFamily="49" charset="0"/>
              </a:rPr>
              <a:t>color:</a:t>
            </a:r>
            <a:r>
              <a:rPr lang="es-CO" sz="1200" dirty="0">
                <a:solidFill>
                  <a:srgbClr val="0000CD"/>
                </a:solidFill>
                <a:latin typeface="Consolas" panose="020B0609020204030204" pitchFamily="49" charset="0"/>
              </a:rPr>
              <a:t> #00ff00</a:t>
            </a:r>
            <a:r>
              <a:rPr lang="es-CO" sz="1200" dirty="0" smtClean="0">
                <a:solidFill>
                  <a:srgbClr val="0000CD"/>
                </a:solidFill>
                <a:latin typeface="Consolas" panose="020B0609020204030204" pitchFamily="49" charset="0"/>
              </a:rPr>
              <a:t>;</a:t>
            </a:r>
          </a:p>
          <a:p>
            <a:r>
              <a:rPr lang="es-CO" sz="1200" dirty="0" smtClean="0">
                <a:solidFill>
                  <a:srgbClr val="FF0000"/>
                </a:solidFill>
                <a:latin typeface="Consolas" panose="020B0609020204030204" pitchFamily="49" charset="0"/>
              </a:rPr>
              <a:t>    </a:t>
            </a:r>
            <a:r>
              <a:rPr lang="es-CO" sz="1200" dirty="0" err="1" smtClean="0">
                <a:solidFill>
                  <a:srgbClr val="FF0000"/>
                </a:solidFill>
                <a:latin typeface="Consolas" panose="020B0609020204030204" pitchFamily="49" charset="0"/>
              </a:rPr>
              <a:t>font-size</a:t>
            </a:r>
            <a:r>
              <a:rPr lang="es-CO" sz="1200" dirty="0">
                <a:solidFill>
                  <a:srgbClr val="FF0000"/>
                </a:solidFill>
                <a:latin typeface="Consolas" panose="020B0609020204030204" pitchFamily="49" charset="0"/>
              </a:rPr>
              <a:t>: 40px;</a:t>
            </a:r>
            <a:r>
              <a:rPr lang="es-CO" sz="1200" dirty="0"/>
              <a:t/>
            </a:r>
            <a:br>
              <a:rPr lang="es-CO" sz="1200" dirty="0"/>
            </a:br>
            <a:r>
              <a:rPr lang="es-CO" sz="1200" dirty="0">
                <a:solidFill>
                  <a:srgbClr val="000000"/>
                </a:solidFill>
                <a:latin typeface="Consolas" panose="020B0609020204030204" pitchFamily="49" charset="0"/>
              </a:rPr>
              <a:t>}</a:t>
            </a:r>
            <a:endParaRPr lang="en-GB" sz="1200" dirty="0"/>
          </a:p>
        </p:txBody>
      </p:sp>
      <p:sp>
        <p:nvSpPr>
          <p:cNvPr id="15" name="Rectángulo 14"/>
          <p:cNvSpPr/>
          <p:nvPr/>
        </p:nvSpPr>
        <p:spPr>
          <a:xfrm>
            <a:off x="4572958" y="3031859"/>
            <a:ext cx="3175993" cy="830997"/>
          </a:xfrm>
          <a:prstGeom prst="rect">
            <a:avLst/>
          </a:prstGeom>
        </p:spPr>
        <p:txBody>
          <a:bodyPr wrap="square">
            <a:spAutoFit/>
          </a:bodyPr>
          <a:lstStyle/>
          <a:p>
            <a:r>
              <a:rPr lang="es-CO" sz="1200" dirty="0" err="1">
                <a:solidFill>
                  <a:srgbClr val="A52A2A"/>
                </a:solidFill>
                <a:latin typeface="Consolas" panose="020B0609020204030204" pitchFamily="49" charset="0"/>
              </a:rPr>
              <a:t>p.date</a:t>
            </a:r>
            <a:r>
              <a:rPr lang="es-CO" sz="1200" dirty="0">
                <a:solidFill>
                  <a:srgbClr val="A52A2A"/>
                </a:solidFill>
                <a:latin typeface="Consolas" panose="020B0609020204030204" pitchFamily="49" charset="0"/>
              </a:rPr>
              <a:t> </a:t>
            </a:r>
            <a:r>
              <a:rPr lang="es-CO" sz="1200" dirty="0">
                <a:solidFill>
                  <a:srgbClr val="000000"/>
                </a:solidFill>
                <a:latin typeface="Consolas" panose="020B0609020204030204" pitchFamily="49" charset="0"/>
              </a:rPr>
              <a:t>{</a:t>
            </a:r>
            <a:r>
              <a:rPr lang="es-CO" sz="1200" dirty="0"/>
              <a:t/>
            </a:r>
            <a:br>
              <a:rPr lang="es-CO" sz="1200" dirty="0"/>
            </a:br>
            <a:r>
              <a:rPr lang="es-CO" sz="1200" dirty="0">
                <a:solidFill>
                  <a:srgbClr val="000000"/>
                </a:solidFill>
                <a:latin typeface="Consolas" panose="020B0609020204030204" pitchFamily="49" charset="0"/>
              </a:rPr>
              <a:t>    </a:t>
            </a:r>
            <a:r>
              <a:rPr lang="es-CO" sz="1200" dirty="0" err="1">
                <a:solidFill>
                  <a:srgbClr val="FF0000"/>
                </a:solidFill>
                <a:latin typeface="Consolas" panose="020B0609020204030204" pitchFamily="49" charset="0"/>
              </a:rPr>
              <a:t>text-align</a:t>
            </a:r>
            <a:r>
              <a:rPr lang="es-CO" sz="1200" dirty="0">
                <a:solidFill>
                  <a:srgbClr val="FF0000"/>
                </a:solidFill>
                <a:latin typeface="Consolas" panose="020B0609020204030204" pitchFamily="49" charset="0"/>
              </a:rPr>
              <a:t>:</a:t>
            </a:r>
            <a:r>
              <a:rPr lang="es-CO" sz="1200" dirty="0">
                <a:solidFill>
                  <a:srgbClr val="0000CD"/>
                </a:solidFill>
                <a:latin typeface="Consolas" panose="020B0609020204030204" pitchFamily="49" charset="0"/>
              </a:rPr>
              <a:t> </a:t>
            </a:r>
            <a:r>
              <a:rPr lang="es-CO" sz="1200" dirty="0" err="1">
                <a:solidFill>
                  <a:srgbClr val="0000CD"/>
                </a:solidFill>
                <a:latin typeface="Consolas" panose="020B0609020204030204" pitchFamily="49" charset="0"/>
              </a:rPr>
              <a:t>right</a:t>
            </a:r>
            <a:r>
              <a:rPr lang="es-CO" sz="1200" dirty="0" smtClean="0">
                <a:solidFill>
                  <a:srgbClr val="0000CD"/>
                </a:solidFill>
                <a:latin typeface="Consolas" panose="020B0609020204030204" pitchFamily="49" charset="0"/>
              </a:rPr>
              <a:t>;</a:t>
            </a:r>
          </a:p>
          <a:p>
            <a:r>
              <a:rPr lang="es-CO" sz="1200" dirty="0"/>
              <a:t/>
            </a:r>
            <a:br>
              <a:rPr lang="es-CO" sz="1200" dirty="0"/>
            </a:br>
            <a:r>
              <a:rPr lang="es-CO" sz="1200" dirty="0">
                <a:solidFill>
                  <a:srgbClr val="000000"/>
                </a:solidFill>
                <a:latin typeface="Consolas" panose="020B0609020204030204" pitchFamily="49" charset="0"/>
              </a:rPr>
              <a:t>}</a:t>
            </a:r>
            <a:endParaRPr lang="en-GB" sz="1200" dirty="0"/>
          </a:p>
        </p:txBody>
      </p:sp>
      <p:sp>
        <p:nvSpPr>
          <p:cNvPr id="16" name="CuadroTexto 15"/>
          <p:cNvSpPr txBox="1"/>
          <p:nvPr/>
        </p:nvSpPr>
        <p:spPr>
          <a:xfrm>
            <a:off x="422031" y="894840"/>
            <a:ext cx="4161690" cy="954107"/>
          </a:xfrm>
          <a:prstGeom prst="rect">
            <a:avLst/>
          </a:prstGeom>
          <a:noFill/>
        </p:spPr>
        <p:txBody>
          <a:bodyPr wrap="square" rtlCol="0">
            <a:spAutoFit/>
          </a:bodyPr>
          <a:lstStyle/>
          <a:p>
            <a:r>
              <a:rPr lang="en-GB" sz="1400" dirty="0" smtClean="0">
                <a:latin typeface="Gotham Light" pitchFamily="50" charset="0"/>
                <a:cs typeface="Gotham Light" pitchFamily="50" charset="0"/>
              </a:rPr>
              <a:t>Take into account that the editor can give you the options of the value of the property. Making important to know the properties by memory but not the values</a:t>
            </a:r>
            <a:endParaRPr lang="en-GB" sz="1400" b="1" dirty="0">
              <a:latin typeface="Gotham Light" pitchFamily="50" charset="0"/>
              <a:cs typeface="Gotham Light" pitchFamily="50" charset="0"/>
            </a:endParaRPr>
          </a:p>
        </p:txBody>
      </p:sp>
      <p:sp>
        <p:nvSpPr>
          <p:cNvPr id="17" name="Rectángulo 16"/>
          <p:cNvSpPr/>
          <p:nvPr/>
        </p:nvSpPr>
        <p:spPr>
          <a:xfrm>
            <a:off x="4532929" y="3862856"/>
            <a:ext cx="3175993" cy="646331"/>
          </a:xfrm>
          <a:prstGeom prst="rect">
            <a:avLst/>
          </a:prstGeom>
        </p:spPr>
        <p:txBody>
          <a:bodyPr wrap="square">
            <a:spAutoFit/>
          </a:bodyPr>
          <a:lstStyle/>
          <a:p>
            <a:r>
              <a:rPr lang="es-CO" sz="1200" dirty="0" smtClean="0">
                <a:solidFill>
                  <a:srgbClr val="A52A2A"/>
                </a:solidFill>
                <a:latin typeface="Consolas" panose="020B0609020204030204" pitchFamily="49" charset="0"/>
              </a:rPr>
              <a:t>h2 </a:t>
            </a:r>
            <a:r>
              <a:rPr lang="es-CO" sz="1200" dirty="0" smtClean="0">
                <a:solidFill>
                  <a:srgbClr val="000000"/>
                </a:solidFill>
                <a:latin typeface="Consolas" panose="020B0609020204030204" pitchFamily="49" charset="0"/>
              </a:rPr>
              <a:t>{</a:t>
            </a:r>
            <a:r>
              <a:rPr lang="es-CO" sz="1200" dirty="0" smtClean="0"/>
              <a:t/>
            </a:r>
            <a:br>
              <a:rPr lang="es-CO" sz="1200" dirty="0" smtClean="0"/>
            </a:br>
            <a:r>
              <a:rPr lang="es-CO" sz="1200" dirty="0" smtClean="0">
                <a:solidFill>
                  <a:srgbClr val="000000"/>
                </a:solidFill>
                <a:latin typeface="Consolas" panose="020B0609020204030204" pitchFamily="49" charset="0"/>
              </a:rPr>
              <a:t>    </a:t>
            </a:r>
            <a:r>
              <a:rPr lang="es-CO" sz="1200" dirty="0" err="1" smtClean="0">
                <a:solidFill>
                  <a:srgbClr val="FF0000"/>
                </a:solidFill>
                <a:latin typeface="Consolas" panose="020B0609020204030204" pitchFamily="49" charset="0"/>
              </a:rPr>
              <a:t>text-decoration</a:t>
            </a:r>
            <a:r>
              <a:rPr lang="es-CO" sz="1200" dirty="0" smtClean="0">
                <a:solidFill>
                  <a:srgbClr val="FF0000"/>
                </a:solidFill>
                <a:latin typeface="Consolas" panose="020B0609020204030204" pitchFamily="49" charset="0"/>
              </a:rPr>
              <a:t>:</a:t>
            </a:r>
            <a:r>
              <a:rPr lang="es-CO" sz="1200" dirty="0" smtClean="0">
                <a:solidFill>
                  <a:srgbClr val="0000CD"/>
                </a:solidFill>
                <a:latin typeface="Consolas" panose="020B0609020204030204" pitchFamily="49" charset="0"/>
              </a:rPr>
              <a:t> line-</a:t>
            </a:r>
            <a:r>
              <a:rPr lang="es-CO" sz="1200" dirty="0" err="1" smtClean="0">
                <a:solidFill>
                  <a:srgbClr val="0000CD"/>
                </a:solidFill>
                <a:latin typeface="Consolas" panose="020B0609020204030204" pitchFamily="49" charset="0"/>
              </a:rPr>
              <a:t>through</a:t>
            </a:r>
            <a:r>
              <a:rPr lang="es-CO" sz="1200" dirty="0" smtClean="0">
                <a:solidFill>
                  <a:srgbClr val="0000CD"/>
                </a:solidFill>
                <a:latin typeface="Consolas" panose="020B0609020204030204" pitchFamily="49" charset="0"/>
              </a:rPr>
              <a:t>;</a:t>
            </a:r>
            <a:r>
              <a:rPr lang="es-CO" sz="1200" dirty="0" smtClean="0"/>
              <a:t/>
            </a:r>
            <a:br>
              <a:rPr lang="es-CO" sz="1200" dirty="0" smtClean="0"/>
            </a:br>
            <a:r>
              <a:rPr lang="es-CO" sz="1200" dirty="0" smtClean="0">
                <a:solidFill>
                  <a:srgbClr val="000000"/>
                </a:solidFill>
                <a:latin typeface="Consolas" panose="020B0609020204030204" pitchFamily="49" charset="0"/>
              </a:rPr>
              <a:t>}</a:t>
            </a:r>
            <a:endParaRPr lang="en-GB" sz="1200" dirty="0"/>
          </a:p>
        </p:txBody>
      </p:sp>
      <p:sp>
        <p:nvSpPr>
          <p:cNvPr id="18" name="Rectángulo 17"/>
          <p:cNvSpPr/>
          <p:nvPr/>
        </p:nvSpPr>
        <p:spPr>
          <a:xfrm>
            <a:off x="4631574" y="5291349"/>
            <a:ext cx="3175993" cy="830997"/>
          </a:xfrm>
          <a:prstGeom prst="rect">
            <a:avLst/>
          </a:prstGeom>
        </p:spPr>
        <p:txBody>
          <a:bodyPr wrap="square">
            <a:spAutoFit/>
          </a:bodyPr>
          <a:lstStyle/>
          <a:p>
            <a:r>
              <a:rPr lang="es-CO" sz="1200" dirty="0" err="1">
                <a:solidFill>
                  <a:srgbClr val="A52A2A"/>
                </a:solidFill>
                <a:latin typeface="Consolas" panose="020B0609020204030204" pitchFamily="49" charset="0"/>
              </a:rPr>
              <a:t>p.lowercase</a:t>
            </a:r>
            <a:r>
              <a:rPr lang="es-CO" sz="1200" dirty="0">
                <a:solidFill>
                  <a:srgbClr val="A52A2A"/>
                </a:solidFill>
                <a:latin typeface="Consolas" panose="020B0609020204030204" pitchFamily="49" charset="0"/>
              </a:rPr>
              <a:t> {</a:t>
            </a:r>
            <a:br>
              <a:rPr lang="es-CO" sz="1200" dirty="0">
                <a:solidFill>
                  <a:srgbClr val="A52A2A"/>
                </a:solidFill>
                <a:latin typeface="Consolas" panose="020B0609020204030204" pitchFamily="49" charset="0"/>
              </a:rPr>
            </a:br>
            <a:r>
              <a:rPr lang="es-CO" sz="1200" dirty="0">
                <a:solidFill>
                  <a:srgbClr val="A52A2A"/>
                </a:solidFill>
                <a:latin typeface="Consolas" panose="020B0609020204030204" pitchFamily="49" charset="0"/>
              </a:rPr>
              <a:t>    </a:t>
            </a:r>
            <a:r>
              <a:rPr lang="es-CO" sz="1200" dirty="0" err="1">
                <a:solidFill>
                  <a:srgbClr val="A52A2A"/>
                </a:solidFill>
                <a:latin typeface="Consolas" panose="020B0609020204030204" pitchFamily="49" charset="0"/>
              </a:rPr>
              <a:t>text-transform</a:t>
            </a:r>
            <a:r>
              <a:rPr lang="es-CO" sz="1200" dirty="0">
                <a:solidFill>
                  <a:srgbClr val="A52A2A"/>
                </a:solidFill>
                <a:latin typeface="Consolas" panose="020B0609020204030204" pitchFamily="49" charset="0"/>
              </a:rPr>
              <a:t>: </a:t>
            </a:r>
            <a:r>
              <a:rPr lang="es-CO" sz="1200" dirty="0" err="1">
                <a:solidFill>
                  <a:srgbClr val="A52A2A"/>
                </a:solidFill>
                <a:latin typeface="Consolas" panose="020B0609020204030204" pitchFamily="49" charset="0"/>
              </a:rPr>
              <a:t>lowercase</a:t>
            </a:r>
            <a:r>
              <a:rPr lang="es-CO" sz="1200" dirty="0" smtClean="0">
                <a:solidFill>
                  <a:srgbClr val="A52A2A"/>
                </a:solidFill>
                <a:latin typeface="Consolas" panose="020B0609020204030204" pitchFamily="49" charset="0"/>
              </a:rPr>
              <a:t>;</a:t>
            </a:r>
          </a:p>
          <a:p>
            <a:r>
              <a:rPr lang="es-CO" sz="1200" dirty="0">
                <a:solidFill>
                  <a:srgbClr val="A52A2A"/>
                </a:solidFill>
                <a:latin typeface="Consolas" panose="020B0609020204030204" pitchFamily="49" charset="0"/>
              </a:rPr>
              <a:t> </a:t>
            </a:r>
            <a:r>
              <a:rPr lang="es-CO" sz="1200" dirty="0" smtClean="0">
                <a:solidFill>
                  <a:srgbClr val="A52A2A"/>
                </a:solidFill>
                <a:latin typeface="Consolas" panose="020B0609020204030204" pitchFamily="49" charset="0"/>
              </a:rPr>
              <a:t>   </a:t>
            </a:r>
            <a:r>
              <a:rPr lang="es-CO" sz="1200" dirty="0" err="1" smtClean="0">
                <a:solidFill>
                  <a:srgbClr val="A52A2A"/>
                </a:solidFill>
                <a:latin typeface="Consolas" panose="020B0609020204030204" pitchFamily="49" charset="0"/>
              </a:rPr>
              <a:t>font-style</a:t>
            </a:r>
            <a:r>
              <a:rPr lang="es-CO" sz="1200" dirty="0">
                <a:solidFill>
                  <a:srgbClr val="A52A2A"/>
                </a:solidFill>
                <a:latin typeface="Consolas" panose="020B0609020204030204" pitchFamily="49" charset="0"/>
              </a:rPr>
              <a:t>: </a:t>
            </a:r>
            <a:r>
              <a:rPr lang="es-CO" sz="1200" dirty="0"/>
              <a:t> </a:t>
            </a:r>
            <a:r>
              <a:rPr lang="es-CO" sz="1200" dirty="0" err="1"/>
              <a:t>italic</a:t>
            </a:r>
            <a:r>
              <a:rPr lang="es-CO" sz="1200" dirty="0"/>
              <a:t>;</a:t>
            </a:r>
            <a:r>
              <a:rPr lang="es-CO" sz="1200" dirty="0">
                <a:solidFill>
                  <a:srgbClr val="A52A2A"/>
                </a:solidFill>
                <a:latin typeface="Consolas" panose="020B0609020204030204" pitchFamily="49" charset="0"/>
              </a:rPr>
              <a:t/>
            </a:r>
            <a:br>
              <a:rPr lang="es-CO" sz="1200" dirty="0">
                <a:solidFill>
                  <a:srgbClr val="A52A2A"/>
                </a:solidFill>
                <a:latin typeface="Consolas" panose="020B0609020204030204" pitchFamily="49" charset="0"/>
              </a:rPr>
            </a:br>
            <a:r>
              <a:rPr lang="es-CO" sz="1200" dirty="0">
                <a:solidFill>
                  <a:srgbClr val="A52A2A"/>
                </a:solidFill>
                <a:latin typeface="Consolas" panose="020B0609020204030204" pitchFamily="49" charset="0"/>
              </a:rPr>
              <a:t>}</a:t>
            </a:r>
            <a:endParaRPr lang="en-GB" sz="1200" dirty="0">
              <a:solidFill>
                <a:srgbClr val="A52A2A"/>
              </a:solidFill>
              <a:latin typeface="Consolas" panose="020B0609020204030204" pitchFamily="49" charset="0"/>
            </a:endParaRPr>
          </a:p>
        </p:txBody>
      </p:sp>
      <p:sp>
        <p:nvSpPr>
          <p:cNvPr id="19" name="Rectángulo 18"/>
          <p:cNvSpPr/>
          <p:nvPr/>
        </p:nvSpPr>
        <p:spPr>
          <a:xfrm>
            <a:off x="4303476" y="6226192"/>
            <a:ext cx="3562707" cy="646331"/>
          </a:xfrm>
          <a:prstGeom prst="rect">
            <a:avLst/>
          </a:prstGeom>
        </p:spPr>
        <p:txBody>
          <a:bodyPr wrap="square">
            <a:spAutoFit/>
          </a:bodyPr>
          <a:lstStyle/>
          <a:p>
            <a:r>
              <a:rPr lang="en-GB" sz="1200" dirty="0">
                <a:hlinkClick r:id="rId5"/>
              </a:rPr>
              <a:t>http://</a:t>
            </a:r>
            <a:r>
              <a:rPr lang="en-GB" sz="1200" dirty="0" smtClean="0">
                <a:hlinkClick r:id="rId5"/>
              </a:rPr>
              <a:t>www.w3schools.com/css/css_text.asp</a:t>
            </a:r>
            <a:r>
              <a:rPr lang="en-GB" sz="1200" dirty="0" smtClean="0"/>
              <a:t>  -- you can go crazy and change event the space between letters</a:t>
            </a:r>
            <a:endParaRPr lang="en-GB" sz="1200" dirty="0"/>
          </a:p>
        </p:txBody>
      </p:sp>
      <p:sp>
        <p:nvSpPr>
          <p:cNvPr id="20" name="Rectángulo 19"/>
          <p:cNvSpPr/>
          <p:nvPr/>
        </p:nvSpPr>
        <p:spPr>
          <a:xfrm>
            <a:off x="4583720" y="4346468"/>
            <a:ext cx="3175993" cy="830997"/>
          </a:xfrm>
          <a:prstGeom prst="rect">
            <a:avLst/>
          </a:prstGeom>
        </p:spPr>
        <p:txBody>
          <a:bodyPr wrap="square">
            <a:spAutoFit/>
          </a:bodyPr>
          <a:lstStyle/>
          <a:p>
            <a:r>
              <a:rPr lang="en-US" sz="1200" dirty="0">
                <a:solidFill>
                  <a:srgbClr val="A52A2A"/>
                </a:solidFill>
                <a:latin typeface="Consolas" panose="020B0609020204030204" pitchFamily="49" charset="0"/>
              </a:rPr>
              <a:t>p </a:t>
            </a:r>
            <a:r>
              <a:rPr lang="en-US" sz="1200" dirty="0">
                <a:solidFill>
                  <a:srgbClr val="000000"/>
                </a:solidFill>
                <a:latin typeface="Consolas" panose="020B0609020204030204" pitchFamily="49" charset="0"/>
              </a:rPr>
              <a:t>{</a:t>
            </a:r>
            <a:r>
              <a:rPr lang="en-US" sz="1200" dirty="0"/>
              <a:t/>
            </a:r>
            <a:br>
              <a:rPr lang="en-US" sz="1200" dirty="0"/>
            </a:br>
            <a:r>
              <a:rPr lang="en-US" sz="1200" dirty="0">
                <a:solidFill>
                  <a:srgbClr val="000000"/>
                </a:solidFill>
                <a:latin typeface="Consolas" panose="020B0609020204030204" pitchFamily="49" charset="0"/>
              </a:rPr>
              <a:t>    </a:t>
            </a:r>
            <a:r>
              <a:rPr lang="en-US" sz="1200" dirty="0">
                <a:solidFill>
                  <a:srgbClr val="FF0000"/>
                </a:solidFill>
                <a:latin typeface="Consolas" panose="020B0609020204030204" pitchFamily="49" charset="0"/>
              </a:rPr>
              <a:t>font-family:</a:t>
            </a:r>
            <a:r>
              <a:rPr lang="en-US" sz="1200" dirty="0">
                <a:solidFill>
                  <a:srgbClr val="0000CD"/>
                </a:solidFill>
                <a:latin typeface="Consolas" panose="020B0609020204030204" pitchFamily="49" charset="0"/>
              </a:rPr>
              <a:t> "Times New Roman", Times, serif;</a:t>
            </a:r>
            <a:r>
              <a:rPr lang="en-US" sz="1200" dirty="0"/>
              <a:t/>
            </a:r>
            <a:br>
              <a:rPr lang="en-US" sz="1200" dirty="0"/>
            </a:br>
            <a:r>
              <a:rPr lang="en-US" sz="1200" dirty="0">
                <a:solidFill>
                  <a:srgbClr val="000000"/>
                </a:solidFill>
                <a:latin typeface="Consolas" panose="020B0609020204030204" pitchFamily="49" charset="0"/>
              </a:rPr>
              <a:t>}</a:t>
            </a:r>
            <a:endParaRPr lang="en-GB" sz="1200" dirty="0"/>
          </a:p>
        </p:txBody>
      </p:sp>
      <p:sp>
        <p:nvSpPr>
          <p:cNvPr id="21" name="Rectángulo 20"/>
          <p:cNvSpPr/>
          <p:nvPr/>
        </p:nvSpPr>
        <p:spPr>
          <a:xfrm>
            <a:off x="4631574" y="3440224"/>
            <a:ext cx="3328155" cy="276999"/>
          </a:xfrm>
          <a:prstGeom prst="rect">
            <a:avLst/>
          </a:prstGeom>
        </p:spPr>
        <p:txBody>
          <a:bodyPr wrap="none">
            <a:spAutoFit/>
          </a:bodyPr>
          <a:lstStyle/>
          <a:p>
            <a:r>
              <a:rPr lang="es-CO" sz="1200" dirty="0" err="1">
                <a:solidFill>
                  <a:srgbClr val="FF0000"/>
                </a:solidFill>
                <a:latin typeface="Consolas" panose="020B0609020204030204" pitchFamily="49" charset="0"/>
              </a:rPr>
              <a:t>font-size</a:t>
            </a:r>
            <a:r>
              <a:rPr lang="es-CO" sz="1200" dirty="0">
                <a:solidFill>
                  <a:srgbClr val="FF0000"/>
                </a:solidFill>
                <a:latin typeface="Consolas" panose="020B0609020204030204" pitchFamily="49" charset="0"/>
              </a:rPr>
              <a:t>:</a:t>
            </a:r>
            <a:r>
              <a:rPr lang="es-CO" sz="1200" dirty="0">
                <a:solidFill>
                  <a:srgbClr val="0000CD"/>
                </a:solidFill>
                <a:latin typeface="Consolas" panose="020B0609020204030204" pitchFamily="49" charset="0"/>
              </a:rPr>
              <a:t> 2.5em;</a:t>
            </a:r>
            <a:r>
              <a:rPr lang="es-CO" sz="1200" dirty="0">
                <a:solidFill>
                  <a:srgbClr val="000000"/>
                </a:solidFill>
                <a:latin typeface="Consolas" panose="020B0609020204030204" pitchFamily="49" charset="0"/>
              </a:rPr>
              <a:t> </a:t>
            </a:r>
            <a:r>
              <a:rPr lang="es-CO" sz="1200" dirty="0">
                <a:solidFill>
                  <a:srgbClr val="008000"/>
                </a:solidFill>
                <a:latin typeface="Consolas" panose="020B0609020204030204" pitchFamily="49" charset="0"/>
              </a:rPr>
              <a:t>/* 40px/16=2.5em */</a:t>
            </a:r>
            <a:endParaRPr lang="en-GB" sz="1200" dirty="0"/>
          </a:p>
        </p:txBody>
      </p:sp>
      <p:sp>
        <p:nvSpPr>
          <p:cNvPr id="22" name="CuadroTexto 21"/>
          <p:cNvSpPr txBox="1"/>
          <p:nvPr/>
        </p:nvSpPr>
        <p:spPr>
          <a:xfrm>
            <a:off x="8871857" y="1920392"/>
            <a:ext cx="2147834" cy="400110"/>
          </a:xfrm>
          <a:prstGeom prst="rect">
            <a:avLst/>
          </a:prstGeom>
          <a:noFill/>
        </p:spPr>
        <p:txBody>
          <a:bodyPr wrap="square" rtlCol="0">
            <a:spAutoFit/>
          </a:bodyPr>
          <a:lstStyle/>
          <a:p>
            <a:r>
              <a:rPr lang="en-GB" sz="2000" dirty="0" smtClean="0">
                <a:latin typeface="Gotham Light" pitchFamily="50" charset="0"/>
                <a:cs typeface="Gotham Light" pitchFamily="50" charset="0"/>
              </a:rPr>
              <a:t>Link formatting</a:t>
            </a:r>
            <a:endParaRPr lang="en-GB" sz="2000" b="1" dirty="0">
              <a:latin typeface="Gotham Light" pitchFamily="50" charset="0"/>
              <a:cs typeface="Gotham Light" pitchFamily="50" charset="0"/>
            </a:endParaRPr>
          </a:p>
        </p:txBody>
      </p:sp>
      <p:sp>
        <p:nvSpPr>
          <p:cNvPr id="23" name="Rectángulo 22"/>
          <p:cNvSpPr/>
          <p:nvPr/>
        </p:nvSpPr>
        <p:spPr>
          <a:xfrm>
            <a:off x="8327300" y="2413753"/>
            <a:ext cx="2703308" cy="923330"/>
          </a:xfrm>
          <a:prstGeom prst="rect">
            <a:avLst/>
          </a:prstGeom>
        </p:spPr>
        <p:txBody>
          <a:bodyPr wrap="square">
            <a:spAutoFit/>
          </a:bodyPr>
          <a:lstStyle/>
          <a:p>
            <a:r>
              <a:rPr lang="es-CO" dirty="0">
                <a:solidFill>
                  <a:srgbClr val="A52A2A"/>
                </a:solidFill>
                <a:latin typeface="Consolas" panose="020B0609020204030204" pitchFamily="49" charset="0"/>
              </a:rPr>
              <a:t>a </a:t>
            </a:r>
            <a:r>
              <a:rPr lang="es-CO" dirty="0">
                <a:solidFill>
                  <a:srgbClr val="000000"/>
                </a:solidFill>
                <a:latin typeface="Consolas" panose="020B0609020204030204" pitchFamily="49" charset="0"/>
              </a:rPr>
              <a:t>{</a:t>
            </a:r>
            <a:r>
              <a:rPr lang="es-CO" dirty="0"/>
              <a:t/>
            </a:r>
            <a:br>
              <a:rPr lang="es-CO" dirty="0"/>
            </a:br>
            <a:r>
              <a:rPr lang="es-CO" dirty="0">
                <a:solidFill>
                  <a:srgbClr val="000000"/>
                </a:solidFill>
                <a:latin typeface="Consolas" panose="020B0609020204030204" pitchFamily="49" charset="0"/>
              </a:rPr>
              <a:t>    </a:t>
            </a:r>
            <a:r>
              <a:rPr lang="es-CO" dirty="0">
                <a:solidFill>
                  <a:srgbClr val="FF0000"/>
                </a:solidFill>
                <a:latin typeface="Consolas" panose="020B0609020204030204" pitchFamily="49" charset="0"/>
              </a:rPr>
              <a:t>color:</a:t>
            </a:r>
            <a:r>
              <a:rPr lang="es-CO" dirty="0">
                <a:solidFill>
                  <a:srgbClr val="0000CD"/>
                </a:solidFill>
                <a:latin typeface="Consolas" panose="020B0609020204030204" pitchFamily="49" charset="0"/>
              </a:rPr>
              <a:t> #FF0000;</a:t>
            </a:r>
            <a:r>
              <a:rPr lang="es-CO" dirty="0"/>
              <a:t/>
            </a:r>
            <a:br>
              <a:rPr lang="es-CO" dirty="0"/>
            </a:br>
            <a:r>
              <a:rPr lang="es-CO" dirty="0">
                <a:solidFill>
                  <a:srgbClr val="000000"/>
                </a:solidFill>
                <a:latin typeface="Consolas" panose="020B0609020204030204" pitchFamily="49" charset="0"/>
              </a:rPr>
              <a:t>}</a:t>
            </a:r>
            <a:endParaRPr lang="en-GB" dirty="0"/>
          </a:p>
        </p:txBody>
      </p:sp>
      <p:sp>
        <p:nvSpPr>
          <p:cNvPr id="24" name="Rectángulo 23"/>
          <p:cNvSpPr/>
          <p:nvPr/>
        </p:nvSpPr>
        <p:spPr>
          <a:xfrm>
            <a:off x="8906311" y="3484693"/>
            <a:ext cx="2365318" cy="2708434"/>
          </a:xfrm>
          <a:prstGeom prst="rect">
            <a:avLst/>
          </a:prstGeom>
        </p:spPr>
        <p:txBody>
          <a:bodyPr wrap="square">
            <a:spAutoFit/>
          </a:bodyPr>
          <a:lstStyle/>
          <a:p>
            <a:r>
              <a:rPr lang="es-CO" sz="1000" dirty="0">
                <a:solidFill>
                  <a:srgbClr val="008000"/>
                </a:solidFill>
                <a:latin typeface="Consolas" panose="020B0609020204030204" pitchFamily="49" charset="0"/>
              </a:rPr>
              <a:t>/* </a:t>
            </a:r>
            <a:r>
              <a:rPr lang="es-CO" sz="1000" dirty="0" err="1">
                <a:solidFill>
                  <a:srgbClr val="008000"/>
                </a:solidFill>
                <a:latin typeface="Consolas" panose="020B0609020204030204" pitchFamily="49" charset="0"/>
              </a:rPr>
              <a:t>unvisited</a:t>
            </a:r>
            <a:r>
              <a:rPr lang="es-CO" sz="1000" dirty="0">
                <a:solidFill>
                  <a:srgbClr val="008000"/>
                </a:solidFill>
                <a:latin typeface="Consolas" panose="020B0609020204030204" pitchFamily="49" charset="0"/>
              </a:rPr>
              <a:t> link */</a:t>
            </a:r>
            <a:r>
              <a:rPr lang="es-CO" sz="1000" dirty="0"/>
              <a:t/>
            </a:r>
            <a:br>
              <a:rPr lang="es-CO" sz="1000" dirty="0"/>
            </a:br>
            <a:r>
              <a:rPr lang="es-CO" sz="1000" dirty="0">
                <a:solidFill>
                  <a:srgbClr val="A52A2A"/>
                </a:solidFill>
                <a:latin typeface="Consolas" panose="020B0609020204030204" pitchFamily="49" charset="0"/>
              </a:rPr>
              <a:t>a:link </a:t>
            </a:r>
            <a:r>
              <a:rPr lang="es-CO" sz="1000" dirty="0">
                <a:solidFill>
                  <a:srgbClr val="000000"/>
                </a:solidFill>
                <a:latin typeface="Consolas" panose="020B0609020204030204" pitchFamily="49" charset="0"/>
              </a:rPr>
              <a:t>{</a:t>
            </a:r>
            <a:r>
              <a:rPr lang="es-CO" sz="1000" dirty="0"/>
              <a:t/>
            </a:r>
            <a:br>
              <a:rPr lang="es-CO" sz="1000" dirty="0"/>
            </a:br>
            <a:r>
              <a:rPr lang="es-CO" sz="1000" dirty="0">
                <a:solidFill>
                  <a:srgbClr val="000000"/>
                </a:solidFill>
                <a:latin typeface="Consolas" panose="020B0609020204030204" pitchFamily="49" charset="0"/>
              </a:rPr>
              <a:t>    </a:t>
            </a:r>
            <a:r>
              <a:rPr lang="es-CO" sz="1000" dirty="0">
                <a:solidFill>
                  <a:srgbClr val="FF0000"/>
                </a:solidFill>
                <a:latin typeface="Consolas" panose="020B0609020204030204" pitchFamily="49" charset="0"/>
              </a:rPr>
              <a:t>color:</a:t>
            </a:r>
            <a:r>
              <a:rPr lang="es-CO" sz="1000" dirty="0">
                <a:solidFill>
                  <a:srgbClr val="0000CD"/>
                </a:solidFill>
                <a:latin typeface="Consolas" panose="020B0609020204030204" pitchFamily="49" charset="0"/>
              </a:rPr>
              <a:t> #FF0000</a:t>
            </a:r>
            <a:r>
              <a:rPr lang="es-CO" sz="1000" dirty="0" smtClean="0">
                <a:solidFill>
                  <a:srgbClr val="0000CD"/>
                </a:solidFill>
                <a:latin typeface="Consolas" panose="020B0609020204030204" pitchFamily="49" charset="0"/>
              </a:rPr>
              <a:t>;</a:t>
            </a:r>
          </a:p>
          <a:p>
            <a:r>
              <a:rPr lang="es-CO" sz="1000" dirty="0" smtClean="0">
                <a:solidFill>
                  <a:srgbClr val="FF0000"/>
                </a:solidFill>
                <a:latin typeface="Consolas" panose="020B0609020204030204" pitchFamily="49" charset="0"/>
              </a:rPr>
              <a:t>    </a:t>
            </a:r>
            <a:r>
              <a:rPr lang="es-CO" sz="1000" dirty="0" err="1" smtClean="0">
                <a:solidFill>
                  <a:srgbClr val="FF0000"/>
                </a:solidFill>
                <a:latin typeface="Consolas" panose="020B0609020204030204" pitchFamily="49" charset="0"/>
              </a:rPr>
              <a:t>background</a:t>
            </a:r>
            <a:r>
              <a:rPr lang="es-CO" sz="1000" dirty="0" smtClean="0">
                <a:solidFill>
                  <a:srgbClr val="FF0000"/>
                </a:solidFill>
                <a:latin typeface="Consolas" panose="020B0609020204030204" pitchFamily="49" charset="0"/>
              </a:rPr>
              <a:t>-color</a:t>
            </a:r>
            <a:r>
              <a:rPr lang="es-CO" sz="1000" dirty="0">
                <a:solidFill>
                  <a:srgbClr val="FF0000"/>
                </a:solidFill>
                <a:latin typeface="Consolas" panose="020B0609020204030204" pitchFamily="49" charset="0"/>
              </a:rPr>
              <a:t>: #B2FF99;</a:t>
            </a:r>
            <a:br>
              <a:rPr lang="es-CO" sz="1000" dirty="0">
                <a:solidFill>
                  <a:srgbClr val="FF0000"/>
                </a:solidFill>
                <a:latin typeface="Consolas" panose="020B0609020204030204" pitchFamily="49" charset="0"/>
              </a:rPr>
            </a:br>
            <a:r>
              <a:rPr lang="es-CO" sz="1000" dirty="0" smtClean="0">
                <a:solidFill>
                  <a:srgbClr val="000000"/>
                </a:solidFill>
                <a:latin typeface="Consolas" panose="020B0609020204030204" pitchFamily="49" charset="0"/>
              </a:rPr>
              <a:t>}</a:t>
            </a:r>
            <a:r>
              <a:rPr lang="es-CO" sz="1000" dirty="0"/>
              <a:t/>
            </a:r>
            <a:br>
              <a:rPr lang="es-CO" sz="1000" dirty="0"/>
            </a:br>
            <a:r>
              <a:rPr lang="es-CO" sz="1000" dirty="0">
                <a:solidFill>
                  <a:srgbClr val="008000"/>
                </a:solidFill>
                <a:latin typeface="Consolas" panose="020B0609020204030204" pitchFamily="49" charset="0"/>
              </a:rPr>
              <a:t>/* </a:t>
            </a:r>
            <a:r>
              <a:rPr lang="es-CO" sz="1000" dirty="0" err="1">
                <a:solidFill>
                  <a:srgbClr val="008000"/>
                </a:solidFill>
                <a:latin typeface="Consolas" panose="020B0609020204030204" pitchFamily="49" charset="0"/>
              </a:rPr>
              <a:t>visited</a:t>
            </a:r>
            <a:r>
              <a:rPr lang="es-CO" sz="1000" dirty="0">
                <a:solidFill>
                  <a:srgbClr val="008000"/>
                </a:solidFill>
                <a:latin typeface="Consolas" panose="020B0609020204030204" pitchFamily="49" charset="0"/>
              </a:rPr>
              <a:t> link */</a:t>
            </a:r>
            <a:r>
              <a:rPr lang="es-CO" sz="1000" dirty="0"/>
              <a:t/>
            </a:r>
            <a:br>
              <a:rPr lang="es-CO" sz="1000" dirty="0"/>
            </a:br>
            <a:r>
              <a:rPr lang="es-CO" sz="1000" dirty="0">
                <a:solidFill>
                  <a:srgbClr val="A52A2A"/>
                </a:solidFill>
                <a:latin typeface="Consolas" panose="020B0609020204030204" pitchFamily="49" charset="0"/>
              </a:rPr>
              <a:t>a:visited </a:t>
            </a:r>
            <a:r>
              <a:rPr lang="es-CO" sz="1000" dirty="0">
                <a:solidFill>
                  <a:srgbClr val="000000"/>
                </a:solidFill>
                <a:latin typeface="Consolas" panose="020B0609020204030204" pitchFamily="49" charset="0"/>
              </a:rPr>
              <a:t>{</a:t>
            </a:r>
            <a:r>
              <a:rPr lang="es-CO" sz="1000" dirty="0"/>
              <a:t/>
            </a:r>
            <a:br>
              <a:rPr lang="es-CO" sz="1000" dirty="0"/>
            </a:br>
            <a:r>
              <a:rPr lang="es-CO" sz="1000" dirty="0">
                <a:solidFill>
                  <a:srgbClr val="000000"/>
                </a:solidFill>
                <a:latin typeface="Consolas" panose="020B0609020204030204" pitchFamily="49" charset="0"/>
              </a:rPr>
              <a:t>    </a:t>
            </a:r>
            <a:r>
              <a:rPr lang="es-CO" sz="1000" dirty="0">
                <a:solidFill>
                  <a:srgbClr val="FF0000"/>
                </a:solidFill>
                <a:latin typeface="Consolas" panose="020B0609020204030204" pitchFamily="49" charset="0"/>
              </a:rPr>
              <a:t>color:</a:t>
            </a:r>
            <a:r>
              <a:rPr lang="es-CO" sz="1000" dirty="0">
                <a:solidFill>
                  <a:srgbClr val="0000CD"/>
                </a:solidFill>
                <a:latin typeface="Consolas" panose="020B0609020204030204" pitchFamily="49" charset="0"/>
              </a:rPr>
              <a:t> #00FF00;</a:t>
            </a:r>
            <a:r>
              <a:rPr lang="es-CO" sz="1000" dirty="0"/>
              <a:t/>
            </a:r>
            <a:br>
              <a:rPr lang="es-CO" sz="1000" dirty="0"/>
            </a:br>
            <a:r>
              <a:rPr lang="es-CO" sz="1000" dirty="0" smtClean="0">
                <a:solidFill>
                  <a:srgbClr val="000000"/>
                </a:solidFill>
                <a:latin typeface="Consolas" panose="020B0609020204030204" pitchFamily="49" charset="0"/>
              </a:rPr>
              <a:t>}</a:t>
            </a:r>
            <a:r>
              <a:rPr lang="es-CO" sz="1000" dirty="0"/>
              <a:t/>
            </a:r>
            <a:br>
              <a:rPr lang="es-CO" sz="1000" dirty="0"/>
            </a:br>
            <a:r>
              <a:rPr lang="es-CO" sz="1000" dirty="0">
                <a:solidFill>
                  <a:srgbClr val="008000"/>
                </a:solidFill>
                <a:latin typeface="Consolas" panose="020B0609020204030204" pitchFamily="49" charset="0"/>
              </a:rPr>
              <a:t>/* mouse </a:t>
            </a:r>
            <a:r>
              <a:rPr lang="es-CO" sz="1000" dirty="0" err="1">
                <a:solidFill>
                  <a:srgbClr val="008000"/>
                </a:solidFill>
                <a:latin typeface="Consolas" panose="020B0609020204030204" pitchFamily="49" charset="0"/>
              </a:rPr>
              <a:t>over</a:t>
            </a:r>
            <a:r>
              <a:rPr lang="es-CO" sz="1000" dirty="0">
                <a:solidFill>
                  <a:srgbClr val="008000"/>
                </a:solidFill>
                <a:latin typeface="Consolas" panose="020B0609020204030204" pitchFamily="49" charset="0"/>
              </a:rPr>
              <a:t> link */</a:t>
            </a:r>
            <a:r>
              <a:rPr lang="es-CO" sz="1000" dirty="0"/>
              <a:t/>
            </a:r>
            <a:br>
              <a:rPr lang="es-CO" sz="1000" dirty="0"/>
            </a:br>
            <a:r>
              <a:rPr lang="es-CO" sz="1000" dirty="0">
                <a:solidFill>
                  <a:srgbClr val="A52A2A"/>
                </a:solidFill>
                <a:latin typeface="Consolas" panose="020B0609020204030204" pitchFamily="49" charset="0"/>
              </a:rPr>
              <a:t>a:hover </a:t>
            </a:r>
            <a:r>
              <a:rPr lang="es-CO" sz="1000" dirty="0">
                <a:solidFill>
                  <a:srgbClr val="000000"/>
                </a:solidFill>
                <a:latin typeface="Consolas" panose="020B0609020204030204" pitchFamily="49" charset="0"/>
              </a:rPr>
              <a:t>{</a:t>
            </a:r>
            <a:r>
              <a:rPr lang="es-CO" sz="1000" dirty="0"/>
              <a:t/>
            </a:r>
            <a:br>
              <a:rPr lang="es-CO" sz="1000" dirty="0"/>
            </a:br>
            <a:r>
              <a:rPr lang="es-CO" sz="1000" dirty="0">
                <a:solidFill>
                  <a:srgbClr val="000000"/>
                </a:solidFill>
                <a:latin typeface="Consolas" panose="020B0609020204030204" pitchFamily="49" charset="0"/>
              </a:rPr>
              <a:t>    </a:t>
            </a:r>
            <a:r>
              <a:rPr lang="es-CO" sz="1000" dirty="0">
                <a:solidFill>
                  <a:srgbClr val="FF0000"/>
                </a:solidFill>
                <a:latin typeface="Consolas" panose="020B0609020204030204" pitchFamily="49" charset="0"/>
              </a:rPr>
              <a:t>color:</a:t>
            </a:r>
            <a:r>
              <a:rPr lang="es-CO" sz="1000" dirty="0">
                <a:solidFill>
                  <a:srgbClr val="0000CD"/>
                </a:solidFill>
                <a:latin typeface="Consolas" panose="020B0609020204030204" pitchFamily="49" charset="0"/>
              </a:rPr>
              <a:t> #FF00FF</a:t>
            </a:r>
            <a:r>
              <a:rPr lang="es-CO" sz="1000" dirty="0" smtClean="0">
                <a:solidFill>
                  <a:srgbClr val="0000CD"/>
                </a:solidFill>
                <a:latin typeface="Consolas" panose="020B0609020204030204" pitchFamily="49" charset="0"/>
              </a:rPr>
              <a:t>;</a:t>
            </a:r>
            <a:endParaRPr lang="es-CO" sz="1000" dirty="0" smtClean="0"/>
          </a:p>
          <a:p>
            <a:r>
              <a:rPr lang="es-CO" sz="1000" dirty="0" smtClean="0">
                <a:solidFill>
                  <a:srgbClr val="000000"/>
                </a:solidFill>
                <a:latin typeface="Consolas" panose="020B0609020204030204" pitchFamily="49" charset="0"/>
              </a:rPr>
              <a:t>}</a:t>
            </a:r>
            <a:r>
              <a:rPr lang="es-CO" sz="1000" dirty="0"/>
              <a:t/>
            </a:r>
            <a:br>
              <a:rPr lang="es-CO" sz="1000" dirty="0"/>
            </a:br>
            <a:r>
              <a:rPr lang="es-CO" sz="1000" dirty="0">
                <a:solidFill>
                  <a:srgbClr val="008000"/>
                </a:solidFill>
                <a:latin typeface="Consolas" panose="020B0609020204030204" pitchFamily="49" charset="0"/>
              </a:rPr>
              <a:t>/* </a:t>
            </a:r>
            <a:r>
              <a:rPr lang="es-CO" sz="1000" dirty="0" err="1">
                <a:solidFill>
                  <a:srgbClr val="008000"/>
                </a:solidFill>
                <a:latin typeface="Consolas" panose="020B0609020204030204" pitchFamily="49" charset="0"/>
              </a:rPr>
              <a:t>selected</a:t>
            </a:r>
            <a:r>
              <a:rPr lang="es-CO" sz="1000" dirty="0">
                <a:solidFill>
                  <a:srgbClr val="008000"/>
                </a:solidFill>
                <a:latin typeface="Consolas" panose="020B0609020204030204" pitchFamily="49" charset="0"/>
              </a:rPr>
              <a:t> link */</a:t>
            </a:r>
            <a:r>
              <a:rPr lang="es-CO" sz="1000" dirty="0"/>
              <a:t/>
            </a:r>
            <a:br>
              <a:rPr lang="es-CO" sz="1000" dirty="0"/>
            </a:br>
            <a:r>
              <a:rPr lang="es-CO" sz="1000" dirty="0">
                <a:solidFill>
                  <a:srgbClr val="A52A2A"/>
                </a:solidFill>
                <a:latin typeface="Consolas" panose="020B0609020204030204" pitchFamily="49" charset="0"/>
              </a:rPr>
              <a:t>a:active </a:t>
            </a:r>
            <a:r>
              <a:rPr lang="es-CO" sz="1000" dirty="0">
                <a:solidFill>
                  <a:srgbClr val="000000"/>
                </a:solidFill>
                <a:latin typeface="Consolas" panose="020B0609020204030204" pitchFamily="49" charset="0"/>
              </a:rPr>
              <a:t>{</a:t>
            </a:r>
            <a:r>
              <a:rPr lang="es-CO" sz="1000" dirty="0"/>
              <a:t/>
            </a:r>
            <a:br>
              <a:rPr lang="es-CO" sz="1000" dirty="0"/>
            </a:br>
            <a:r>
              <a:rPr lang="es-CO" sz="1000" dirty="0">
                <a:solidFill>
                  <a:srgbClr val="000000"/>
                </a:solidFill>
                <a:latin typeface="Consolas" panose="020B0609020204030204" pitchFamily="49" charset="0"/>
              </a:rPr>
              <a:t>    </a:t>
            </a:r>
            <a:r>
              <a:rPr lang="es-CO" sz="1000" dirty="0">
                <a:solidFill>
                  <a:srgbClr val="FF0000"/>
                </a:solidFill>
                <a:latin typeface="Consolas" panose="020B0609020204030204" pitchFamily="49" charset="0"/>
              </a:rPr>
              <a:t>color:</a:t>
            </a:r>
            <a:r>
              <a:rPr lang="es-CO" sz="1000" dirty="0">
                <a:solidFill>
                  <a:srgbClr val="0000CD"/>
                </a:solidFill>
                <a:latin typeface="Consolas" panose="020B0609020204030204" pitchFamily="49" charset="0"/>
              </a:rPr>
              <a:t> #0000FF;</a:t>
            </a:r>
            <a:r>
              <a:rPr lang="es-CO" sz="1000" dirty="0"/>
              <a:t/>
            </a:r>
            <a:br>
              <a:rPr lang="es-CO" sz="1000" dirty="0"/>
            </a:br>
            <a:r>
              <a:rPr lang="es-CO" sz="1000" dirty="0">
                <a:solidFill>
                  <a:srgbClr val="000000"/>
                </a:solidFill>
                <a:latin typeface="Consolas" panose="020B0609020204030204" pitchFamily="49" charset="0"/>
              </a:rPr>
              <a:t>}</a:t>
            </a:r>
            <a:endParaRPr lang="en-GB" sz="1000" dirty="0"/>
          </a:p>
        </p:txBody>
      </p:sp>
      <p:sp>
        <p:nvSpPr>
          <p:cNvPr id="25" name="Rectángulo 24"/>
          <p:cNvSpPr/>
          <p:nvPr/>
        </p:nvSpPr>
        <p:spPr>
          <a:xfrm>
            <a:off x="8590118" y="5934769"/>
            <a:ext cx="2350476" cy="830997"/>
          </a:xfrm>
          <a:prstGeom prst="rect">
            <a:avLst/>
          </a:prstGeom>
        </p:spPr>
        <p:txBody>
          <a:bodyPr wrap="square">
            <a:spAutoFit/>
          </a:bodyPr>
          <a:lstStyle/>
          <a:p>
            <a:pPr>
              <a:buFont typeface="Arial" panose="020B0604020202020204" pitchFamily="34" charset="0"/>
              <a:buChar char="•"/>
            </a:pPr>
            <a:r>
              <a:rPr lang="en-US" sz="1200" dirty="0">
                <a:solidFill>
                  <a:srgbClr val="333333"/>
                </a:solidFill>
                <a:latin typeface="Verdana" panose="020B0604030504040204" pitchFamily="34" charset="0"/>
              </a:rPr>
              <a:t>a:hover MUST come after a:link and a:visited</a:t>
            </a:r>
          </a:p>
          <a:p>
            <a:pPr>
              <a:buFont typeface="Arial" panose="020B0604020202020204" pitchFamily="34" charset="0"/>
              <a:buChar char="•"/>
            </a:pPr>
            <a:r>
              <a:rPr lang="en-US" sz="1200" dirty="0">
                <a:solidFill>
                  <a:srgbClr val="333333"/>
                </a:solidFill>
                <a:latin typeface="Verdana" panose="020B0604030504040204" pitchFamily="34" charset="0"/>
              </a:rPr>
              <a:t>a:active MUST come after a:hover</a:t>
            </a:r>
            <a:endParaRPr lang="en-US" sz="1200" b="0" i="0" dirty="0">
              <a:solidFill>
                <a:srgbClr val="333333"/>
              </a:solidFill>
              <a:effectLst/>
              <a:latin typeface="Verdana" panose="020B0604030504040204" pitchFamily="34" charset="0"/>
            </a:endParaRPr>
          </a:p>
        </p:txBody>
      </p:sp>
    </p:spTree>
    <p:extLst>
      <p:ext uri="{BB962C8B-B14F-4D97-AF65-F5344CB8AC3E}">
        <p14:creationId xmlns:p14="http://schemas.microsoft.com/office/powerpoint/2010/main" val="381042513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p:cNvSpPr txBox="1"/>
          <p:nvPr/>
        </p:nvSpPr>
        <p:spPr>
          <a:xfrm>
            <a:off x="422031" y="272705"/>
            <a:ext cx="3153507" cy="461665"/>
          </a:xfrm>
          <a:prstGeom prst="rect">
            <a:avLst/>
          </a:prstGeom>
          <a:noFill/>
        </p:spPr>
        <p:txBody>
          <a:bodyPr wrap="square" rtlCol="0">
            <a:spAutoFit/>
          </a:bodyPr>
          <a:lstStyle/>
          <a:p>
            <a:r>
              <a:rPr lang="en-GB" sz="2400" dirty="0" smtClean="0">
                <a:latin typeface="Gotham Light" pitchFamily="50" charset="0"/>
                <a:cs typeface="Gotham Light" pitchFamily="50" charset="0"/>
              </a:rPr>
              <a:t>The CSS properties</a:t>
            </a:r>
            <a:endParaRPr lang="en-GB" sz="2400" b="1" dirty="0">
              <a:latin typeface="Gotham Light" pitchFamily="50" charset="0"/>
              <a:cs typeface="Gotham Light" pitchFamily="50" charset="0"/>
            </a:endParaRPr>
          </a:p>
        </p:txBody>
      </p:sp>
      <p:pic>
        <p:nvPicPr>
          <p:cNvPr id="6" name="Picture 6" descr="http://3.bp.blogspot.com/-mLHQ73NubPg/U7hlEVVToOI/AAAAAAAABUM/AaR9sFczHak/s1600/CSS3-logo.gif"/>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2716" t="7465" r="22781" b="6937"/>
          <a:stretch/>
        </p:blipFill>
        <p:spPr bwMode="auto">
          <a:xfrm>
            <a:off x="11351846" y="118853"/>
            <a:ext cx="590977" cy="79554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8" descr="http://4.bp.blogspot.com/-v9sfR-Tmcww/UuppSBoOlTI/AAAAAAAAABo/3Vtrw2iQlbM/s1600/w3schools.com_0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40595" y="5772199"/>
            <a:ext cx="1447735" cy="108580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descr="http://wpsites.net/wp-content/uploads/2011/08/What-Is-CSS.png"/>
          <p:cNvPicPr>
            <a:picLocks noChangeAspect="1" noChangeArrowheads="1"/>
          </p:cNvPicPr>
          <p:nvPr/>
        </p:nvPicPr>
        <p:blipFill rotWithShape="1">
          <a:blip r:embed="rId4">
            <a:extLst>
              <a:ext uri="{28A0092B-C50C-407E-A947-70E740481C1C}">
                <a14:useLocalDpi xmlns:a14="http://schemas.microsoft.com/office/drawing/2010/main" val="0"/>
              </a:ext>
            </a:extLst>
          </a:blip>
          <a:srcRect l="25782" t="16797" b="24665"/>
          <a:stretch/>
        </p:blipFill>
        <p:spPr bwMode="auto">
          <a:xfrm>
            <a:off x="4797251" y="337777"/>
            <a:ext cx="3804976" cy="1500554"/>
          </a:xfrm>
          <a:prstGeom prst="rect">
            <a:avLst/>
          </a:prstGeom>
          <a:noFill/>
          <a:extLst>
            <a:ext uri="{909E8E84-426E-40DD-AFC4-6F175D3DCCD1}">
              <a14:hiddenFill xmlns:a14="http://schemas.microsoft.com/office/drawing/2010/main">
                <a:solidFill>
                  <a:srgbClr val="FFFFFF"/>
                </a:solidFill>
              </a14:hiddenFill>
            </a:ext>
          </a:extLst>
        </p:spPr>
      </p:pic>
      <p:sp>
        <p:nvSpPr>
          <p:cNvPr id="9" name="CuadroTexto 8"/>
          <p:cNvSpPr txBox="1"/>
          <p:nvPr/>
        </p:nvSpPr>
        <p:spPr>
          <a:xfrm>
            <a:off x="422031" y="1920392"/>
            <a:ext cx="3153507" cy="400110"/>
          </a:xfrm>
          <a:prstGeom prst="rect">
            <a:avLst/>
          </a:prstGeom>
          <a:noFill/>
        </p:spPr>
        <p:txBody>
          <a:bodyPr wrap="square" rtlCol="0">
            <a:spAutoFit/>
          </a:bodyPr>
          <a:lstStyle/>
          <a:p>
            <a:r>
              <a:rPr lang="en-GB" sz="2000" dirty="0" smtClean="0">
                <a:latin typeface="Gotham Light" pitchFamily="50" charset="0"/>
                <a:cs typeface="Gotham Light" pitchFamily="50" charset="0"/>
              </a:rPr>
              <a:t>List</a:t>
            </a:r>
            <a:endParaRPr lang="en-GB" sz="2000" b="1" dirty="0">
              <a:latin typeface="Gotham Light" pitchFamily="50" charset="0"/>
              <a:cs typeface="Gotham Light" pitchFamily="50" charset="0"/>
            </a:endParaRPr>
          </a:p>
        </p:txBody>
      </p:sp>
      <p:sp>
        <p:nvSpPr>
          <p:cNvPr id="10" name="CuadroTexto 9"/>
          <p:cNvSpPr txBox="1"/>
          <p:nvPr/>
        </p:nvSpPr>
        <p:spPr>
          <a:xfrm>
            <a:off x="5122985" y="1920392"/>
            <a:ext cx="3153507" cy="400110"/>
          </a:xfrm>
          <a:prstGeom prst="rect">
            <a:avLst/>
          </a:prstGeom>
          <a:noFill/>
        </p:spPr>
        <p:txBody>
          <a:bodyPr wrap="square" rtlCol="0">
            <a:spAutoFit/>
          </a:bodyPr>
          <a:lstStyle/>
          <a:p>
            <a:r>
              <a:rPr lang="en-GB" sz="2000" dirty="0" smtClean="0">
                <a:latin typeface="Gotham Light" pitchFamily="50" charset="0"/>
                <a:cs typeface="Gotham Light" pitchFamily="50" charset="0"/>
              </a:rPr>
              <a:t>Table</a:t>
            </a:r>
            <a:endParaRPr lang="en-GB" sz="2000" b="1" dirty="0">
              <a:latin typeface="Gotham Light" pitchFamily="50" charset="0"/>
              <a:cs typeface="Gotham Light" pitchFamily="50" charset="0"/>
            </a:endParaRPr>
          </a:p>
        </p:txBody>
      </p:sp>
      <p:cxnSp>
        <p:nvCxnSpPr>
          <p:cNvPr id="12" name="Conector recto 11"/>
          <p:cNvCxnSpPr/>
          <p:nvPr/>
        </p:nvCxnSpPr>
        <p:spPr>
          <a:xfrm>
            <a:off x="4255475" y="1920392"/>
            <a:ext cx="0" cy="4593733"/>
          </a:xfrm>
          <a:prstGeom prst="line">
            <a:avLst/>
          </a:prstGeom>
          <a:ln w="381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3" name="Conector recto 12"/>
          <p:cNvCxnSpPr/>
          <p:nvPr/>
        </p:nvCxnSpPr>
        <p:spPr>
          <a:xfrm>
            <a:off x="7866183" y="1920392"/>
            <a:ext cx="0" cy="4593733"/>
          </a:xfrm>
          <a:prstGeom prst="line">
            <a:avLst/>
          </a:prstGeom>
          <a:ln w="381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6" name="CuadroTexto 15"/>
          <p:cNvSpPr txBox="1"/>
          <p:nvPr/>
        </p:nvSpPr>
        <p:spPr>
          <a:xfrm>
            <a:off x="422031" y="894840"/>
            <a:ext cx="4161690" cy="954107"/>
          </a:xfrm>
          <a:prstGeom prst="rect">
            <a:avLst/>
          </a:prstGeom>
          <a:noFill/>
        </p:spPr>
        <p:txBody>
          <a:bodyPr wrap="square" rtlCol="0">
            <a:spAutoFit/>
          </a:bodyPr>
          <a:lstStyle/>
          <a:p>
            <a:r>
              <a:rPr lang="en-GB" sz="1400" dirty="0" smtClean="0">
                <a:latin typeface="Gotham Light" pitchFamily="50" charset="0"/>
                <a:cs typeface="Gotham Light" pitchFamily="50" charset="0"/>
              </a:rPr>
              <a:t>Take into account that the editor can give you the options of the value of the property. Making important to know the properties by memory but not the values</a:t>
            </a:r>
            <a:endParaRPr lang="en-GB" sz="1400" b="1" dirty="0">
              <a:latin typeface="Gotham Light" pitchFamily="50" charset="0"/>
              <a:cs typeface="Gotham Light" pitchFamily="50" charset="0"/>
            </a:endParaRPr>
          </a:p>
        </p:txBody>
      </p:sp>
      <p:sp>
        <p:nvSpPr>
          <p:cNvPr id="22" name="CuadroTexto 21"/>
          <p:cNvSpPr txBox="1"/>
          <p:nvPr/>
        </p:nvSpPr>
        <p:spPr>
          <a:xfrm>
            <a:off x="8871857" y="1920392"/>
            <a:ext cx="2147834" cy="400110"/>
          </a:xfrm>
          <a:prstGeom prst="rect">
            <a:avLst/>
          </a:prstGeom>
          <a:noFill/>
        </p:spPr>
        <p:txBody>
          <a:bodyPr wrap="square" rtlCol="0">
            <a:spAutoFit/>
          </a:bodyPr>
          <a:lstStyle/>
          <a:p>
            <a:r>
              <a:rPr lang="en-GB" sz="2000" dirty="0" smtClean="0">
                <a:latin typeface="Gotham Light" pitchFamily="50" charset="0"/>
                <a:cs typeface="Gotham Light" pitchFamily="50" charset="0"/>
              </a:rPr>
              <a:t>Link formatting</a:t>
            </a:r>
            <a:endParaRPr lang="en-GB" sz="2000" b="1" dirty="0">
              <a:latin typeface="Gotham Light" pitchFamily="50" charset="0"/>
              <a:cs typeface="Gotham Light" pitchFamily="50" charset="0"/>
            </a:endParaRPr>
          </a:p>
        </p:txBody>
      </p:sp>
      <p:sp>
        <p:nvSpPr>
          <p:cNvPr id="11" name="Rectángulo 10"/>
          <p:cNvSpPr/>
          <p:nvPr/>
        </p:nvSpPr>
        <p:spPr>
          <a:xfrm>
            <a:off x="259390" y="2600907"/>
            <a:ext cx="3785072" cy="1384995"/>
          </a:xfrm>
          <a:prstGeom prst="rect">
            <a:avLst/>
          </a:prstGeom>
        </p:spPr>
        <p:txBody>
          <a:bodyPr wrap="square">
            <a:spAutoFit/>
          </a:bodyPr>
          <a:lstStyle/>
          <a:p>
            <a:r>
              <a:rPr lang="es-CO" sz="1200" dirty="0" err="1" smtClean="0">
                <a:solidFill>
                  <a:srgbClr val="A52A2A"/>
                </a:solidFill>
                <a:latin typeface="Consolas" panose="020B0609020204030204" pitchFamily="49" charset="0"/>
              </a:rPr>
              <a:t>ul.classa</a:t>
            </a:r>
            <a:r>
              <a:rPr lang="es-CO" sz="1200" dirty="0">
                <a:solidFill>
                  <a:srgbClr val="A52A2A"/>
                </a:solidFill>
                <a:latin typeface="Consolas" panose="020B0609020204030204" pitchFamily="49" charset="0"/>
              </a:rPr>
              <a:t> </a:t>
            </a:r>
            <a:r>
              <a:rPr lang="es-CO" sz="1200" dirty="0">
                <a:solidFill>
                  <a:srgbClr val="000000"/>
                </a:solidFill>
                <a:latin typeface="Consolas" panose="020B0609020204030204" pitchFamily="49" charset="0"/>
              </a:rPr>
              <a:t>{</a:t>
            </a:r>
            <a:r>
              <a:rPr lang="es-CO" sz="1200" dirty="0"/>
              <a:t/>
            </a:r>
            <a:br>
              <a:rPr lang="es-CO" sz="1200" dirty="0"/>
            </a:br>
            <a:r>
              <a:rPr lang="es-CO" sz="1200" dirty="0">
                <a:solidFill>
                  <a:srgbClr val="000000"/>
                </a:solidFill>
                <a:latin typeface="Consolas" panose="020B0609020204030204" pitchFamily="49" charset="0"/>
              </a:rPr>
              <a:t>    </a:t>
            </a:r>
            <a:r>
              <a:rPr lang="es-CO" sz="1200" dirty="0" err="1">
                <a:solidFill>
                  <a:srgbClr val="FF0000"/>
                </a:solidFill>
                <a:latin typeface="Consolas" panose="020B0609020204030204" pitchFamily="49" charset="0"/>
              </a:rPr>
              <a:t>list-style-type</a:t>
            </a:r>
            <a:r>
              <a:rPr lang="es-CO" sz="1200" dirty="0">
                <a:solidFill>
                  <a:srgbClr val="FF0000"/>
                </a:solidFill>
                <a:latin typeface="Consolas" panose="020B0609020204030204" pitchFamily="49" charset="0"/>
              </a:rPr>
              <a:t>:</a:t>
            </a:r>
            <a:r>
              <a:rPr lang="es-CO" sz="1200" dirty="0">
                <a:solidFill>
                  <a:srgbClr val="0000CD"/>
                </a:solidFill>
                <a:latin typeface="Consolas" panose="020B0609020204030204" pitchFamily="49" charset="0"/>
              </a:rPr>
              <a:t> </a:t>
            </a:r>
            <a:r>
              <a:rPr lang="es-CO" sz="1200" dirty="0" err="1">
                <a:solidFill>
                  <a:srgbClr val="0000CD"/>
                </a:solidFill>
                <a:latin typeface="Consolas" panose="020B0609020204030204" pitchFamily="49" charset="0"/>
              </a:rPr>
              <a:t>circle</a:t>
            </a:r>
            <a:r>
              <a:rPr lang="es-CO" sz="1200" dirty="0">
                <a:solidFill>
                  <a:srgbClr val="0000CD"/>
                </a:solidFill>
                <a:latin typeface="Consolas" panose="020B0609020204030204" pitchFamily="49" charset="0"/>
              </a:rPr>
              <a:t>;</a:t>
            </a:r>
            <a:r>
              <a:rPr lang="es-CO" sz="1200" dirty="0"/>
              <a:t/>
            </a:r>
            <a:br>
              <a:rPr lang="es-CO" sz="1200" dirty="0"/>
            </a:br>
            <a:r>
              <a:rPr lang="es-CO" sz="1200" dirty="0">
                <a:solidFill>
                  <a:srgbClr val="000000"/>
                </a:solidFill>
                <a:latin typeface="Consolas" panose="020B0609020204030204" pitchFamily="49" charset="0"/>
              </a:rPr>
              <a:t>}</a:t>
            </a:r>
            <a:r>
              <a:rPr lang="es-CO" sz="1200" dirty="0"/>
              <a:t/>
            </a:r>
            <a:br>
              <a:rPr lang="es-CO" sz="1200" dirty="0"/>
            </a:br>
            <a:r>
              <a:rPr lang="es-CO" sz="1200" dirty="0"/>
              <a:t/>
            </a:r>
            <a:br>
              <a:rPr lang="es-CO" sz="1200" dirty="0"/>
            </a:br>
            <a:r>
              <a:rPr lang="es-CO" sz="1200" dirty="0" err="1" smtClean="0">
                <a:solidFill>
                  <a:srgbClr val="A52A2A"/>
                </a:solidFill>
                <a:latin typeface="Consolas" panose="020B0609020204030204" pitchFamily="49" charset="0"/>
              </a:rPr>
              <a:t>ul.classb</a:t>
            </a:r>
            <a:r>
              <a:rPr lang="es-CO" sz="1200" dirty="0">
                <a:solidFill>
                  <a:srgbClr val="A52A2A"/>
                </a:solidFill>
                <a:latin typeface="Consolas" panose="020B0609020204030204" pitchFamily="49" charset="0"/>
              </a:rPr>
              <a:t> </a:t>
            </a:r>
            <a:r>
              <a:rPr lang="es-CO" sz="1200" dirty="0">
                <a:solidFill>
                  <a:srgbClr val="000000"/>
                </a:solidFill>
                <a:latin typeface="Consolas" panose="020B0609020204030204" pitchFamily="49" charset="0"/>
              </a:rPr>
              <a:t>{</a:t>
            </a:r>
            <a:r>
              <a:rPr lang="es-CO" sz="1200" dirty="0"/>
              <a:t/>
            </a:r>
            <a:br>
              <a:rPr lang="es-CO" sz="1200" dirty="0"/>
            </a:br>
            <a:r>
              <a:rPr lang="es-CO" sz="1200" dirty="0">
                <a:solidFill>
                  <a:srgbClr val="000000"/>
                </a:solidFill>
                <a:latin typeface="Consolas" panose="020B0609020204030204" pitchFamily="49" charset="0"/>
              </a:rPr>
              <a:t>    </a:t>
            </a:r>
            <a:r>
              <a:rPr lang="es-CO" sz="1200" dirty="0" err="1">
                <a:solidFill>
                  <a:srgbClr val="FF0000"/>
                </a:solidFill>
                <a:latin typeface="Consolas" panose="020B0609020204030204" pitchFamily="49" charset="0"/>
              </a:rPr>
              <a:t>list-style-type</a:t>
            </a:r>
            <a:r>
              <a:rPr lang="es-CO" sz="1200" dirty="0">
                <a:solidFill>
                  <a:srgbClr val="FF0000"/>
                </a:solidFill>
                <a:latin typeface="Consolas" panose="020B0609020204030204" pitchFamily="49" charset="0"/>
              </a:rPr>
              <a:t>:</a:t>
            </a:r>
            <a:r>
              <a:rPr lang="es-CO" sz="1200" dirty="0">
                <a:solidFill>
                  <a:srgbClr val="0000CD"/>
                </a:solidFill>
                <a:latin typeface="Consolas" panose="020B0609020204030204" pitchFamily="49" charset="0"/>
              </a:rPr>
              <a:t> </a:t>
            </a:r>
            <a:r>
              <a:rPr lang="es-CO" sz="1200" dirty="0" err="1">
                <a:solidFill>
                  <a:srgbClr val="0000CD"/>
                </a:solidFill>
                <a:latin typeface="Consolas" panose="020B0609020204030204" pitchFamily="49" charset="0"/>
              </a:rPr>
              <a:t>square</a:t>
            </a:r>
            <a:r>
              <a:rPr lang="es-CO" sz="1200" dirty="0">
                <a:solidFill>
                  <a:srgbClr val="0000CD"/>
                </a:solidFill>
                <a:latin typeface="Consolas" panose="020B0609020204030204" pitchFamily="49" charset="0"/>
              </a:rPr>
              <a:t>;</a:t>
            </a:r>
            <a:r>
              <a:rPr lang="es-CO" sz="1200" dirty="0"/>
              <a:t/>
            </a:r>
            <a:br>
              <a:rPr lang="es-CO" sz="1200" dirty="0"/>
            </a:br>
            <a:r>
              <a:rPr lang="es-CO" sz="1200" dirty="0">
                <a:solidFill>
                  <a:srgbClr val="000000"/>
                </a:solidFill>
                <a:latin typeface="Consolas" panose="020B0609020204030204" pitchFamily="49" charset="0"/>
              </a:rPr>
              <a:t>}</a:t>
            </a:r>
            <a:endParaRPr lang="en-GB" sz="1200" dirty="0"/>
          </a:p>
        </p:txBody>
      </p:sp>
      <p:sp>
        <p:nvSpPr>
          <p:cNvPr id="26" name="Rectángulo 25"/>
          <p:cNvSpPr/>
          <p:nvPr/>
        </p:nvSpPr>
        <p:spPr>
          <a:xfrm>
            <a:off x="466111" y="6007322"/>
            <a:ext cx="3371629" cy="307777"/>
          </a:xfrm>
          <a:prstGeom prst="rect">
            <a:avLst/>
          </a:prstGeom>
        </p:spPr>
        <p:txBody>
          <a:bodyPr wrap="none">
            <a:spAutoFit/>
          </a:bodyPr>
          <a:lstStyle/>
          <a:p>
            <a:r>
              <a:rPr lang="en-GB" sz="1400" dirty="0"/>
              <a:t>http://www.w3schools.com/css/css_list.asp</a:t>
            </a:r>
          </a:p>
        </p:txBody>
      </p:sp>
      <p:sp>
        <p:nvSpPr>
          <p:cNvPr id="27" name="Rectángulo 26"/>
          <p:cNvSpPr/>
          <p:nvPr/>
        </p:nvSpPr>
        <p:spPr>
          <a:xfrm>
            <a:off x="257164" y="4091531"/>
            <a:ext cx="3729422" cy="646331"/>
          </a:xfrm>
          <a:prstGeom prst="rect">
            <a:avLst/>
          </a:prstGeom>
        </p:spPr>
        <p:txBody>
          <a:bodyPr wrap="square">
            <a:spAutoFit/>
          </a:bodyPr>
          <a:lstStyle/>
          <a:p>
            <a:r>
              <a:rPr lang="es-CO" sz="1200" dirty="0" err="1">
                <a:solidFill>
                  <a:srgbClr val="A52A2A"/>
                </a:solidFill>
                <a:latin typeface="Consolas" panose="020B0609020204030204" pitchFamily="49" charset="0"/>
              </a:rPr>
              <a:t>ul</a:t>
            </a:r>
            <a:r>
              <a:rPr lang="es-CO" sz="1200" dirty="0">
                <a:solidFill>
                  <a:srgbClr val="A52A2A"/>
                </a:solidFill>
                <a:latin typeface="Consolas" panose="020B0609020204030204" pitchFamily="49" charset="0"/>
              </a:rPr>
              <a:t> </a:t>
            </a:r>
            <a:r>
              <a:rPr lang="es-CO" sz="1200" dirty="0">
                <a:solidFill>
                  <a:srgbClr val="000000"/>
                </a:solidFill>
                <a:latin typeface="Consolas" panose="020B0609020204030204" pitchFamily="49" charset="0"/>
              </a:rPr>
              <a:t>{</a:t>
            </a:r>
            <a:r>
              <a:rPr lang="es-CO" sz="1200" dirty="0"/>
              <a:t/>
            </a:r>
            <a:br>
              <a:rPr lang="es-CO" sz="1200" dirty="0"/>
            </a:br>
            <a:r>
              <a:rPr lang="es-CO" sz="1200" dirty="0">
                <a:solidFill>
                  <a:srgbClr val="000000"/>
                </a:solidFill>
                <a:latin typeface="Consolas" panose="020B0609020204030204" pitchFamily="49" charset="0"/>
              </a:rPr>
              <a:t>   </a:t>
            </a:r>
            <a:r>
              <a:rPr lang="es-CO" sz="1200" dirty="0" err="1">
                <a:solidFill>
                  <a:srgbClr val="FF0000"/>
                </a:solidFill>
                <a:latin typeface="Consolas" panose="020B0609020204030204" pitchFamily="49" charset="0"/>
              </a:rPr>
              <a:t>list-style-image</a:t>
            </a:r>
            <a:r>
              <a:rPr lang="es-CO" sz="1200" dirty="0">
                <a:solidFill>
                  <a:srgbClr val="FF0000"/>
                </a:solidFill>
                <a:latin typeface="Consolas" panose="020B0609020204030204" pitchFamily="49" charset="0"/>
              </a:rPr>
              <a:t>:</a:t>
            </a:r>
            <a:r>
              <a:rPr lang="es-CO" sz="1200" dirty="0">
                <a:solidFill>
                  <a:srgbClr val="0000CD"/>
                </a:solidFill>
                <a:latin typeface="Consolas" panose="020B0609020204030204" pitchFamily="49" charset="0"/>
              </a:rPr>
              <a:t> </a:t>
            </a:r>
            <a:r>
              <a:rPr lang="es-CO" sz="1200" dirty="0" err="1">
                <a:solidFill>
                  <a:srgbClr val="0000CD"/>
                </a:solidFill>
                <a:latin typeface="Consolas" panose="020B0609020204030204" pitchFamily="49" charset="0"/>
              </a:rPr>
              <a:t>url</a:t>
            </a:r>
            <a:r>
              <a:rPr lang="es-CO" sz="1200" dirty="0">
                <a:solidFill>
                  <a:srgbClr val="0000CD"/>
                </a:solidFill>
                <a:latin typeface="Consolas" panose="020B0609020204030204" pitchFamily="49" charset="0"/>
              </a:rPr>
              <a:t>('sqpurple.gif');</a:t>
            </a:r>
            <a:r>
              <a:rPr lang="es-CO" sz="1200" dirty="0"/>
              <a:t/>
            </a:r>
            <a:br>
              <a:rPr lang="es-CO" sz="1200" dirty="0"/>
            </a:br>
            <a:r>
              <a:rPr lang="es-CO" sz="1200" dirty="0">
                <a:solidFill>
                  <a:srgbClr val="000000"/>
                </a:solidFill>
                <a:latin typeface="Consolas" panose="020B0609020204030204" pitchFamily="49" charset="0"/>
              </a:rPr>
              <a:t>}</a:t>
            </a:r>
            <a:endParaRPr lang="en-GB" sz="1200" dirty="0"/>
          </a:p>
        </p:txBody>
      </p:sp>
      <p:sp>
        <p:nvSpPr>
          <p:cNvPr id="28" name="Rectángulo 27"/>
          <p:cNvSpPr/>
          <p:nvPr/>
        </p:nvSpPr>
        <p:spPr>
          <a:xfrm>
            <a:off x="4462198" y="2266858"/>
            <a:ext cx="3192972" cy="646331"/>
          </a:xfrm>
          <a:prstGeom prst="rect">
            <a:avLst/>
          </a:prstGeom>
        </p:spPr>
        <p:txBody>
          <a:bodyPr wrap="square">
            <a:spAutoFit/>
          </a:bodyPr>
          <a:lstStyle/>
          <a:p>
            <a:r>
              <a:rPr lang="en-US" sz="1200" dirty="0">
                <a:solidFill>
                  <a:srgbClr val="A52A2A"/>
                </a:solidFill>
                <a:latin typeface="Consolas" panose="020B0609020204030204" pitchFamily="49" charset="0"/>
              </a:rPr>
              <a:t>table, </a:t>
            </a:r>
            <a:r>
              <a:rPr lang="en-US" sz="1200" dirty="0" err="1">
                <a:solidFill>
                  <a:srgbClr val="A52A2A"/>
                </a:solidFill>
                <a:latin typeface="Consolas" panose="020B0609020204030204" pitchFamily="49" charset="0"/>
              </a:rPr>
              <a:t>th</a:t>
            </a:r>
            <a:r>
              <a:rPr lang="en-US" sz="1200" dirty="0">
                <a:solidFill>
                  <a:srgbClr val="A52A2A"/>
                </a:solidFill>
                <a:latin typeface="Consolas" panose="020B0609020204030204" pitchFamily="49" charset="0"/>
              </a:rPr>
              <a:t>, td </a:t>
            </a:r>
            <a:r>
              <a:rPr lang="en-US" sz="1200" dirty="0">
                <a:solidFill>
                  <a:srgbClr val="000000"/>
                </a:solidFill>
                <a:latin typeface="Consolas" panose="020B0609020204030204" pitchFamily="49" charset="0"/>
              </a:rPr>
              <a:t>{</a:t>
            </a:r>
            <a:r>
              <a:rPr lang="en-US" sz="1200" dirty="0"/>
              <a:t/>
            </a:r>
            <a:br>
              <a:rPr lang="en-US" sz="1200" dirty="0"/>
            </a:br>
            <a:r>
              <a:rPr lang="en-US" sz="1200" dirty="0">
                <a:solidFill>
                  <a:srgbClr val="000000"/>
                </a:solidFill>
                <a:latin typeface="Consolas" panose="020B0609020204030204" pitchFamily="49" charset="0"/>
              </a:rPr>
              <a:t>   </a:t>
            </a:r>
            <a:r>
              <a:rPr lang="en-US" sz="1200" dirty="0">
                <a:solidFill>
                  <a:srgbClr val="FF0000"/>
                </a:solidFill>
                <a:latin typeface="Consolas" panose="020B0609020204030204" pitchFamily="49" charset="0"/>
              </a:rPr>
              <a:t>border:</a:t>
            </a:r>
            <a:r>
              <a:rPr lang="en-US" sz="1200" dirty="0">
                <a:solidFill>
                  <a:srgbClr val="0000CD"/>
                </a:solidFill>
                <a:latin typeface="Consolas" panose="020B0609020204030204" pitchFamily="49" charset="0"/>
              </a:rPr>
              <a:t> 1px solid black;</a:t>
            </a:r>
            <a:r>
              <a:rPr lang="en-US" sz="1200" dirty="0"/>
              <a:t/>
            </a:r>
            <a:br>
              <a:rPr lang="en-US" sz="1200" dirty="0"/>
            </a:br>
            <a:r>
              <a:rPr lang="en-US" sz="1200" dirty="0">
                <a:solidFill>
                  <a:srgbClr val="000000"/>
                </a:solidFill>
                <a:latin typeface="Consolas" panose="020B0609020204030204" pitchFamily="49" charset="0"/>
              </a:rPr>
              <a:t>}</a:t>
            </a:r>
            <a:endParaRPr lang="en-GB" sz="1200" dirty="0"/>
          </a:p>
        </p:txBody>
      </p:sp>
      <p:sp>
        <p:nvSpPr>
          <p:cNvPr id="29" name="Rectángulo 28"/>
          <p:cNvSpPr/>
          <p:nvPr/>
        </p:nvSpPr>
        <p:spPr>
          <a:xfrm>
            <a:off x="4524365" y="2866106"/>
            <a:ext cx="2931510" cy="1200329"/>
          </a:xfrm>
          <a:prstGeom prst="rect">
            <a:avLst/>
          </a:prstGeom>
        </p:spPr>
        <p:txBody>
          <a:bodyPr wrap="square">
            <a:spAutoFit/>
          </a:bodyPr>
          <a:lstStyle/>
          <a:p>
            <a:r>
              <a:rPr lang="es-CO" sz="1200" dirty="0" err="1">
                <a:solidFill>
                  <a:srgbClr val="A52A2A"/>
                </a:solidFill>
                <a:latin typeface="Consolas" panose="020B0609020204030204" pitchFamily="49" charset="0"/>
              </a:rPr>
              <a:t>table</a:t>
            </a:r>
            <a:r>
              <a:rPr lang="es-CO" sz="1200" dirty="0">
                <a:solidFill>
                  <a:srgbClr val="A52A2A"/>
                </a:solidFill>
                <a:latin typeface="Consolas" panose="020B0609020204030204" pitchFamily="49" charset="0"/>
              </a:rPr>
              <a:t> </a:t>
            </a:r>
            <a:r>
              <a:rPr lang="es-CO" sz="1200" dirty="0">
                <a:solidFill>
                  <a:srgbClr val="000000"/>
                </a:solidFill>
                <a:latin typeface="Consolas" panose="020B0609020204030204" pitchFamily="49" charset="0"/>
              </a:rPr>
              <a:t>{</a:t>
            </a:r>
            <a:r>
              <a:rPr lang="es-CO" sz="1200" dirty="0"/>
              <a:t/>
            </a:r>
            <a:br>
              <a:rPr lang="es-CO" sz="1200" dirty="0"/>
            </a:br>
            <a:r>
              <a:rPr lang="es-CO" sz="1200" dirty="0">
                <a:solidFill>
                  <a:srgbClr val="000000"/>
                </a:solidFill>
                <a:latin typeface="Consolas" panose="020B0609020204030204" pitchFamily="49" charset="0"/>
              </a:rPr>
              <a:t>    </a:t>
            </a:r>
            <a:r>
              <a:rPr lang="es-CO" sz="1200" dirty="0" err="1">
                <a:solidFill>
                  <a:srgbClr val="FF0000"/>
                </a:solidFill>
                <a:latin typeface="Consolas" panose="020B0609020204030204" pitchFamily="49" charset="0"/>
              </a:rPr>
              <a:t>border-collapse</a:t>
            </a:r>
            <a:r>
              <a:rPr lang="es-CO" sz="1200" dirty="0">
                <a:solidFill>
                  <a:srgbClr val="FF0000"/>
                </a:solidFill>
                <a:latin typeface="Consolas" panose="020B0609020204030204" pitchFamily="49" charset="0"/>
              </a:rPr>
              <a:t>:</a:t>
            </a:r>
            <a:r>
              <a:rPr lang="es-CO" sz="1200" dirty="0">
                <a:solidFill>
                  <a:srgbClr val="0000CD"/>
                </a:solidFill>
                <a:latin typeface="Consolas" panose="020B0609020204030204" pitchFamily="49" charset="0"/>
              </a:rPr>
              <a:t> </a:t>
            </a:r>
            <a:r>
              <a:rPr lang="es-CO" sz="1200" dirty="0" err="1">
                <a:solidFill>
                  <a:srgbClr val="0000CD"/>
                </a:solidFill>
                <a:latin typeface="Consolas" panose="020B0609020204030204" pitchFamily="49" charset="0"/>
              </a:rPr>
              <a:t>collapse</a:t>
            </a:r>
            <a:r>
              <a:rPr lang="es-CO" sz="1200" dirty="0">
                <a:solidFill>
                  <a:srgbClr val="0000CD"/>
                </a:solidFill>
                <a:latin typeface="Consolas" panose="020B0609020204030204" pitchFamily="49" charset="0"/>
              </a:rPr>
              <a:t>;</a:t>
            </a:r>
            <a:r>
              <a:rPr lang="es-CO" sz="1200" dirty="0"/>
              <a:t/>
            </a:r>
            <a:br>
              <a:rPr lang="es-CO" sz="1200" dirty="0"/>
            </a:br>
            <a:r>
              <a:rPr lang="es-CO" sz="1200" dirty="0" smtClean="0">
                <a:solidFill>
                  <a:srgbClr val="000000"/>
                </a:solidFill>
                <a:latin typeface="Consolas" panose="020B0609020204030204" pitchFamily="49" charset="0"/>
              </a:rPr>
              <a:t>}</a:t>
            </a:r>
            <a:r>
              <a:rPr lang="es-CO" sz="1200" dirty="0"/>
              <a:t/>
            </a:r>
            <a:br>
              <a:rPr lang="es-CO" sz="1200" dirty="0"/>
            </a:br>
            <a:r>
              <a:rPr lang="es-CO" sz="1200" dirty="0" err="1">
                <a:solidFill>
                  <a:srgbClr val="A52A2A"/>
                </a:solidFill>
                <a:latin typeface="Consolas" panose="020B0609020204030204" pitchFamily="49" charset="0"/>
              </a:rPr>
              <a:t>table</a:t>
            </a:r>
            <a:r>
              <a:rPr lang="es-CO" sz="1200" dirty="0">
                <a:solidFill>
                  <a:srgbClr val="A52A2A"/>
                </a:solidFill>
                <a:latin typeface="Consolas" panose="020B0609020204030204" pitchFamily="49" charset="0"/>
              </a:rPr>
              <a:t>, </a:t>
            </a:r>
            <a:r>
              <a:rPr lang="es-CO" sz="1200" dirty="0" err="1">
                <a:solidFill>
                  <a:srgbClr val="A52A2A"/>
                </a:solidFill>
                <a:latin typeface="Consolas" panose="020B0609020204030204" pitchFamily="49" charset="0"/>
              </a:rPr>
              <a:t>th</a:t>
            </a:r>
            <a:r>
              <a:rPr lang="es-CO" sz="1200" dirty="0">
                <a:solidFill>
                  <a:srgbClr val="A52A2A"/>
                </a:solidFill>
                <a:latin typeface="Consolas" panose="020B0609020204030204" pitchFamily="49" charset="0"/>
              </a:rPr>
              <a:t>, </a:t>
            </a:r>
            <a:r>
              <a:rPr lang="es-CO" sz="1200" dirty="0" err="1">
                <a:solidFill>
                  <a:srgbClr val="A52A2A"/>
                </a:solidFill>
                <a:latin typeface="Consolas" panose="020B0609020204030204" pitchFamily="49" charset="0"/>
              </a:rPr>
              <a:t>td</a:t>
            </a:r>
            <a:r>
              <a:rPr lang="es-CO" sz="1200" dirty="0">
                <a:solidFill>
                  <a:srgbClr val="A52A2A"/>
                </a:solidFill>
                <a:latin typeface="Consolas" panose="020B0609020204030204" pitchFamily="49" charset="0"/>
              </a:rPr>
              <a:t> </a:t>
            </a:r>
            <a:r>
              <a:rPr lang="es-CO" sz="1200" dirty="0">
                <a:solidFill>
                  <a:srgbClr val="000000"/>
                </a:solidFill>
                <a:latin typeface="Consolas" panose="020B0609020204030204" pitchFamily="49" charset="0"/>
              </a:rPr>
              <a:t>{</a:t>
            </a:r>
            <a:r>
              <a:rPr lang="es-CO" sz="1200" dirty="0"/>
              <a:t/>
            </a:r>
            <a:br>
              <a:rPr lang="es-CO" sz="1200" dirty="0"/>
            </a:br>
            <a:r>
              <a:rPr lang="es-CO" sz="1200" dirty="0">
                <a:solidFill>
                  <a:srgbClr val="000000"/>
                </a:solidFill>
                <a:latin typeface="Consolas" panose="020B0609020204030204" pitchFamily="49" charset="0"/>
              </a:rPr>
              <a:t>    </a:t>
            </a:r>
            <a:r>
              <a:rPr lang="es-CO" sz="1200" dirty="0" err="1">
                <a:solidFill>
                  <a:srgbClr val="FF0000"/>
                </a:solidFill>
                <a:latin typeface="Consolas" panose="020B0609020204030204" pitchFamily="49" charset="0"/>
              </a:rPr>
              <a:t>border</a:t>
            </a:r>
            <a:r>
              <a:rPr lang="es-CO" sz="1200" dirty="0">
                <a:solidFill>
                  <a:srgbClr val="FF0000"/>
                </a:solidFill>
                <a:latin typeface="Consolas" panose="020B0609020204030204" pitchFamily="49" charset="0"/>
              </a:rPr>
              <a:t>:</a:t>
            </a:r>
            <a:r>
              <a:rPr lang="es-CO" sz="1200" dirty="0">
                <a:solidFill>
                  <a:srgbClr val="0000CD"/>
                </a:solidFill>
                <a:latin typeface="Consolas" panose="020B0609020204030204" pitchFamily="49" charset="0"/>
              </a:rPr>
              <a:t> 1px </a:t>
            </a:r>
            <a:r>
              <a:rPr lang="es-CO" sz="1200" dirty="0" err="1">
                <a:solidFill>
                  <a:srgbClr val="0000CD"/>
                </a:solidFill>
                <a:latin typeface="Consolas" panose="020B0609020204030204" pitchFamily="49" charset="0"/>
              </a:rPr>
              <a:t>solid</a:t>
            </a:r>
            <a:r>
              <a:rPr lang="es-CO" sz="1200" dirty="0">
                <a:solidFill>
                  <a:srgbClr val="0000CD"/>
                </a:solidFill>
                <a:latin typeface="Consolas" panose="020B0609020204030204" pitchFamily="49" charset="0"/>
              </a:rPr>
              <a:t> </a:t>
            </a:r>
            <a:r>
              <a:rPr lang="es-CO" sz="1200" dirty="0" err="1">
                <a:solidFill>
                  <a:srgbClr val="0000CD"/>
                </a:solidFill>
                <a:latin typeface="Consolas" panose="020B0609020204030204" pitchFamily="49" charset="0"/>
              </a:rPr>
              <a:t>black</a:t>
            </a:r>
            <a:r>
              <a:rPr lang="es-CO" sz="1200" dirty="0">
                <a:solidFill>
                  <a:srgbClr val="0000CD"/>
                </a:solidFill>
                <a:latin typeface="Consolas" panose="020B0609020204030204" pitchFamily="49" charset="0"/>
              </a:rPr>
              <a:t>;</a:t>
            </a:r>
            <a:r>
              <a:rPr lang="es-CO" sz="1200" dirty="0"/>
              <a:t/>
            </a:r>
            <a:br>
              <a:rPr lang="es-CO" sz="1200" dirty="0"/>
            </a:br>
            <a:r>
              <a:rPr lang="es-CO" sz="1200" dirty="0">
                <a:solidFill>
                  <a:srgbClr val="000000"/>
                </a:solidFill>
                <a:latin typeface="Consolas" panose="020B0609020204030204" pitchFamily="49" charset="0"/>
              </a:rPr>
              <a:t>}</a:t>
            </a:r>
            <a:endParaRPr lang="en-GB" sz="1200" dirty="0"/>
          </a:p>
        </p:txBody>
      </p:sp>
      <p:sp>
        <p:nvSpPr>
          <p:cNvPr id="30" name="Rectángulo 29"/>
          <p:cNvSpPr/>
          <p:nvPr/>
        </p:nvSpPr>
        <p:spPr>
          <a:xfrm>
            <a:off x="4583721" y="4134567"/>
            <a:ext cx="2721234" cy="1200329"/>
          </a:xfrm>
          <a:prstGeom prst="rect">
            <a:avLst/>
          </a:prstGeom>
        </p:spPr>
        <p:txBody>
          <a:bodyPr wrap="square">
            <a:spAutoFit/>
          </a:bodyPr>
          <a:lstStyle/>
          <a:p>
            <a:r>
              <a:rPr lang="en-US" sz="1200" dirty="0">
                <a:solidFill>
                  <a:srgbClr val="A52A2A"/>
                </a:solidFill>
                <a:latin typeface="Consolas" panose="020B0609020204030204" pitchFamily="49" charset="0"/>
              </a:rPr>
              <a:t>table </a:t>
            </a:r>
            <a:r>
              <a:rPr lang="en-US" sz="1200" dirty="0">
                <a:solidFill>
                  <a:srgbClr val="000000"/>
                </a:solidFill>
                <a:latin typeface="Consolas" panose="020B0609020204030204" pitchFamily="49" charset="0"/>
              </a:rPr>
              <a:t>{</a:t>
            </a:r>
            <a:br>
              <a:rPr lang="en-US" sz="1200" dirty="0">
                <a:solidFill>
                  <a:srgbClr val="000000"/>
                </a:solidFill>
                <a:latin typeface="Consolas" panose="020B0609020204030204" pitchFamily="49" charset="0"/>
              </a:rPr>
            </a:br>
            <a:r>
              <a:rPr lang="en-US" sz="1200" dirty="0">
                <a:solidFill>
                  <a:srgbClr val="000000"/>
                </a:solidFill>
                <a:latin typeface="Consolas" panose="020B0609020204030204" pitchFamily="49" charset="0"/>
              </a:rPr>
              <a:t>    </a:t>
            </a:r>
            <a:r>
              <a:rPr lang="en-US" sz="1200" dirty="0">
                <a:solidFill>
                  <a:srgbClr val="FF0000"/>
                </a:solidFill>
                <a:latin typeface="Consolas" panose="020B0609020204030204" pitchFamily="49" charset="0"/>
              </a:rPr>
              <a:t>width:</a:t>
            </a:r>
            <a:r>
              <a:rPr lang="en-US" sz="1200" dirty="0">
                <a:solidFill>
                  <a:srgbClr val="0000CD"/>
                </a:solidFill>
                <a:latin typeface="Consolas" panose="020B0609020204030204" pitchFamily="49" charset="0"/>
              </a:rPr>
              <a:t> 100%;</a:t>
            </a:r>
            <a:r>
              <a:rPr lang="en-US" sz="1200" dirty="0">
                <a:solidFill>
                  <a:srgbClr val="000000"/>
                </a:solidFill>
                <a:latin typeface="Consolas" panose="020B0609020204030204" pitchFamily="49" charset="0"/>
              </a:rPr>
              <a:t/>
            </a:r>
            <a:br>
              <a:rPr lang="en-US" sz="1200" dirty="0">
                <a:solidFill>
                  <a:srgbClr val="000000"/>
                </a:solidFill>
                <a:latin typeface="Consolas" panose="020B0609020204030204" pitchFamily="49" charset="0"/>
              </a:rPr>
            </a:br>
            <a:r>
              <a:rPr lang="en-US" sz="1200" dirty="0" smtClean="0">
                <a:solidFill>
                  <a:srgbClr val="000000"/>
                </a:solidFill>
                <a:latin typeface="Consolas" panose="020B0609020204030204" pitchFamily="49" charset="0"/>
              </a:rPr>
              <a:t>}</a:t>
            </a:r>
            <a:r>
              <a:rPr lang="en-US" sz="1200" dirty="0">
                <a:solidFill>
                  <a:srgbClr val="000000"/>
                </a:solidFill>
                <a:latin typeface="Consolas" panose="020B0609020204030204" pitchFamily="49" charset="0"/>
              </a:rPr>
              <a:t/>
            </a:r>
            <a:br>
              <a:rPr lang="en-US" sz="1200" dirty="0">
                <a:solidFill>
                  <a:srgbClr val="000000"/>
                </a:solidFill>
                <a:latin typeface="Consolas" panose="020B0609020204030204" pitchFamily="49" charset="0"/>
              </a:rPr>
            </a:br>
            <a:r>
              <a:rPr lang="en-US" sz="1200" dirty="0" err="1">
                <a:solidFill>
                  <a:srgbClr val="A52A2A"/>
                </a:solidFill>
                <a:latin typeface="Consolas" panose="020B0609020204030204" pitchFamily="49" charset="0"/>
              </a:rPr>
              <a:t>th</a:t>
            </a:r>
            <a:r>
              <a:rPr lang="en-US" sz="1200" dirty="0">
                <a:solidFill>
                  <a:srgbClr val="A52A2A"/>
                </a:solidFill>
                <a:latin typeface="Consolas" panose="020B0609020204030204" pitchFamily="49" charset="0"/>
              </a:rPr>
              <a:t> </a:t>
            </a:r>
            <a:r>
              <a:rPr lang="en-US" sz="1200" dirty="0">
                <a:solidFill>
                  <a:srgbClr val="000000"/>
                </a:solidFill>
                <a:latin typeface="Consolas" panose="020B0609020204030204" pitchFamily="49" charset="0"/>
              </a:rPr>
              <a:t>{</a:t>
            </a:r>
            <a:br>
              <a:rPr lang="en-US" sz="1200" dirty="0">
                <a:solidFill>
                  <a:srgbClr val="000000"/>
                </a:solidFill>
                <a:latin typeface="Consolas" panose="020B0609020204030204" pitchFamily="49" charset="0"/>
              </a:rPr>
            </a:br>
            <a:r>
              <a:rPr lang="en-US" sz="1200" dirty="0">
                <a:solidFill>
                  <a:srgbClr val="000000"/>
                </a:solidFill>
                <a:latin typeface="Consolas" panose="020B0609020204030204" pitchFamily="49" charset="0"/>
              </a:rPr>
              <a:t>    </a:t>
            </a:r>
            <a:r>
              <a:rPr lang="en-US" sz="1200" dirty="0">
                <a:solidFill>
                  <a:srgbClr val="FF0000"/>
                </a:solidFill>
                <a:latin typeface="Consolas" panose="020B0609020204030204" pitchFamily="49" charset="0"/>
              </a:rPr>
              <a:t>height:</a:t>
            </a:r>
            <a:r>
              <a:rPr lang="en-US" sz="1200" dirty="0">
                <a:solidFill>
                  <a:srgbClr val="0000CD"/>
                </a:solidFill>
                <a:latin typeface="Consolas" panose="020B0609020204030204" pitchFamily="49" charset="0"/>
              </a:rPr>
              <a:t> 50px;</a:t>
            </a:r>
            <a:r>
              <a:rPr lang="en-US" sz="1200" dirty="0">
                <a:solidFill>
                  <a:srgbClr val="000000"/>
                </a:solidFill>
                <a:latin typeface="Consolas" panose="020B0609020204030204" pitchFamily="49" charset="0"/>
              </a:rPr>
              <a:t/>
            </a:r>
            <a:br>
              <a:rPr lang="en-US" sz="1200" dirty="0">
                <a:solidFill>
                  <a:srgbClr val="000000"/>
                </a:solidFill>
                <a:latin typeface="Consolas" panose="020B0609020204030204" pitchFamily="49" charset="0"/>
              </a:rPr>
            </a:br>
            <a:r>
              <a:rPr lang="en-US" sz="1200" dirty="0" smtClean="0">
                <a:solidFill>
                  <a:srgbClr val="000000"/>
                </a:solidFill>
                <a:latin typeface="Consolas" panose="020B0609020204030204" pitchFamily="49" charset="0"/>
              </a:rPr>
              <a:t>}</a:t>
            </a:r>
            <a:endParaRPr lang="en-US" sz="1200" dirty="0">
              <a:solidFill>
                <a:srgbClr val="000000"/>
              </a:solidFill>
              <a:latin typeface="Consolas" panose="020B0609020204030204" pitchFamily="49" charset="0"/>
            </a:endParaRPr>
          </a:p>
        </p:txBody>
      </p:sp>
      <p:sp>
        <p:nvSpPr>
          <p:cNvPr id="31" name="Rectángulo 30"/>
          <p:cNvSpPr/>
          <p:nvPr/>
        </p:nvSpPr>
        <p:spPr>
          <a:xfrm>
            <a:off x="4524365" y="5383370"/>
            <a:ext cx="3014327" cy="646331"/>
          </a:xfrm>
          <a:prstGeom prst="rect">
            <a:avLst/>
          </a:prstGeom>
        </p:spPr>
        <p:txBody>
          <a:bodyPr wrap="square">
            <a:spAutoFit/>
          </a:bodyPr>
          <a:lstStyle/>
          <a:p>
            <a:r>
              <a:rPr lang="es-CO" sz="1200" dirty="0" err="1">
                <a:solidFill>
                  <a:srgbClr val="A52A2A"/>
                </a:solidFill>
                <a:latin typeface="Consolas" panose="020B0609020204030204" pitchFamily="49" charset="0"/>
              </a:rPr>
              <a:t>th</a:t>
            </a:r>
            <a:r>
              <a:rPr lang="es-CO" sz="1200" dirty="0">
                <a:solidFill>
                  <a:srgbClr val="A52A2A"/>
                </a:solidFill>
                <a:latin typeface="Consolas" panose="020B0609020204030204" pitchFamily="49" charset="0"/>
              </a:rPr>
              <a:t> </a:t>
            </a:r>
            <a:r>
              <a:rPr lang="es-CO" sz="1200" dirty="0">
                <a:solidFill>
                  <a:srgbClr val="000000"/>
                </a:solidFill>
                <a:latin typeface="Consolas" panose="020B0609020204030204" pitchFamily="49" charset="0"/>
              </a:rPr>
              <a:t>{</a:t>
            </a:r>
            <a:r>
              <a:rPr lang="es-CO" sz="1200" dirty="0"/>
              <a:t/>
            </a:r>
            <a:br>
              <a:rPr lang="es-CO" sz="1200" dirty="0"/>
            </a:br>
            <a:r>
              <a:rPr lang="es-CO" sz="1200" dirty="0">
                <a:solidFill>
                  <a:srgbClr val="000000"/>
                </a:solidFill>
                <a:latin typeface="Consolas" panose="020B0609020204030204" pitchFamily="49" charset="0"/>
              </a:rPr>
              <a:t>    </a:t>
            </a:r>
            <a:r>
              <a:rPr lang="es-CO" sz="1200" dirty="0" err="1">
                <a:solidFill>
                  <a:srgbClr val="FF0000"/>
                </a:solidFill>
                <a:latin typeface="Consolas" panose="020B0609020204030204" pitchFamily="49" charset="0"/>
              </a:rPr>
              <a:t>text-align</a:t>
            </a:r>
            <a:r>
              <a:rPr lang="es-CO" sz="1200" dirty="0">
                <a:solidFill>
                  <a:srgbClr val="FF0000"/>
                </a:solidFill>
                <a:latin typeface="Consolas" panose="020B0609020204030204" pitchFamily="49" charset="0"/>
              </a:rPr>
              <a:t>:</a:t>
            </a:r>
            <a:r>
              <a:rPr lang="es-CO" sz="1200" dirty="0">
                <a:solidFill>
                  <a:srgbClr val="0000CD"/>
                </a:solidFill>
                <a:latin typeface="Consolas" panose="020B0609020204030204" pitchFamily="49" charset="0"/>
              </a:rPr>
              <a:t> </a:t>
            </a:r>
            <a:r>
              <a:rPr lang="es-CO" sz="1200" dirty="0" err="1">
                <a:solidFill>
                  <a:srgbClr val="0000CD"/>
                </a:solidFill>
                <a:latin typeface="Consolas" panose="020B0609020204030204" pitchFamily="49" charset="0"/>
              </a:rPr>
              <a:t>left</a:t>
            </a:r>
            <a:r>
              <a:rPr lang="es-CO" sz="1200" dirty="0">
                <a:solidFill>
                  <a:srgbClr val="0000CD"/>
                </a:solidFill>
                <a:latin typeface="Consolas" panose="020B0609020204030204" pitchFamily="49" charset="0"/>
              </a:rPr>
              <a:t>;</a:t>
            </a:r>
            <a:r>
              <a:rPr lang="es-CO" sz="1200" dirty="0"/>
              <a:t/>
            </a:r>
            <a:br>
              <a:rPr lang="es-CO" sz="1200" dirty="0"/>
            </a:br>
            <a:r>
              <a:rPr lang="es-CO" sz="1200" dirty="0">
                <a:solidFill>
                  <a:srgbClr val="000000"/>
                </a:solidFill>
                <a:latin typeface="Consolas" panose="020B0609020204030204" pitchFamily="49" charset="0"/>
              </a:rPr>
              <a:t>}</a:t>
            </a:r>
            <a:endParaRPr lang="en-GB" sz="1200" dirty="0"/>
          </a:p>
        </p:txBody>
      </p:sp>
      <p:sp>
        <p:nvSpPr>
          <p:cNvPr id="32" name="Rectángulo 31"/>
          <p:cNvSpPr/>
          <p:nvPr/>
        </p:nvSpPr>
        <p:spPr>
          <a:xfrm>
            <a:off x="4517677" y="6029701"/>
            <a:ext cx="3681049" cy="1015663"/>
          </a:xfrm>
          <a:prstGeom prst="rect">
            <a:avLst/>
          </a:prstGeom>
        </p:spPr>
        <p:txBody>
          <a:bodyPr wrap="square">
            <a:spAutoFit/>
          </a:bodyPr>
          <a:lstStyle/>
          <a:p>
            <a:r>
              <a:rPr lang="en-US" sz="1200" dirty="0">
                <a:solidFill>
                  <a:srgbClr val="A52A2A"/>
                </a:solidFill>
                <a:latin typeface="Consolas" panose="020B0609020204030204" pitchFamily="49" charset="0"/>
              </a:rPr>
              <a:t>td </a:t>
            </a:r>
            <a:r>
              <a:rPr lang="en-US" sz="1200" dirty="0">
                <a:solidFill>
                  <a:srgbClr val="000000"/>
                </a:solidFill>
                <a:latin typeface="Consolas" panose="020B0609020204030204" pitchFamily="49" charset="0"/>
              </a:rPr>
              <a:t>{</a:t>
            </a:r>
            <a:r>
              <a:rPr lang="en-US" sz="1200" dirty="0"/>
              <a:t/>
            </a:r>
            <a:br>
              <a:rPr lang="en-US" sz="1200" dirty="0"/>
            </a:br>
            <a:r>
              <a:rPr lang="en-US" sz="1200" dirty="0">
                <a:solidFill>
                  <a:srgbClr val="000000"/>
                </a:solidFill>
                <a:latin typeface="Consolas" panose="020B0609020204030204" pitchFamily="49" charset="0"/>
              </a:rPr>
              <a:t>    </a:t>
            </a:r>
            <a:r>
              <a:rPr lang="en-US" sz="1200" dirty="0">
                <a:solidFill>
                  <a:srgbClr val="FF0000"/>
                </a:solidFill>
                <a:latin typeface="Consolas" panose="020B0609020204030204" pitchFamily="49" charset="0"/>
              </a:rPr>
              <a:t>height:</a:t>
            </a:r>
            <a:r>
              <a:rPr lang="en-US" sz="1200" dirty="0">
                <a:solidFill>
                  <a:srgbClr val="0000CD"/>
                </a:solidFill>
                <a:latin typeface="Consolas" panose="020B0609020204030204" pitchFamily="49" charset="0"/>
              </a:rPr>
              <a:t> 50px;</a:t>
            </a:r>
            <a:r>
              <a:rPr lang="en-US" sz="1200" dirty="0"/>
              <a:t/>
            </a:r>
            <a:br>
              <a:rPr lang="en-US" sz="1200" dirty="0"/>
            </a:br>
            <a:r>
              <a:rPr lang="en-US" sz="1200" dirty="0">
                <a:solidFill>
                  <a:srgbClr val="000000"/>
                </a:solidFill>
                <a:latin typeface="Consolas" panose="020B0609020204030204" pitchFamily="49" charset="0"/>
              </a:rPr>
              <a:t>    </a:t>
            </a:r>
            <a:r>
              <a:rPr lang="en-US" sz="1200" dirty="0">
                <a:solidFill>
                  <a:srgbClr val="FF0000"/>
                </a:solidFill>
                <a:latin typeface="Consolas" panose="020B0609020204030204" pitchFamily="49" charset="0"/>
              </a:rPr>
              <a:t>vertical-align:</a:t>
            </a:r>
            <a:r>
              <a:rPr lang="en-US" sz="1200" dirty="0">
                <a:solidFill>
                  <a:srgbClr val="0000CD"/>
                </a:solidFill>
                <a:latin typeface="Consolas" panose="020B0609020204030204" pitchFamily="49" charset="0"/>
              </a:rPr>
              <a:t> bottom</a:t>
            </a:r>
            <a:r>
              <a:rPr lang="en-US" sz="1200" dirty="0" smtClean="0">
                <a:solidFill>
                  <a:srgbClr val="0000CD"/>
                </a:solidFill>
                <a:latin typeface="Consolas" panose="020B0609020204030204" pitchFamily="49" charset="0"/>
              </a:rPr>
              <a:t>;</a:t>
            </a:r>
          </a:p>
          <a:p>
            <a:r>
              <a:rPr lang="es-CO" sz="1200" dirty="0"/>
              <a:t> </a:t>
            </a:r>
            <a:r>
              <a:rPr lang="es-CO" sz="1200" dirty="0">
                <a:solidFill>
                  <a:srgbClr val="FF0000"/>
                </a:solidFill>
                <a:latin typeface="Consolas" panose="020B0609020204030204" pitchFamily="49" charset="0"/>
              </a:rPr>
              <a:t>padding:</a:t>
            </a:r>
            <a:r>
              <a:rPr lang="es-CO" sz="1200" dirty="0">
                <a:solidFill>
                  <a:srgbClr val="0000CD"/>
                </a:solidFill>
                <a:latin typeface="Consolas" panose="020B0609020204030204" pitchFamily="49" charset="0"/>
              </a:rPr>
              <a:t>15px;</a:t>
            </a:r>
            <a:r>
              <a:rPr lang="en-US" sz="1200" dirty="0"/>
              <a:t/>
            </a:r>
            <a:br>
              <a:rPr lang="en-US" sz="1200" dirty="0"/>
            </a:br>
            <a:r>
              <a:rPr lang="en-US" sz="1200" dirty="0">
                <a:solidFill>
                  <a:srgbClr val="000000"/>
                </a:solidFill>
                <a:latin typeface="Consolas" panose="020B0609020204030204" pitchFamily="49" charset="0"/>
              </a:rPr>
              <a:t>}</a:t>
            </a:r>
            <a:endParaRPr lang="en-GB" sz="1200" dirty="0"/>
          </a:p>
        </p:txBody>
      </p:sp>
    </p:spTree>
    <p:extLst>
      <p:ext uri="{BB962C8B-B14F-4D97-AF65-F5344CB8AC3E}">
        <p14:creationId xmlns:p14="http://schemas.microsoft.com/office/powerpoint/2010/main" val="9074637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3451347" y="827943"/>
            <a:ext cx="5172075" cy="2857500"/>
          </a:xfrm>
          <a:prstGeom prst="rect">
            <a:avLst/>
          </a:prstGeom>
        </p:spPr>
      </p:pic>
      <p:sp>
        <p:nvSpPr>
          <p:cNvPr id="5" name="CuadroTexto 4"/>
          <p:cNvSpPr txBox="1"/>
          <p:nvPr/>
        </p:nvSpPr>
        <p:spPr>
          <a:xfrm>
            <a:off x="422031" y="272705"/>
            <a:ext cx="3153507" cy="461665"/>
          </a:xfrm>
          <a:prstGeom prst="rect">
            <a:avLst/>
          </a:prstGeom>
          <a:noFill/>
        </p:spPr>
        <p:txBody>
          <a:bodyPr wrap="square" rtlCol="0">
            <a:spAutoFit/>
          </a:bodyPr>
          <a:lstStyle/>
          <a:p>
            <a:r>
              <a:rPr lang="en-GB" sz="2400" dirty="0" smtClean="0">
                <a:latin typeface="Gotham Light" pitchFamily="50" charset="0"/>
                <a:cs typeface="Gotham Light" pitchFamily="50" charset="0"/>
              </a:rPr>
              <a:t>Block box model</a:t>
            </a:r>
            <a:endParaRPr lang="en-GB" sz="2400" b="1" dirty="0">
              <a:latin typeface="Gotham Light" pitchFamily="50" charset="0"/>
              <a:cs typeface="Gotham Light" pitchFamily="50" charset="0"/>
            </a:endParaRPr>
          </a:p>
        </p:txBody>
      </p:sp>
      <p:pic>
        <p:nvPicPr>
          <p:cNvPr id="6" name="Picture 6" descr="http://3.bp.blogspot.com/-mLHQ73NubPg/U7hlEVVToOI/AAAAAAAABUM/AaR9sFczHak/s1600/CSS3-logo.gif"/>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2716" t="7465" r="22781" b="6937"/>
          <a:stretch/>
        </p:blipFill>
        <p:spPr bwMode="auto">
          <a:xfrm>
            <a:off x="11351846" y="118853"/>
            <a:ext cx="590977" cy="79554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8" descr="http://4.bp.blogspot.com/-v9sfR-Tmcww/UuppSBoOlTI/AAAAAAAAABo/3Vtrw2iQlbM/s1600/w3schools.com_0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40595" y="5772199"/>
            <a:ext cx="1447735" cy="1085801"/>
          </a:xfrm>
          <a:prstGeom prst="rect">
            <a:avLst/>
          </a:prstGeom>
          <a:noFill/>
          <a:extLst>
            <a:ext uri="{909E8E84-426E-40DD-AFC4-6F175D3DCCD1}">
              <a14:hiddenFill xmlns:a14="http://schemas.microsoft.com/office/drawing/2010/main">
                <a:solidFill>
                  <a:srgbClr val="FFFFFF"/>
                </a:solidFill>
              </a14:hiddenFill>
            </a:ext>
          </a:extLst>
        </p:spPr>
      </p:pic>
      <p:sp>
        <p:nvSpPr>
          <p:cNvPr id="8" name="Rectángulo 7"/>
          <p:cNvSpPr/>
          <p:nvPr/>
        </p:nvSpPr>
        <p:spPr>
          <a:xfrm>
            <a:off x="1301260" y="4017873"/>
            <a:ext cx="3774831" cy="1754326"/>
          </a:xfrm>
          <a:prstGeom prst="rect">
            <a:avLst/>
          </a:prstGeom>
        </p:spPr>
        <p:txBody>
          <a:bodyPr wrap="square">
            <a:spAutoFit/>
          </a:bodyPr>
          <a:lstStyle/>
          <a:p>
            <a:r>
              <a:rPr lang="es-CO" dirty="0">
                <a:solidFill>
                  <a:srgbClr val="A52A2A"/>
                </a:solidFill>
                <a:latin typeface="Consolas" panose="020B0609020204030204" pitchFamily="49" charset="0"/>
              </a:rPr>
              <a:t>div </a:t>
            </a:r>
            <a:r>
              <a:rPr lang="es-CO" dirty="0">
                <a:solidFill>
                  <a:srgbClr val="000000"/>
                </a:solidFill>
                <a:latin typeface="Consolas" panose="020B0609020204030204" pitchFamily="49" charset="0"/>
              </a:rPr>
              <a:t>{</a:t>
            </a:r>
            <a:r>
              <a:rPr lang="es-CO" dirty="0"/>
              <a:t/>
            </a:r>
            <a:br>
              <a:rPr lang="es-CO" dirty="0"/>
            </a:b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width</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 300px;</a:t>
            </a:r>
            <a:r>
              <a:rPr lang="es-CO" dirty="0"/>
              <a:t/>
            </a:r>
            <a:br>
              <a:rPr lang="es-CO" dirty="0"/>
            </a:b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padding</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 25px;</a:t>
            </a:r>
            <a:r>
              <a:rPr lang="es-CO" dirty="0"/>
              <a:t/>
            </a:r>
            <a:br>
              <a:rPr lang="es-CO" dirty="0"/>
            </a:b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border</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 25px </a:t>
            </a:r>
            <a:r>
              <a:rPr lang="es-CO" dirty="0" err="1">
                <a:solidFill>
                  <a:srgbClr val="0000CD"/>
                </a:solidFill>
                <a:latin typeface="Consolas" panose="020B0609020204030204" pitchFamily="49" charset="0"/>
              </a:rPr>
              <a:t>solid</a:t>
            </a:r>
            <a:r>
              <a:rPr lang="es-CO" dirty="0">
                <a:solidFill>
                  <a:srgbClr val="0000CD"/>
                </a:solidFill>
                <a:latin typeface="Consolas" panose="020B0609020204030204" pitchFamily="49" charset="0"/>
              </a:rPr>
              <a:t> </a:t>
            </a:r>
            <a:r>
              <a:rPr lang="es-CO" dirty="0" err="1">
                <a:solidFill>
                  <a:srgbClr val="0000CD"/>
                </a:solidFill>
                <a:latin typeface="Consolas" panose="020B0609020204030204" pitchFamily="49" charset="0"/>
              </a:rPr>
              <a:t>navy</a:t>
            </a:r>
            <a:r>
              <a:rPr lang="es-CO" dirty="0">
                <a:solidFill>
                  <a:srgbClr val="0000CD"/>
                </a:solidFill>
                <a:latin typeface="Consolas" panose="020B0609020204030204" pitchFamily="49" charset="0"/>
              </a:rPr>
              <a:t>;</a:t>
            </a:r>
            <a:r>
              <a:rPr lang="es-CO" dirty="0"/>
              <a:t/>
            </a:r>
            <a:br>
              <a:rPr lang="es-CO" dirty="0"/>
            </a:b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margin</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 25px;</a:t>
            </a:r>
            <a:r>
              <a:rPr lang="es-CO" dirty="0"/>
              <a:t/>
            </a:r>
            <a:br>
              <a:rPr lang="es-CO" dirty="0"/>
            </a:br>
            <a:r>
              <a:rPr lang="es-CO" dirty="0">
                <a:solidFill>
                  <a:srgbClr val="000000"/>
                </a:solidFill>
                <a:latin typeface="Consolas" panose="020B0609020204030204" pitchFamily="49" charset="0"/>
              </a:rPr>
              <a:t>}</a:t>
            </a:r>
            <a:endParaRPr lang="en-GB" dirty="0"/>
          </a:p>
        </p:txBody>
      </p:sp>
      <p:sp>
        <p:nvSpPr>
          <p:cNvPr id="9" name="Rectángulo 8"/>
          <p:cNvSpPr/>
          <p:nvPr/>
        </p:nvSpPr>
        <p:spPr>
          <a:xfrm>
            <a:off x="7054300" y="3970329"/>
            <a:ext cx="3742654" cy="1754326"/>
          </a:xfrm>
          <a:prstGeom prst="rect">
            <a:avLst/>
          </a:prstGeom>
        </p:spPr>
        <p:txBody>
          <a:bodyPr wrap="square">
            <a:spAutoFit/>
          </a:bodyPr>
          <a:lstStyle/>
          <a:p>
            <a:r>
              <a:rPr lang="es-CO" dirty="0">
                <a:solidFill>
                  <a:srgbClr val="A52A2A"/>
                </a:solidFill>
                <a:latin typeface="Consolas" panose="020B0609020204030204" pitchFamily="49" charset="0"/>
              </a:rPr>
              <a:t>div </a:t>
            </a:r>
            <a:r>
              <a:rPr lang="es-CO" dirty="0">
                <a:solidFill>
                  <a:srgbClr val="000000"/>
                </a:solidFill>
                <a:latin typeface="Consolas" panose="020B0609020204030204" pitchFamily="49" charset="0"/>
              </a:rPr>
              <a:t>{</a:t>
            </a:r>
            <a:r>
              <a:rPr lang="es-CO" dirty="0"/>
              <a:t/>
            </a:r>
            <a:br>
              <a:rPr lang="es-CO" dirty="0"/>
            </a:b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width</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 320px;</a:t>
            </a:r>
            <a:r>
              <a:rPr lang="es-CO" dirty="0"/>
              <a:t/>
            </a:r>
            <a:br>
              <a:rPr lang="es-CO" dirty="0"/>
            </a:b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padding</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 10px;</a:t>
            </a:r>
            <a:r>
              <a:rPr lang="es-CO" dirty="0"/>
              <a:t/>
            </a:r>
            <a:br>
              <a:rPr lang="es-CO" dirty="0"/>
            </a:b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border</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 5px </a:t>
            </a:r>
            <a:r>
              <a:rPr lang="es-CO" dirty="0" err="1">
                <a:solidFill>
                  <a:srgbClr val="0000CD"/>
                </a:solidFill>
                <a:latin typeface="Consolas" panose="020B0609020204030204" pitchFamily="49" charset="0"/>
              </a:rPr>
              <a:t>solid</a:t>
            </a:r>
            <a:r>
              <a:rPr lang="es-CO" dirty="0">
                <a:solidFill>
                  <a:srgbClr val="0000CD"/>
                </a:solidFill>
                <a:latin typeface="Consolas" panose="020B0609020204030204" pitchFamily="49" charset="0"/>
              </a:rPr>
              <a:t> gray;</a:t>
            </a:r>
            <a:r>
              <a:rPr lang="es-CO" dirty="0"/>
              <a:t/>
            </a:r>
            <a:br>
              <a:rPr lang="es-CO" dirty="0"/>
            </a:b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margin</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 0;</a:t>
            </a:r>
            <a:r>
              <a:rPr lang="es-CO" dirty="0">
                <a:solidFill>
                  <a:srgbClr val="000000"/>
                </a:solidFill>
                <a:latin typeface="Consolas" panose="020B0609020204030204" pitchFamily="49" charset="0"/>
              </a:rPr>
              <a:t> </a:t>
            </a:r>
            <a:r>
              <a:rPr lang="es-CO" dirty="0"/>
              <a:t/>
            </a:r>
            <a:br>
              <a:rPr lang="es-CO" dirty="0"/>
            </a:br>
            <a:r>
              <a:rPr lang="es-CO" dirty="0">
                <a:solidFill>
                  <a:srgbClr val="000000"/>
                </a:solidFill>
                <a:latin typeface="Consolas" panose="020B0609020204030204" pitchFamily="49" charset="0"/>
              </a:rPr>
              <a:t>}</a:t>
            </a:r>
            <a:endParaRPr lang="en-GB" dirty="0"/>
          </a:p>
        </p:txBody>
      </p:sp>
    </p:spTree>
    <p:extLst>
      <p:ext uri="{BB962C8B-B14F-4D97-AF65-F5344CB8AC3E}">
        <p14:creationId xmlns:p14="http://schemas.microsoft.com/office/powerpoint/2010/main" val="420653589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Conector recto 5"/>
          <p:cNvCxnSpPr/>
          <p:nvPr/>
        </p:nvCxnSpPr>
        <p:spPr>
          <a:xfrm>
            <a:off x="6963504" y="1573181"/>
            <a:ext cx="0" cy="4380525"/>
          </a:xfrm>
          <a:prstGeom prst="line">
            <a:avLst/>
          </a:prstGeom>
          <a:ln w="381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10" name="Picture 6" descr="http://3.bp.blogspot.com/-mLHQ73NubPg/U7hlEVVToOI/AAAAAAAABUM/AaR9sFczHak/s1600/CSS3-logo.gif"/>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2716" t="7465" r="22781" b="6937"/>
          <a:stretch/>
        </p:blipFill>
        <p:spPr bwMode="auto">
          <a:xfrm>
            <a:off x="11351846" y="118853"/>
            <a:ext cx="590977" cy="79554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8" descr="http://4.bp.blogspot.com/-v9sfR-Tmcww/UuppSBoOlTI/AAAAAAAAABo/3Vtrw2iQlbM/s1600/w3schools.com_0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40595" y="5772199"/>
            <a:ext cx="1447735" cy="1085801"/>
          </a:xfrm>
          <a:prstGeom prst="rect">
            <a:avLst/>
          </a:prstGeom>
          <a:noFill/>
          <a:extLst>
            <a:ext uri="{909E8E84-426E-40DD-AFC4-6F175D3DCCD1}">
              <a14:hiddenFill xmlns:a14="http://schemas.microsoft.com/office/drawing/2010/main">
                <a:solidFill>
                  <a:srgbClr val="FFFFFF"/>
                </a:solidFill>
              </a14:hiddenFill>
            </a:ext>
          </a:extLst>
        </p:spPr>
      </p:pic>
      <p:sp>
        <p:nvSpPr>
          <p:cNvPr id="12" name="CuadroTexto 11"/>
          <p:cNvSpPr txBox="1"/>
          <p:nvPr/>
        </p:nvSpPr>
        <p:spPr>
          <a:xfrm>
            <a:off x="422031" y="272705"/>
            <a:ext cx="3153507" cy="461665"/>
          </a:xfrm>
          <a:prstGeom prst="rect">
            <a:avLst/>
          </a:prstGeom>
          <a:noFill/>
        </p:spPr>
        <p:txBody>
          <a:bodyPr wrap="square" rtlCol="0">
            <a:spAutoFit/>
          </a:bodyPr>
          <a:lstStyle/>
          <a:p>
            <a:r>
              <a:rPr lang="en-GB" sz="2400" dirty="0" smtClean="0">
                <a:latin typeface="Gotham Light" pitchFamily="50" charset="0"/>
                <a:cs typeface="Gotham Light" pitchFamily="50" charset="0"/>
              </a:rPr>
              <a:t>Block box model</a:t>
            </a:r>
            <a:endParaRPr lang="en-GB" sz="2400" b="1" dirty="0">
              <a:latin typeface="Gotham Light" pitchFamily="50" charset="0"/>
              <a:cs typeface="Gotham Light" pitchFamily="50" charset="0"/>
            </a:endParaRPr>
          </a:p>
        </p:txBody>
      </p:sp>
      <p:sp>
        <p:nvSpPr>
          <p:cNvPr id="13" name="CuadroTexto 12"/>
          <p:cNvSpPr txBox="1"/>
          <p:nvPr/>
        </p:nvSpPr>
        <p:spPr>
          <a:xfrm>
            <a:off x="820617" y="931932"/>
            <a:ext cx="1594338" cy="369332"/>
          </a:xfrm>
          <a:prstGeom prst="rect">
            <a:avLst/>
          </a:prstGeom>
          <a:noFill/>
        </p:spPr>
        <p:txBody>
          <a:bodyPr wrap="square" rtlCol="0">
            <a:spAutoFit/>
          </a:bodyPr>
          <a:lstStyle/>
          <a:p>
            <a:r>
              <a:rPr lang="en-GB" i="1" dirty="0" smtClean="0">
                <a:latin typeface="Gotham Light" pitchFamily="50" charset="0"/>
                <a:cs typeface="Gotham Light" pitchFamily="50" charset="0"/>
              </a:rPr>
              <a:t>Border</a:t>
            </a:r>
            <a:endParaRPr lang="en-GB" sz="2400" b="1" i="1" dirty="0">
              <a:latin typeface="Gotham Light" pitchFamily="50" charset="0"/>
              <a:cs typeface="Gotham Light" pitchFamily="50" charset="0"/>
            </a:endParaRPr>
          </a:p>
        </p:txBody>
      </p:sp>
      <p:sp>
        <p:nvSpPr>
          <p:cNvPr id="15" name="Rectángulo 14"/>
          <p:cNvSpPr/>
          <p:nvPr/>
        </p:nvSpPr>
        <p:spPr>
          <a:xfrm>
            <a:off x="422031" y="1301264"/>
            <a:ext cx="2625969" cy="600164"/>
          </a:xfrm>
          <a:prstGeom prst="rect">
            <a:avLst/>
          </a:prstGeom>
        </p:spPr>
        <p:txBody>
          <a:bodyPr wrap="square">
            <a:spAutoFit/>
          </a:bodyPr>
          <a:lstStyle/>
          <a:p>
            <a:r>
              <a:rPr lang="en-US" sz="1100" dirty="0">
                <a:solidFill>
                  <a:srgbClr val="333333"/>
                </a:solidFill>
                <a:latin typeface="Gotham Light" pitchFamily="50" charset="0"/>
                <a:cs typeface="Gotham Light" pitchFamily="50" charset="0"/>
              </a:rPr>
              <a:t>None of the border properties will have ANY effect unless the </a:t>
            </a:r>
            <a:r>
              <a:rPr lang="en-US" sz="1100" b="1" dirty="0">
                <a:solidFill>
                  <a:srgbClr val="333333"/>
                </a:solidFill>
                <a:latin typeface="Gotham Light" pitchFamily="50" charset="0"/>
                <a:cs typeface="Gotham Light" pitchFamily="50" charset="0"/>
              </a:rPr>
              <a:t>border-style</a:t>
            </a:r>
            <a:r>
              <a:rPr lang="en-US" sz="1100" dirty="0">
                <a:solidFill>
                  <a:srgbClr val="333333"/>
                </a:solidFill>
                <a:latin typeface="Gotham Light" pitchFamily="50" charset="0"/>
                <a:cs typeface="Gotham Light" pitchFamily="50" charset="0"/>
              </a:rPr>
              <a:t> property is set!</a:t>
            </a:r>
            <a:endParaRPr lang="en-GB" sz="1100" dirty="0">
              <a:latin typeface="Gotham Light" pitchFamily="50" charset="0"/>
              <a:cs typeface="Gotham Light" pitchFamily="50" charset="0"/>
            </a:endParaRPr>
          </a:p>
        </p:txBody>
      </p:sp>
      <p:sp>
        <p:nvSpPr>
          <p:cNvPr id="16" name="Rectángulo 15"/>
          <p:cNvSpPr/>
          <p:nvPr/>
        </p:nvSpPr>
        <p:spPr>
          <a:xfrm>
            <a:off x="3657598" y="1879659"/>
            <a:ext cx="2520462" cy="1938992"/>
          </a:xfrm>
          <a:prstGeom prst="rect">
            <a:avLst/>
          </a:prstGeom>
        </p:spPr>
        <p:txBody>
          <a:bodyPr wrap="square">
            <a:spAutoFit/>
          </a:bodyPr>
          <a:lstStyle/>
          <a:p>
            <a:r>
              <a:rPr lang="es-CO" sz="1200" dirty="0" smtClean="0">
                <a:solidFill>
                  <a:srgbClr val="A52A2A"/>
                </a:solidFill>
                <a:latin typeface="Consolas" panose="020B0609020204030204" pitchFamily="49" charset="0"/>
              </a:rPr>
              <a:t>p.one </a:t>
            </a:r>
            <a:r>
              <a:rPr lang="es-CO" sz="1200" dirty="0" smtClean="0">
                <a:solidFill>
                  <a:srgbClr val="000000"/>
                </a:solidFill>
                <a:latin typeface="Consolas" panose="020B0609020204030204" pitchFamily="49" charset="0"/>
              </a:rPr>
              <a:t>{</a:t>
            </a:r>
            <a:r>
              <a:rPr lang="es-CO" sz="1200" dirty="0" smtClean="0"/>
              <a:t/>
            </a:r>
            <a:br>
              <a:rPr lang="es-CO" sz="1200" dirty="0" smtClean="0"/>
            </a:br>
            <a:r>
              <a:rPr lang="es-CO" sz="1200" dirty="0" smtClean="0">
                <a:solidFill>
                  <a:srgbClr val="000000"/>
                </a:solidFill>
                <a:latin typeface="Consolas" panose="020B0609020204030204" pitchFamily="49" charset="0"/>
              </a:rPr>
              <a:t>    </a:t>
            </a:r>
            <a:r>
              <a:rPr lang="es-CO" sz="1200" dirty="0" err="1" smtClean="0">
                <a:solidFill>
                  <a:srgbClr val="FF0000"/>
                </a:solidFill>
                <a:latin typeface="Consolas" panose="020B0609020204030204" pitchFamily="49" charset="0"/>
              </a:rPr>
              <a:t>border-style</a:t>
            </a:r>
            <a:r>
              <a:rPr lang="es-CO" sz="1200" dirty="0" smtClean="0">
                <a:solidFill>
                  <a:srgbClr val="FF0000"/>
                </a:solidFill>
                <a:latin typeface="Consolas" panose="020B0609020204030204" pitchFamily="49" charset="0"/>
              </a:rPr>
              <a:t>:</a:t>
            </a:r>
            <a:r>
              <a:rPr lang="es-CO" sz="1200" dirty="0" smtClean="0">
                <a:solidFill>
                  <a:srgbClr val="0000CD"/>
                </a:solidFill>
                <a:latin typeface="Consolas" panose="020B0609020204030204" pitchFamily="49" charset="0"/>
              </a:rPr>
              <a:t> </a:t>
            </a:r>
            <a:r>
              <a:rPr lang="es-CO" sz="1200" dirty="0" err="1" smtClean="0">
                <a:solidFill>
                  <a:srgbClr val="0000CD"/>
                </a:solidFill>
                <a:latin typeface="Consolas" panose="020B0609020204030204" pitchFamily="49" charset="0"/>
              </a:rPr>
              <a:t>solid</a:t>
            </a:r>
            <a:r>
              <a:rPr lang="es-CO" sz="1200" dirty="0" smtClean="0">
                <a:solidFill>
                  <a:srgbClr val="0000CD"/>
                </a:solidFill>
                <a:latin typeface="Consolas" panose="020B0609020204030204" pitchFamily="49" charset="0"/>
              </a:rPr>
              <a:t>;</a:t>
            </a:r>
            <a:r>
              <a:rPr lang="es-CO" sz="1200" dirty="0" smtClean="0"/>
              <a:t/>
            </a:r>
            <a:br>
              <a:rPr lang="es-CO" sz="1200" dirty="0" smtClean="0"/>
            </a:br>
            <a:r>
              <a:rPr lang="es-CO" sz="1200" dirty="0" smtClean="0">
                <a:solidFill>
                  <a:srgbClr val="000000"/>
                </a:solidFill>
                <a:latin typeface="Consolas" panose="020B0609020204030204" pitchFamily="49" charset="0"/>
              </a:rPr>
              <a:t>    </a:t>
            </a:r>
            <a:r>
              <a:rPr lang="es-CO" sz="1200" dirty="0" err="1" smtClean="0">
                <a:solidFill>
                  <a:srgbClr val="FF0000"/>
                </a:solidFill>
                <a:latin typeface="Consolas" panose="020B0609020204030204" pitchFamily="49" charset="0"/>
              </a:rPr>
              <a:t>border-width</a:t>
            </a:r>
            <a:r>
              <a:rPr lang="es-CO" sz="1200" dirty="0" smtClean="0">
                <a:solidFill>
                  <a:srgbClr val="FF0000"/>
                </a:solidFill>
                <a:latin typeface="Consolas" panose="020B0609020204030204" pitchFamily="49" charset="0"/>
              </a:rPr>
              <a:t>:</a:t>
            </a:r>
            <a:r>
              <a:rPr lang="es-CO" sz="1200" dirty="0" smtClean="0">
                <a:solidFill>
                  <a:srgbClr val="0000CD"/>
                </a:solidFill>
                <a:latin typeface="Consolas" panose="020B0609020204030204" pitchFamily="49" charset="0"/>
              </a:rPr>
              <a:t> 5px;</a:t>
            </a:r>
          </a:p>
          <a:p>
            <a:r>
              <a:rPr lang="es-CO" sz="1200" dirty="0" smtClean="0">
                <a:solidFill>
                  <a:srgbClr val="FF0000"/>
                </a:solidFill>
                <a:latin typeface="Consolas" panose="020B0609020204030204" pitchFamily="49" charset="0"/>
              </a:rPr>
              <a:t>    </a:t>
            </a:r>
            <a:r>
              <a:rPr lang="es-CO" sz="1200" dirty="0" err="1" smtClean="0">
                <a:solidFill>
                  <a:srgbClr val="FF0000"/>
                </a:solidFill>
                <a:latin typeface="Consolas" panose="020B0609020204030204" pitchFamily="49" charset="0"/>
              </a:rPr>
              <a:t>border</a:t>
            </a:r>
            <a:r>
              <a:rPr lang="es-CO" sz="1200" dirty="0" smtClean="0">
                <a:solidFill>
                  <a:srgbClr val="FF0000"/>
                </a:solidFill>
                <a:latin typeface="Consolas" panose="020B0609020204030204" pitchFamily="49" charset="0"/>
              </a:rPr>
              <a:t>-color:</a:t>
            </a:r>
            <a:r>
              <a:rPr lang="es-CO" sz="1200" dirty="0" smtClean="0"/>
              <a:t> </a:t>
            </a:r>
            <a:r>
              <a:rPr lang="es-CO" sz="1200" dirty="0" smtClean="0">
                <a:solidFill>
                  <a:srgbClr val="0000CD"/>
                </a:solidFill>
                <a:latin typeface="Consolas" panose="020B0609020204030204" pitchFamily="49" charset="0"/>
              </a:rPr>
              <a:t>#98bf21;</a:t>
            </a:r>
            <a:r>
              <a:rPr lang="es-CO" sz="1200" dirty="0" smtClean="0"/>
              <a:t/>
            </a:r>
            <a:br>
              <a:rPr lang="es-CO" sz="1200" dirty="0" smtClean="0"/>
            </a:br>
            <a:r>
              <a:rPr lang="es-CO" sz="1200" dirty="0" smtClean="0">
                <a:solidFill>
                  <a:srgbClr val="000000"/>
                </a:solidFill>
                <a:latin typeface="Consolas" panose="020B0609020204030204" pitchFamily="49" charset="0"/>
              </a:rPr>
              <a:t>}</a:t>
            </a:r>
            <a:r>
              <a:rPr lang="es-CO" sz="1200" dirty="0" smtClean="0"/>
              <a:t/>
            </a:r>
            <a:br>
              <a:rPr lang="es-CO" sz="1200" dirty="0" smtClean="0"/>
            </a:br>
            <a:r>
              <a:rPr lang="es-CO" sz="1200" dirty="0" smtClean="0"/>
              <a:t/>
            </a:r>
            <a:br>
              <a:rPr lang="es-CO" sz="1200" dirty="0" smtClean="0"/>
            </a:br>
            <a:r>
              <a:rPr lang="es-CO" sz="1200" dirty="0" err="1" smtClean="0">
                <a:solidFill>
                  <a:srgbClr val="A52A2A"/>
                </a:solidFill>
                <a:latin typeface="Consolas" panose="020B0609020204030204" pitchFamily="49" charset="0"/>
              </a:rPr>
              <a:t>p.two</a:t>
            </a:r>
            <a:r>
              <a:rPr lang="es-CO" sz="1200" dirty="0" smtClean="0">
                <a:solidFill>
                  <a:srgbClr val="A52A2A"/>
                </a:solidFill>
                <a:latin typeface="Consolas" panose="020B0609020204030204" pitchFamily="49" charset="0"/>
              </a:rPr>
              <a:t> </a:t>
            </a:r>
            <a:r>
              <a:rPr lang="es-CO" sz="1200" dirty="0" smtClean="0">
                <a:solidFill>
                  <a:srgbClr val="000000"/>
                </a:solidFill>
                <a:latin typeface="Consolas" panose="020B0609020204030204" pitchFamily="49" charset="0"/>
              </a:rPr>
              <a:t>{</a:t>
            </a:r>
            <a:r>
              <a:rPr lang="es-CO" sz="1200" dirty="0" smtClean="0"/>
              <a:t/>
            </a:r>
            <a:br>
              <a:rPr lang="es-CO" sz="1200" dirty="0" smtClean="0"/>
            </a:br>
            <a:r>
              <a:rPr lang="es-CO" sz="1200" dirty="0" smtClean="0">
                <a:solidFill>
                  <a:srgbClr val="000000"/>
                </a:solidFill>
                <a:latin typeface="Consolas" panose="020B0609020204030204" pitchFamily="49" charset="0"/>
              </a:rPr>
              <a:t>    </a:t>
            </a:r>
            <a:r>
              <a:rPr lang="es-CO" sz="1200" dirty="0" err="1" smtClean="0">
                <a:solidFill>
                  <a:srgbClr val="FF0000"/>
                </a:solidFill>
                <a:latin typeface="Consolas" panose="020B0609020204030204" pitchFamily="49" charset="0"/>
              </a:rPr>
              <a:t>border-style</a:t>
            </a:r>
            <a:r>
              <a:rPr lang="es-CO" sz="1200" dirty="0" smtClean="0">
                <a:solidFill>
                  <a:srgbClr val="FF0000"/>
                </a:solidFill>
                <a:latin typeface="Consolas" panose="020B0609020204030204" pitchFamily="49" charset="0"/>
              </a:rPr>
              <a:t>:</a:t>
            </a:r>
            <a:r>
              <a:rPr lang="es-CO" sz="1200" dirty="0" smtClean="0">
                <a:solidFill>
                  <a:srgbClr val="0000CD"/>
                </a:solidFill>
                <a:latin typeface="Consolas" panose="020B0609020204030204" pitchFamily="49" charset="0"/>
              </a:rPr>
              <a:t> </a:t>
            </a:r>
            <a:r>
              <a:rPr lang="es-CO" sz="1200" dirty="0" err="1" smtClean="0">
                <a:solidFill>
                  <a:srgbClr val="0000CD"/>
                </a:solidFill>
                <a:latin typeface="Consolas" panose="020B0609020204030204" pitchFamily="49" charset="0"/>
              </a:rPr>
              <a:t>solid</a:t>
            </a:r>
            <a:r>
              <a:rPr lang="es-CO" sz="1200" dirty="0" smtClean="0">
                <a:solidFill>
                  <a:srgbClr val="0000CD"/>
                </a:solidFill>
                <a:latin typeface="Consolas" panose="020B0609020204030204" pitchFamily="49" charset="0"/>
              </a:rPr>
              <a:t>;</a:t>
            </a:r>
            <a:r>
              <a:rPr lang="es-CO" sz="1200" dirty="0" smtClean="0"/>
              <a:t/>
            </a:r>
            <a:br>
              <a:rPr lang="es-CO" sz="1200" dirty="0" smtClean="0"/>
            </a:br>
            <a:r>
              <a:rPr lang="es-CO" sz="1200" dirty="0" smtClean="0">
                <a:solidFill>
                  <a:srgbClr val="000000"/>
                </a:solidFill>
                <a:latin typeface="Consolas" panose="020B0609020204030204" pitchFamily="49" charset="0"/>
              </a:rPr>
              <a:t>    </a:t>
            </a:r>
            <a:r>
              <a:rPr lang="es-CO" sz="1200" dirty="0" err="1" smtClean="0">
                <a:solidFill>
                  <a:srgbClr val="FF0000"/>
                </a:solidFill>
                <a:latin typeface="Consolas" panose="020B0609020204030204" pitchFamily="49" charset="0"/>
              </a:rPr>
              <a:t>border-width</a:t>
            </a:r>
            <a:r>
              <a:rPr lang="es-CO" sz="1200" dirty="0" smtClean="0">
                <a:solidFill>
                  <a:srgbClr val="FF0000"/>
                </a:solidFill>
                <a:latin typeface="Consolas" panose="020B0609020204030204" pitchFamily="49" charset="0"/>
              </a:rPr>
              <a:t>:</a:t>
            </a:r>
            <a:r>
              <a:rPr lang="es-CO" sz="1200" dirty="0" smtClean="0">
                <a:solidFill>
                  <a:srgbClr val="0000CD"/>
                </a:solidFill>
                <a:latin typeface="Consolas" panose="020B0609020204030204" pitchFamily="49" charset="0"/>
              </a:rPr>
              <a:t> </a:t>
            </a:r>
            <a:r>
              <a:rPr lang="es-CO" sz="1200" dirty="0" err="1" smtClean="0">
                <a:solidFill>
                  <a:srgbClr val="0000CD"/>
                </a:solidFill>
                <a:latin typeface="Consolas" panose="020B0609020204030204" pitchFamily="49" charset="0"/>
              </a:rPr>
              <a:t>medium</a:t>
            </a:r>
            <a:r>
              <a:rPr lang="es-CO" sz="1200" dirty="0" smtClean="0">
                <a:solidFill>
                  <a:srgbClr val="0000CD"/>
                </a:solidFill>
                <a:latin typeface="Consolas" panose="020B0609020204030204" pitchFamily="49" charset="0"/>
              </a:rPr>
              <a:t>;</a:t>
            </a:r>
            <a:r>
              <a:rPr lang="es-CO" sz="1200" dirty="0" smtClean="0"/>
              <a:t/>
            </a:r>
            <a:br>
              <a:rPr lang="es-CO" sz="1200" dirty="0" smtClean="0"/>
            </a:br>
            <a:r>
              <a:rPr lang="es-CO" sz="1200" dirty="0" smtClean="0">
                <a:solidFill>
                  <a:srgbClr val="000000"/>
                </a:solidFill>
                <a:latin typeface="Consolas" panose="020B0609020204030204" pitchFamily="49" charset="0"/>
              </a:rPr>
              <a:t>}</a:t>
            </a:r>
            <a:endParaRPr lang="en-GB" sz="1200" dirty="0"/>
          </a:p>
        </p:txBody>
      </p:sp>
      <p:cxnSp>
        <p:nvCxnSpPr>
          <p:cNvPr id="18" name="Conector recto de flecha 17"/>
          <p:cNvCxnSpPr>
            <a:stCxn id="16" idx="0"/>
          </p:cNvCxnSpPr>
          <p:nvPr/>
        </p:nvCxnSpPr>
        <p:spPr>
          <a:xfrm flipV="1">
            <a:off x="4917829" y="1573181"/>
            <a:ext cx="388345" cy="3064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Rectángulo 19"/>
          <p:cNvSpPr/>
          <p:nvPr/>
        </p:nvSpPr>
        <p:spPr>
          <a:xfrm>
            <a:off x="422031" y="2284384"/>
            <a:ext cx="3012831" cy="1200329"/>
          </a:xfrm>
          <a:prstGeom prst="rect">
            <a:avLst/>
          </a:prstGeom>
        </p:spPr>
        <p:txBody>
          <a:bodyPr wrap="square">
            <a:spAutoFit/>
          </a:bodyPr>
          <a:lstStyle/>
          <a:p>
            <a:r>
              <a:rPr lang="es-CO" sz="1200" dirty="0">
                <a:solidFill>
                  <a:srgbClr val="A52A2A"/>
                </a:solidFill>
                <a:latin typeface="Consolas" panose="020B0609020204030204" pitchFamily="49" charset="0"/>
              </a:rPr>
              <a:t>p </a:t>
            </a:r>
            <a:r>
              <a:rPr lang="es-CO" sz="1200" dirty="0">
                <a:solidFill>
                  <a:srgbClr val="000000"/>
                </a:solidFill>
                <a:latin typeface="Consolas" panose="020B0609020204030204" pitchFamily="49" charset="0"/>
              </a:rPr>
              <a:t>{</a:t>
            </a:r>
            <a:r>
              <a:rPr lang="es-CO" sz="1200" dirty="0"/>
              <a:t/>
            </a:r>
            <a:br>
              <a:rPr lang="es-CO" sz="1200" dirty="0"/>
            </a:br>
            <a:r>
              <a:rPr lang="es-CO" sz="1200" dirty="0">
                <a:solidFill>
                  <a:srgbClr val="000000"/>
                </a:solidFill>
                <a:latin typeface="Consolas" panose="020B0609020204030204" pitchFamily="49" charset="0"/>
              </a:rPr>
              <a:t>    </a:t>
            </a:r>
            <a:r>
              <a:rPr lang="es-CO" sz="1200" dirty="0" err="1">
                <a:solidFill>
                  <a:srgbClr val="FF0000"/>
                </a:solidFill>
                <a:latin typeface="Consolas" panose="020B0609020204030204" pitchFamily="49" charset="0"/>
              </a:rPr>
              <a:t>border</a:t>
            </a:r>
            <a:r>
              <a:rPr lang="es-CO" sz="1200" dirty="0">
                <a:solidFill>
                  <a:srgbClr val="FF0000"/>
                </a:solidFill>
                <a:latin typeface="Consolas" panose="020B0609020204030204" pitchFamily="49" charset="0"/>
              </a:rPr>
              <a:t>-top-</a:t>
            </a:r>
            <a:r>
              <a:rPr lang="es-CO" sz="1200" dirty="0" err="1">
                <a:solidFill>
                  <a:srgbClr val="FF0000"/>
                </a:solidFill>
                <a:latin typeface="Consolas" panose="020B0609020204030204" pitchFamily="49" charset="0"/>
              </a:rPr>
              <a:t>style</a:t>
            </a:r>
            <a:r>
              <a:rPr lang="es-CO" sz="1200" dirty="0">
                <a:solidFill>
                  <a:srgbClr val="FF0000"/>
                </a:solidFill>
                <a:latin typeface="Consolas" panose="020B0609020204030204" pitchFamily="49" charset="0"/>
              </a:rPr>
              <a:t>:</a:t>
            </a:r>
            <a:r>
              <a:rPr lang="es-CO" sz="1200" dirty="0">
                <a:solidFill>
                  <a:srgbClr val="0000CD"/>
                </a:solidFill>
                <a:latin typeface="Consolas" panose="020B0609020204030204" pitchFamily="49" charset="0"/>
              </a:rPr>
              <a:t> </a:t>
            </a:r>
            <a:r>
              <a:rPr lang="es-CO" sz="1200" dirty="0" err="1">
                <a:solidFill>
                  <a:srgbClr val="0000CD"/>
                </a:solidFill>
                <a:latin typeface="Consolas" panose="020B0609020204030204" pitchFamily="49" charset="0"/>
              </a:rPr>
              <a:t>dotted</a:t>
            </a:r>
            <a:r>
              <a:rPr lang="es-CO" sz="1200" dirty="0">
                <a:solidFill>
                  <a:srgbClr val="0000CD"/>
                </a:solidFill>
                <a:latin typeface="Consolas" panose="020B0609020204030204" pitchFamily="49" charset="0"/>
              </a:rPr>
              <a:t>;</a:t>
            </a:r>
            <a:r>
              <a:rPr lang="es-CO" sz="1200" dirty="0"/>
              <a:t/>
            </a:r>
            <a:br>
              <a:rPr lang="es-CO" sz="1200" dirty="0"/>
            </a:br>
            <a:r>
              <a:rPr lang="es-CO" sz="1200" dirty="0">
                <a:solidFill>
                  <a:srgbClr val="000000"/>
                </a:solidFill>
                <a:latin typeface="Consolas" panose="020B0609020204030204" pitchFamily="49" charset="0"/>
              </a:rPr>
              <a:t>    </a:t>
            </a:r>
            <a:r>
              <a:rPr lang="es-CO" sz="1200" dirty="0" err="1">
                <a:solidFill>
                  <a:srgbClr val="FF0000"/>
                </a:solidFill>
                <a:latin typeface="Consolas" panose="020B0609020204030204" pitchFamily="49" charset="0"/>
              </a:rPr>
              <a:t>border-right-style</a:t>
            </a:r>
            <a:r>
              <a:rPr lang="es-CO" sz="1200" dirty="0">
                <a:solidFill>
                  <a:srgbClr val="FF0000"/>
                </a:solidFill>
                <a:latin typeface="Consolas" panose="020B0609020204030204" pitchFamily="49" charset="0"/>
              </a:rPr>
              <a:t>:</a:t>
            </a:r>
            <a:r>
              <a:rPr lang="es-CO" sz="1200" dirty="0">
                <a:solidFill>
                  <a:srgbClr val="0000CD"/>
                </a:solidFill>
                <a:latin typeface="Consolas" panose="020B0609020204030204" pitchFamily="49" charset="0"/>
              </a:rPr>
              <a:t> </a:t>
            </a:r>
            <a:r>
              <a:rPr lang="es-CO" sz="1200" dirty="0" err="1">
                <a:solidFill>
                  <a:srgbClr val="0000CD"/>
                </a:solidFill>
                <a:latin typeface="Consolas" panose="020B0609020204030204" pitchFamily="49" charset="0"/>
              </a:rPr>
              <a:t>solid</a:t>
            </a:r>
            <a:r>
              <a:rPr lang="es-CO" sz="1200" dirty="0">
                <a:solidFill>
                  <a:srgbClr val="0000CD"/>
                </a:solidFill>
                <a:latin typeface="Consolas" panose="020B0609020204030204" pitchFamily="49" charset="0"/>
              </a:rPr>
              <a:t>;</a:t>
            </a:r>
            <a:r>
              <a:rPr lang="es-CO" sz="1200" dirty="0"/>
              <a:t/>
            </a:r>
            <a:br>
              <a:rPr lang="es-CO" sz="1200" dirty="0"/>
            </a:br>
            <a:r>
              <a:rPr lang="es-CO" sz="1200" dirty="0">
                <a:solidFill>
                  <a:srgbClr val="000000"/>
                </a:solidFill>
                <a:latin typeface="Consolas" panose="020B0609020204030204" pitchFamily="49" charset="0"/>
              </a:rPr>
              <a:t>    </a:t>
            </a:r>
            <a:r>
              <a:rPr lang="es-CO" sz="1200" dirty="0" err="1">
                <a:solidFill>
                  <a:srgbClr val="FF0000"/>
                </a:solidFill>
                <a:latin typeface="Consolas" panose="020B0609020204030204" pitchFamily="49" charset="0"/>
              </a:rPr>
              <a:t>border-bottom-style</a:t>
            </a:r>
            <a:r>
              <a:rPr lang="es-CO" sz="1200" dirty="0">
                <a:solidFill>
                  <a:srgbClr val="FF0000"/>
                </a:solidFill>
                <a:latin typeface="Consolas" panose="020B0609020204030204" pitchFamily="49" charset="0"/>
              </a:rPr>
              <a:t>:</a:t>
            </a:r>
            <a:r>
              <a:rPr lang="es-CO" sz="1200" dirty="0">
                <a:solidFill>
                  <a:srgbClr val="0000CD"/>
                </a:solidFill>
                <a:latin typeface="Consolas" panose="020B0609020204030204" pitchFamily="49" charset="0"/>
              </a:rPr>
              <a:t> </a:t>
            </a:r>
            <a:r>
              <a:rPr lang="es-CO" sz="1200" dirty="0" err="1">
                <a:solidFill>
                  <a:srgbClr val="0000CD"/>
                </a:solidFill>
                <a:latin typeface="Consolas" panose="020B0609020204030204" pitchFamily="49" charset="0"/>
              </a:rPr>
              <a:t>dotted</a:t>
            </a:r>
            <a:r>
              <a:rPr lang="es-CO" sz="1200" dirty="0">
                <a:solidFill>
                  <a:srgbClr val="0000CD"/>
                </a:solidFill>
                <a:latin typeface="Consolas" panose="020B0609020204030204" pitchFamily="49" charset="0"/>
              </a:rPr>
              <a:t>;</a:t>
            </a:r>
            <a:r>
              <a:rPr lang="es-CO" sz="1200" dirty="0"/>
              <a:t/>
            </a:r>
            <a:br>
              <a:rPr lang="es-CO" sz="1200" dirty="0"/>
            </a:br>
            <a:r>
              <a:rPr lang="es-CO" sz="1200" dirty="0">
                <a:solidFill>
                  <a:srgbClr val="000000"/>
                </a:solidFill>
                <a:latin typeface="Consolas" panose="020B0609020204030204" pitchFamily="49" charset="0"/>
              </a:rPr>
              <a:t>    </a:t>
            </a:r>
            <a:r>
              <a:rPr lang="es-CO" sz="1200" dirty="0" err="1">
                <a:solidFill>
                  <a:srgbClr val="FF0000"/>
                </a:solidFill>
                <a:latin typeface="Consolas" panose="020B0609020204030204" pitchFamily="49" charset="0"/>
              </a:rPr>
              <a:t>border-left-style</a:t>
            </a:r>
            <a:r>
              <a:rPr lang="es-CO" sz="1200" dirty="0">
                <a:solidFill>
                  <a:srgbClr val="FF0000"/>
                </a:solidFill>
                <a:latin typeface="Consolas" panose="020B0609020204030204" pitchFamily="49" charset="0"/>
              </a:rPr>
              <a:t>:</a:t>
            </a:r>
            <a:r>
              <a:rPr lang="es-CO" sz="1200" dirty="0">
                <a:solidFill>
                  <a:srgbClr val="0000CD"/>
                </a:solidFill>
                <a:latin typeface="Consolas" panose="020B0609020204030204" pitchFamily="49" charset="0"/>
              </a:rPr>
              <a:t> </a:t>
            </a:r>
            <a:r>
              <a:rPr lang="es-CO" sz="1200" dirty="0" err="1">
                <a:solidFill>
                  <a:srgbClr val="0000CD"/>
                </a:solidFill>
                <a:latin typeface="Consolas" panose="020B0609020204030204" pitchFamily="49" charset="0"/>
              </a:rPr>
              <a:t>solid</a:t>
            </a:r>
            <a:r>
              <a:rPr lang="es-CO" sz="1200" dirty="0">
                <a:solidFill>
                  <a:srgbClr val="0000CD"/>
                </a:solidFill>
                <a:latin typeface="Consolas" panose="020B0609020204030204" pitchFamily="49" charset="0"/>
              </a:rPr>
              <a:t>;</a:t>
            </a:r>
            <a:r>
              <a:rPr lang="es-CO" sz="1200" dirty="0"/>
              <a:t/>
            </a:r>
            <a:br>
              <a:rPr lang="es-CO" sz="1200" dirty="0"/>
            </a:br>
            <a:r>
              <a:rPr lang="es-CO" sz="1200" dirty="0">
                <a:solidFill>
                  <a:srgbClr val="000000"/>
                </a:solidFill>
                <a:latin typeface="Consolas" panose="020B0609020204030204" pitchFamily="49" charset="0"/>
              </a:rPr>
              <a:t>}</a:t>
            </a:r>
            <a:endParaRPr lang="en-GB" sz="1200" dirty="0"/>
          </a:p>
        </p:txBody>
      </p:sp>
      <p:sp>
        <p:nvSpPr>
          <p:cNvPr id="21" name="Rectángulo 20"/>
          <p:cNvSpPr/>
          <p:nvPr/>
        </p:nvSpPr>
        <p:spPr>
          <a:xfrm>
            <a:off x="246185" y="3761712"/>
            <a:ext cx="6096000" cy="3139321"/>
          </a:xfrm>
          <a:prstGeom prst="rect">
            <a:avLst/>
          </a:prstGeom>
        </p:spPr>
        <p:txBody>
          <a:bodyPr>
            <a:spAutoFit/>
          </a:bodyPr>
          <a:lstStyle/>
          <a:p>
            <a:r>
              <a:rPr lang="en-US" sz="1100" dirty="0">
                <a:solidFill>
                  <a:srgbClr val="333333"/>
                </a:solidFill>
                <a:latin typeface="Verdana" panose="020B0604030504040204" pitchFamily="34" charset="0"/>
              </a:rPr>
              <a:t>The border-style property can have from one to four values.</a:t>
            </a:r>
          </a:p>
          <a:p>
            <a:pPr>
              <a:buFont typeface="Arial" panose="020B0604020202020204" pitchFamily="34" charset="0"/>
              <a:buChar char="•"/>
            </a:pPr>
            <a:r>
              <a:rPr lang="en-US" sz="1100" b="1" dirty="0" smtClean="0">
                <a:solidFill>
                  <a:srgbClr val="333333"/>
                </a:solidFill>
                <a:latin typeface="Verdana" panose="020B0604030504040204" pitchFamily="34" charset="0"/>
              </a:rPr>
              <a:t>border-style</a:t>
            </a:r>
            <a:r>
              <a:rPr lang="en-US" sz="1100" b="1" dirty="0">
                <a:solidFill>
                  <a:srgbClr val="333333"/>
                </a:solidFill>
                <a:latin typeface="Verdana" panose="020B0604030504040204" pitchFamily="34" charset="0"/>
              </a:rPr>
              <a:t>: </a:t>
            </a:r>
            <a:r>
              <a:rPr lang="en-US" sz="1100" dirty="0">
                <a:solidFill>
                  <a:srgbClr val="333333"/>
                </a:solidFill>
                <a:latin typeface="Verdana" panose="020B0604030504040204" pitchFamily="34" charset="0"/>
              </a:rPr>
              <a:t>dotted</a:t>
            </a:r>
            <a:r>
              <a:rPr lang="en-US" sz="1100" b="1" dirty="0">
                <a:solidFill>
                  <a:srgbClr val="333333"/>
                </a:solidFill>
                <a:latin typeface="Verdana" panose="020B0604030504040204" pitchFamily="34" charset="0"/>
              </a:rPr>
              <a:t> solid </a:t>
            </a:r>
            <a:r>
              <a:rPr lang="en-US" sz="1100" dirty="0">
                <a:solidFill>
                  <a:srgbClr val="333333"/>
                </a:solidFill>
                <a:latin typeface="Verdana" panose="020B0604030504040204" pitchFamily="34" charset="0"/>
              </a:rPr>
              <a:t>double </a:t>
            </a:r>
            <a:r>
              <a:rPr lang="en-US" sz="1100" b="1" dirty="0">
                <a:solidFill>
                  <a:srgbClr val="333333"/>
                </a:solidFill>
                <a:latin typeface="Verdana" panose="020B0604030504040204" pitchFamily="34" charset="0"/>
              </a:rPr>
              <a:t>dashed;</a:t>
            </a:r>
            <a:endParaRPr lang="en-US" sz="1100" dirty="0">
              <a:solidFill>
                <a:srgbClr val="333333"/>
              </a:solidFill>
              <a:latin typeface="Verdana" panose="020B0604030504040204" pitchFamily="34" charset="0"/>
            </a:endParaRPr>
          </a:p>
          <a:p>
            <a:pPr marL="742950" lvl="1" indent="-285750">
              <a:buFont typeface="Arial" panose="020B0604020202020204" pitchFamily="34" charset="0"/>
              <a:buChar char="•"/>
            </a:pPr>
            <a:r>
              <a:rPr lang="en-US" sz="1100" dirty="0">
                <a:solidFill>
                  <a:srgbClr val="333333"/>
                </a:solidFill>
                <a:latin typeface="Verdana" panose="020B0604030504040204" pitchFamily="34" charset="0"/>
              </a:rPr>
              <a:t>top border is dotted</a:t>
            </a:r>
          </a:p>
          <a:p>
            <a:pPr marL="742950" lvl="1" indent="-285750">
              <a:buFont typeface="Arial" panose="020B0604020202020204" pitchFamily="34" charset="0"/>
              <a:buChar char="•"/>
            </a:pPr>
            <a:r>
              <a:rPr lang="en-US" sz="1100" dirty="0">
                <a:solidFill>
                  <a:srgbClr val="333333"/>
                </a:solidFill>
                <a:latin typeface="Verdana" panose="020B0604030504040204" pitchFamily="34" charset="0"/>
              </a:rPr>
              <a:t>right border is solid</a:t>
            </a:r>
          </a:p>
          <a:p>
            <a:pPr marL="742950" lvl="1" indent="-285750">
              <a:buFont typeface="Arial" panose="020B0604020202020204" pitchFamily="34" charset="0"/>
              <a:buChar char="•"/>
            </a:pPr>
            <a:r>
              <a:rPr lang="en-US" sz="1100" dirty="0">
                <a:solidFill>
                  <a:srgbClr val="333333"/>
                </a:solidFill>
                <a:latin typeface="Verdana" panose="020B0604030504040204" pitchFamily="34" charset="0"/>
              </a:rPr>
              <a:t>bottom border is double</a:t>
            </a:r>
          </a:p>
          <a:p>
            <a:pPr marL="742950" lvl="1" indent="-285750">
              <a:buFont typeface="Arial" panose="020B0604020202020204" pitchFamily="34" charset="0"/>
              <a:buChar char="•"/>
            </a:pPr>
            <a:r>
              <a:rPr lang="en-US" sz="1100" dirty="0">
                <a:solidFill>
                  <a:srgbClr val="333333"/>
                </a:solidFill>
                <a:latin typeface="Verdana" panose="020B0604030504040204" pitchFamily="34" charset="0"/>
              </a:rPr>
              <a:t>left border is </a:t>
            </a:r>
            <a:r>
              <a:rPr lang="en-US" sz="1100" dirty="0" smtClean="0">
                <a:solidFill>
                  <a:srgbClr val="333333"/>
                </a:solidFill>
                <a:latin typeface="Verdana" panose="020B0604030504040204" pitchFamily="34" charset="0"/>
              </a:rPr>
              <a:t>dashed</a:t>
            </a:r>
          </a:p>
          <a:p>
            <a:pPr lvl="1"/>
            <a:endParaRPr lang="en-US" sz="1100" dirty="0">
              <a:solidFill>
                <a:srgbClr val="333333"/>
              </a:solidFill>
              <a:latin typeface="Verdana" panose="020B0604030504040204" pitchFamily="34" charset="0"/>
            </a:endParaRPr>
          </a:p>
          <a:p>
            <a:pPr>
              <a:buFont typeface="Arial" panose="020B0604020202020204" pitchFamily="34" charset="0"/>
              <a:buChar char="•"/>
            </a:pPr>
            <a:r>
              <a:rPr lang="en-US" sz="1100" b="1" dirty="0">
                <a:solidFill>
                  <a:srgbClr val="333333"/>
                </a:solidFill>
                <a:latin typeface="Verdana" panose="020B0604030504040204" pitchFamily="34" charset="0"/>
              </a:rPr>
              <a:t>border-style: dotted solid double;</a:t>
            </a:r>
            <a:endParaRPr lang="en-US" sz="1100" dirty="0">
              <a:solidFill>
                <a:srgbClr val="333333"/>
              </a:solidFill>
              <a:latin typeface="Verdana" panose="020B0604030504040204" pitchFamily="34" charset="0"/>
            </a:endParaRPr>
          </a:p>
          <a:p>
            <a:pPr marL="742950" lvl="1" indent="-285750">
              <a:buFont typeface="Arial" panose="020B0604020202020204" pitchFamily="34" charset="0"/>
              <a:buChar char="•"/>
            </a:pPr>
            <a:r>
              <a:rPr lang="en-US" sz="1100" dirty="0">
                <a:solidFill>
                  <a:srgbClr val="333333"/>
                </a:solidFill>
                <a:latin typeface="Verdana" panose="020B0604030504040204" pitchFamily="34" charset="0"/>
              </a:rPr>
              <a:t>top border is dotted</a:t>
            </a:r>
          </a:p>
          <a:p>
            <a:pPr marL="742950" lvl="1" indent="-285750">
              <a:buFont typeface="Arial" panose="020B0604020202020204" pitchFamily="34" charset="0"/>
              <a:buChar char="•"/>
            </a:pPr>
            <a:r>
              <a:rPr lang="en-US" sz="1100" dirty="0">
                <a:solidFill>
                  <a:srgbClr val="333333"/>
                </a:solidFill>
                <a:latin typeface="Verdana" panose="020B0604030504040204" pitchFamily="34" charset="0"/>
              </a:rPr>
              <a:t>right and left borders are solid</a:t>
            </a:r>
          </a:p>
          <a:p>
            <a:pPr marL="742950" lvl="1" indent="-285750">
              <a:buFont typeface="Arial" panose="020B0604020202020204" pitchFamily="34" charset="0"/>
              <a:buChar char="•"/>
            </a:pPr>
            <a:r>
              <a:rPr lang="en-US" sz="1100" dirty="0">
                <a:solidFill>
                  <a:srgbClr val="333333"/>
                </a:solidFill>
                <a:latin typeface="Verdana" panose="020B0604030504040204" pitchFamily="34" charset="0"/>
              </a:rPr>
              <a:t>bottom border is </a:t>
            </a:r>
            <a:r>
              <a:rPr lang="en-US" sz="1100" dirty="0" smtClean="0">
                <a:solidFill>
                  <a:srgbClr val="333333"/>
                </a:solidFill>
                <a:latin typeface="Verdana" panose="020B0604030504040204" pitchFamily="34" charset="0"/>
              </a:rPr>
              <a:t>double</a:t>
            </a:r>
            <a:r>
              <a:rPr lang="en-US" sz="1100" dirty="0">
                <a:solidFill>
                  <a:srgbClr val="333333"/>
                </a:solidFill>
                <a:latin typeface="Verdana" panose="020B0604030504040204" pitchFamily="34" charset="0"/>
              </a:rPr>
              <a:t/>
            </a:r>
            <a:br>
              <a:rPr lang="en-US" sz="1100" dirty="0">
                <a:solidFill>
                  <a:srgbClr val="333333"/>
                </a:solidFill>
                <a:latin typeface="Verdana" panose="020B0604030504040204" pitchFamily="34" charset="0"/>
              </a:rPr>
            </a:br>
            <a:endParaRPr lang="en-US" sz="1100" dirty="0">
              <a:solidFill>
                <a:srgbClr val="333333"/>
              </a:solidFill>
              <a:latin typeface="Verdana" panose="020B0604030504040204" pitchFamily="34" charset="0"/>
            </a:endParaRPr>
          </a:p>
          <a:p>
            <a:pPr>
              <a:buFont typeface="Arial" panose="020B0604020202020204" pitchFamily="34" charset="0"/>
              <a:buChar char="•"/>
            </a:pPr>
            <a:r>
              <a:rPr lang="en-US" sz="1100" b="1" dirty="0">
                <a:solidFill>
                  <a:srgbClr val="333333"/>
                </a:solidFill>
                <a:latin typeface="Verdana" panose="020B0604030504040204" pitchFamily="34" charset="0"/>
              </a:rPr>
              <a:t>border-style: dotted solid;</a:t>
            </a:r>
            <a:endParaRPr lang="en-US" sz="1100" dirty="0">
              <a:solidFill>
                <a:srgbClr val="333333"/>
              </a:solidFill>
              <a:latin typeface="Verdana" panose="020B0604030504040204" pitchFamily="34" charset="0"/>
            </a:endParaRPr>
          </a:p>
          <a:p>
            <a:pPr marL="742950" lvl="1" indent="-285750">
              <a:buFont typeface="Arial" panose="020B0604020202020204" pitchFamily="34" charset="0"/>
              <a:buChar char="•"/>
            </a:pPr>
            <a:r>
              <a:rPr lang="en-US" sz="1100" dirty="0">
                <a:solidFill>
                  <a:srgbClr val="333333"/>
                </a:solidFill>
                <a:latin typeface="Verdana" panose="020B0604030504040204" pitchFamily="34" charset="0"/>
              </a:rPr>
              <a:t>top and bottom borders are dotted</a:t>
            </a:r>
          </a:p>
          <a:p>
            <a:pPr marL="742950" lvl="1" indent="-285750">
              <a:buFont typeface="Arial" panose="020B0604020202020204" pitchFamily="34" charset="0"/>
              <a:buChar char="•"/>
            </a:pPr>
            <a:r>
              <a:rPr lang="en-US" sz="1100" dirty="0">
                <a:solidFill>
                  <a:srgbClr val="333333"/>
                </a:solidFill>
                <a:latin typeface="Verdana" panose="020B0604030504040204" pitchFamily="34" charset="0"/>
              </a:rPr>
              <a:t>right and left borders are </a:t>
            </a:r>
            <a:r>
              <a:rPr lang="en-US" sz="1100" dirty="0" smtClean="0">
                <a:solidFill>
                  <a:srgbClr val="333333"/>
                </a:solidFill>
                <a:latin typeface="Verdana" panose="020B0604030504040204" pitchFamily="34" charset="0"/>
              </a:rPr>
              <a:t>solid</a:t>
            </a:r>
          </a:p>
          <a:p>
            <a:pPr marL="742950" lvl="1" indent="-285750">
              <a:buFont typeface="Arial" panose="020B0604020202020204" pitchFamily="34" charset="0"/>
              <a:buChar char="•"/>
            </a:pPr>
            <a:endParaRPr lang="en-US" sz="1100" dirty="0">
              <a:solidFill>
                <a:srgbClr val="333333"/>
              </a:solidFill>
              <a:latin typeface="Verdana" panose="020B0604030504040204" pitchFamily="34" charset="0"/>
            </a:endParaRPr>
          </a:p>
          <a:p>
            <a:pPr>
              <a:buFont typeface="Arial" panose="020B0604020202020204" pitchFamily="34" charset="0"/>
              <a:buChar char="•"/>
            </a:pPr>
            <a:r>
              <a:rPr lang="en-US" sz="1100" b="1" dirty="0">
                <a:solidFill>
                  <a:srgbClr val="333333"/>
                </a:solidFill>
                <a:latin typeface="Verdana" panose="020B0604030504040204" pitchFamily="34" charset="0"/>
              </a:rPr>
              <a:t>border-style: dotted;</a:t>
            </a:r>
            <a:endParaRPr lang="en-US" sz="1100" dirty="0">
              <a:solidFill>
                <a:srgbClr val="333333"/>
              </a:solidFill>
              <a:latin typeface="Verdana" panose="020B0604030504040204" pitchFamily="34" charset="0"/>
            </a:endParaRPr>
          </a:p>
          <a:p>
            <a:pPr marL="742950" lvl="1" indent="-285750">
              <a:buFont typeface="Arial" panose="020B0604020202020204" pitchFamily="34" charset="0"/>
              <a:buChar char="•"/>
            </a:pPr>
            <a:r>
              <a:rPr lang="en-US" sz="1100" dirty="0">
                <a:solidFill>
                  <a:srgbClr val="333333"/>
                </a:solidFill>
                <a:latin typeface="Verdana" panose="020B0604030504040204" pitchFamily="34" charset="0"/>
              </a:rPr>
              <a:t>all four borders are dotted</a:t>
            </a:r>
            <a:endParaRPr lang="en-US" sz="1100" b="0" i="0" dirty="0">
              <a:solidFill>
                <a:srgbClr val="333333"/>
              </a:solidFill>
              <a:effectLst/>
              <a:latin typeface="Verdana" panose="020B0604030504040204" pitchFamily="34" charset="0"/>
            </a:endParaRPr>
          </a:p>
        </p:txBody>
      </p:sp>
      <p:sp>
        <p:nvSpPr>
          <p:cNvPr id="22" name="Rectángulo 21"/>
          <p:cNvSpPr/>
          <p:nvPr/>
        </p:nvSpPr>
        <p:spPr>
          <a:xfrm>
            <a:off x="3906070" y="862682"/>
            <a:ext cx="2195790" cy="738664"/>
          </a:xfrm>
          <a:prstGeom prst="rect">
            <a:avLst/>
          </a:prstGeom>
        </p:spPr>
        <p:txBody>
          <a:bodyPr wrap="square">
            <a:spAutoFit/>
          </a:bodyPr>
          <a:lstStyle/>
          <a:p>
            <a:r>
              <a:rPr lang="es-CO" sz="1400" dirty="0" err="1">
                <a:solidFill>
                  <a:srgbClr val="333333"/>
                </a:solidFill>
                <a:latin typeface="Gotham Light" pitchFamily="50" charset="0"/>
                <a:cs typeface="Gotham Light" pitchFamily="50" charset="0"/>
              </a:rPr>
              <a:t>d</a:t>
            </a:r>
            <a:r>
              <a:rPr lang="es-CO" sz="1400" dirty="0" err="1" smtClean="0">
                <a:solidFill>
                  <a:srgbClr val="333333"/>
                </a:solidFill>
                <a:latin typeface="Gotham Light" pitchFamily="50" charset="0"/>
                <a:cs typeface="Gotham Light" pitchFamily="50" charset="0"/>
              </a:rPr>
              <a:t>otted</a:t>
            </a:r>
            <a:r>
              <a:rPr lang="es-CO" sz="1400" dirty="0" smtClean="0">
                <a:solidFill>
                  <a:srgbClr val="333333"/>
                </a:solidFill>
                <a:latin typeface="Gotham Light" pitchFamily="50" charset="0"/>
                <a:cs typeface="Gotham Light" pitchFamily="50" charset="0"/>
              </a:rPr>
              <a:t> , </a:t>
            </a:r>
            <a:r>
              <a:rPr lang="es-CO" sz="1400" dirty="0" err="1" smtClean="0">
                <a:latin typeface="Gotham Light" pitchFamily="50" charset="0"/>
                <a:cs typeface="Gotham Light" pitchFamily="50" charset="0"/>
              </a:rPr>
              <a:t>dashed</a:t>
            </a:r>
            <a:r>
              <a:rPr lang="es-CO" sz="1400" dirty="0" smtClean="0">
                <a:latin typeface="Gotham Light" pitchFamily="50" charset="0"/>
                <a:cs typeface="Gotham Light" pitchFamily="50" charset="0"/>
              </a:rPr>
              <a:t>, </a:t>
            </a:r>
            <a:r>
              <a:rPr lang="es-CO" sz="1400" dirty="0" err="1" smtClean="0">
                <a:latin typeface="Gotham Light" pitchFamily="50" charset="0"/>
                <a:cs typeface="Gotham Light" pitchFamily="50" charset="0"/>
              </a:rPr>
              <a:t>solid</a:t>
            </a:r>
            <a:r>
              <a:rPr lang="es-CO" sz="1400" dirty="0" smtClean="0">
                <a:latin typeface="Gotham Light" pitchFamily="50" charset="0"/>
                <a:cs typeface="Gotham Light" pitchFamily="50" charset="0"/>
              </a:rPr>
              <a:t>, </a:t>
            </a:r>
            <a:r>
              <a:rPr lang="es-CO" sz="1400" dirty="0" err="1" smtClean="0">
                <a:latin typeface="Gotham Light" pitchFamily="50" charset="0"/>
                <a:cs typeface="Gotham Light" pitchFamily="50" charset="0"/>
              </a:rPr>
              <a:t>double</a:t>
            </a:r>
            <a:r>
              <a:rPr lang="es-CO" sz="1400" dirty="0" smtClean="0">
                <a:latin typeface="Gotham Light" pitchFamily="50" charset="0"/>
                <a:cs typeface="Gotham Light" pitchFamily="50" charset="0"/>
              </a:rPr>
              <a:t>, </a:t>
            </a:r>
            <a:r>
              <a:rPr lang="es-CO" sz="1400" dirty="0" err="1" smtClean="0">
                <a:latin typeface="Gotham Light" pitchFamily="50" charset="0"/>
                <a:cs typeface="Gotham Light" pitchFamily="50" charset="0"/>
              </a:rPr>
              <a:t>groove</a:t>
            </a:r>
            <a:r>
              <a:rPr lang="es-CO" sz="1400" dirty="0" smtClean="0">
                <a:latin typeface="Gotham Light" pitchFamily="50" charset="0"/>
                <a:cs typeface="Gotham Light" pitchFamily="50" charset="0"/>
              </a:rPr>
              <a:t>, </a:t>
            </a:r>
            <a:r>
              <a:rPr lang="es-CO" sz="1400" dirty="0" err="1" smtClean="0">
                <a:latin typeface="Gotham Light" pitchFamily="50" charset="0"/>
                <a:cs typeface="Gotham Light" pitchFamily="50" charset="0"/>
              </a:rPr>
              <a:t>ridge</a:t>
            </a:r>
            <a:r>
              <a:rPr lang="es-CO" sz="1400" dirty="0" smtClean="0">
                <a:latin typeface="Gotham Light" pitchFamily="50" charset="0"/>
                <a:cs typeface="Gotham Light" pitchFamily="50" charset="0"/>
              </a:rPr>
              <a:t>, </a:t>
            </a:r>
            <a:r>
              <a:rPr lang="es-CO" sz="1400" dirty="0" err="1" smtClean="0">
                <a:latin typeface="Gotham Light" pitchFamily="50" charset="0"/>
                <a:cs typeface="Gotham Light" pitchFamily="50" charset="0"/>
              </a:rPr>
              <a:t>inset</a:t>
            </a:r>
            <a:r>
              <a:rPr lang="es-CO" sz="1400" dirty="0" smtClean="0">
                <a:latin typeface="Gotham Light" pitchFamily="50" charset="0"/>
                <a:cs typeface="Gotham Light" pitchFamily="50" charset="0"/>
              </a:rPr>
              <a:t>, </a:t>
            </a:r>
            <a:r>
              <a:rPr lang="es-CO" sz="1400" dirty="0" err="1">
                <a:latin typeface="Gotham Light" pitchFamily="50" charset="0"/>
                <a:cs typeface="Gotham Light" pitchFamily="50" charset="0"/>
              </a:rPr>
              <a:t>outset</a:t>
            </a:r>
            <a:endParaRPr lang="en-GB" sz="1400" dirty="0">
              <a:latin typeface="Gotham Light" pitchFamily="50" charset="0"/>
              <a:cs typeface="Gotham Light" pitchFamily="50" charset="0"/>
            </a:endParaRPr>
          </a:p>
        </p:txBody>
      </p:sp>
      <p:sp>
        <p:nvSpPr>
          <p:cNvPr id="24" name="Rectángulo 23"/>
          <p:cNvSpPr/>
          <p:nvPr/>
        </p:nvSpPr>
        <p:spPr>
          <a:xfrm>
            <a:off x="4150413" y="4388309"/>
            <a:ext cx="2235677" cy="338554"/>
          </a:xfrm>
          <a:prstGeom prst="rect">
            <a:avLst/>
          </a:prstGeom>
        </p:spPr>
        <p:txBody>
          <a:bodyPr wrap="none">
            <a:spAutoFit/>
          </a:bodyPr>
          <a:lstStyle/>
          <a:p>
            <a:r>
              <a:rPr lang="es-CO" sz="1600" dirty="0" err="1">
                <a:solidFill>
                  <a:srgbClr val="333333"/>
                </a:solidFill>
                <a:latin typeface="Verdana" panose="020B0604030504040204" pitchFamily="34" charset="0"/>
              </a:rPr>
              <a:t>shorthand</a:t>
            </a:r>
            <a:r>
              <a:rPr lang="es-CO" sz="1600" dirty="0">
                <a:solidFill>
                  <a:srgbClr val="333333"/>
                </a:solidFill>
                <a:latin typeface="Verdana" panose="020B0604030504040204" pitchFamily="34" charset="0"/>
              </a:rPr>
              <a:t> </a:t>
            </a:r>
            <a:r>
              <a:rPr lang="es-CO" sz="1600" dirty="0" err="1">
                <a:solidFill>
                  <a:srgbClr val="333333"/>
                </a:solidFill>
                <a:latin typeface="Verdana" panose="020B0604030504040204" pitchFamily="34" charset="0"/>
              </a:rPr>
              <a:t>property</a:t>
            </a:r>
            <a:r>
              <a:rPr lang="es-CO" sz="1600" dirty="0">
                <a:solidFill>
                  <a:srgbClr val="333333"/>
                </a:solidFill>
                <a:latin typeface="Verdana" panose="020B0604030504040204" pitchFamily="34" charset="0"/>
              </a:rPr>
              <a:t>.</a:t>
            </a:r>
            <a:endParaRPr lang="en-GB" sz="1600" dirty="0"/>
          </a:p>
        </p:txBody>
      </p:sp>
      <p:sp>
        <p:nvSpPr>
          <p:cNvPr id="26" name="Cerrar llave 25"/>
          <p:cNvSpPr/>
          <p:nvPr/>
        </p:nvSpPr>
        <p:spPr>
          <a:xfrm>
            <a:off x="3657598" y="4044462"/>
            <a:ext cx="457202" cy="2532184"/>
          </a:xfrm>
          <a:prstGeom prst="rightBrace">
            <a:avLst>
              <a:gd name="adj1" fmla="val 62179"/>
              <a:gd name="adj2" fmla="val 50000"/>
            </a:avLst>
          </a:prstGeom>
          <a:ln w="285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7" name="Rectángulo 26"/>
          <p:cNvSpPr/>
          <p:nvPr/>
        </p:nvSpPr>
        <p:spPr>
          <a:xfrm>
            <a:off x="4232031" y="4996125"/>
            <a:ext cx="2508738" cy="646331"/>
          </a:xfrm>
          <a:prstGeom prst="rect">
            <a:avLst/>
          </a:prstGeom>
        </p:spPr>
        <p:txBody>
          <a:bodyPr wrap="square">
            <a:spAutoFit/>
          </a:bodyPr>
          <a:lstStyle/>
          <a:p>
            <a:r>
              <a:rPr lang="es-CO" sz="1200" dirty="0">
                <a:solidFill>
                  <a:srgbClr val="A52A2A"/>
                </a:solidFill>
                <a:latin typeface="Consolas" panose="020B0609020204030204" pitchFamily="49" charset="0"/>
              </a:rPr>
              <a:t>p </a:t>
            </a:r>
            <a:r>
              <a:rPr lang="es-CO" sz="1200" dirty="0">
                <a:solidFill>
                  <a:srgbClr val="000000"/>
                </a:solidFill>
                <a:latin typeface="Consolas" panose="020B0609020204030204" pitchFamily="49" charset="0"/>
              </a:rPr>
              <a:t>{</a:t>
            </a:r>
            <a:r>
              <a:rPr lang="es-CO" sz="1200" dirty="0"/>
              <a:t/>
            </a:r>
            <a:br>
              <a:rPr lang="es-CO" sz="1200" dirty="0"/>
            </a:br>
            <a:r>
              <a:rPr lang="es-CO" sz="1200" dirty="0">
                <a:solidFill>
                  <a:srgbClr val="000000"/>
                </a:solidFill>
                <a:latin typeface="Consolas" panose="020B0609020204030204" pitchFamily="49" charset="0"/>
              </a:rPr>
              <a:t>    </a:t>
            </a:r>
            <a:r>
              <a:rPr lang="es-CO" sz="1200" dirty="0" err="1">
                <a:solidFill>
                  <a:srgbClr val="FF0000"/>
                </a:solidFill>
                <a:latin typeface="Consolas" panose="020B0609020204030204" pitchFamily="49" charset="0"/>
              </a:rPr>
              <a:t>border</a:t>
            </a:r>
            <a:r>
              <a:rPr lang="es-CO" sz="1200" dirty="0">
                <a:solidFill>
                  <a:srgbClr val="FF0000"/>
                </a:solidFill>
                <a:latin typeface="Consolas" panose="020B0609020204030204" pitchFamily="49" charset="0"/>
              </a:rPr>
              <a:t>:</a:t>
            </a:r>
            <a:r>
              <a:rPr lang="es-CO" sz="1200" dirty="0">
                <a:solidFill>
                  <a:srgbClr val="0000CD"/>
                </a:solidFill>
                <a:latin typeface="Consolas" panose="020B0609020204030204" pitchFamily="49" charset="0"/>
              </a:rPr>
              <a:t> 5px </a:t>
            </a:r>
            <a:r>
              <a:rPr lang="es-CO" sz="1200" dirty="0" err="1">
                <a:solidFill>
                  <a:srgbClr val="0000CD"/>
                </a:solidFill>
                <a:latin typeface="Consolas" panose="020B0609020204030204" pitchFamily="49" charset="0"/>
              </a:rPr>
              <a:t>solid</a:t>
            </a:r>
            <a:r>
              <a:rPr lang="es-CO" sz="1200" dirty="0">
                <a:solidFill>
                  <a:srgbClr val="0000CD"/>
                </a:solidFill>
                <a:latin typeface="Consolas" panose="020B0609020204030204" pitchFamily="49" charset="0"/>
              </a:rPr>
              <a:t> red;</a:t>
            </a:r>
            <a:r>
              <a:rPr lang="es-CO" sz="1200" dirty="0"/>
              <a:t/>
            </a:r>
            <a:br>
              <a:rPr lang="es-CO" sz="1200" dirty="0"/>
            </a:br>
            <a:r>
              <a:rPr lang="es-CO" sz="1200" dirty="0">
                <a:solidFill>
                  <a:srgbClr val="000000"/>
                </a:solidFill>
                <a:latin typeface="Consolas" panose="020B0609020204030204" pitchFamily="49" charset="0"/>
              </a:rPr>
              <a:t>}</a:t>
            </a:r>
            <a:endParaRPr lang="en-GB" sz="1200" dirty="0"/>
          </a:p>
        </p:txBody>
      </p:sp>
      <p:sp>
        <p:nvSpPr>
          <p:cNvPr id="28" name="CuadroTexto 27"/>
          <p:cNvSpPr txBox="1"/>
          <p:nvPr/>
        </p:nvSpPr>
        <p:spPr>
          <a:xfrm>
            <a:off x="7291756" y="931932"/>
            <a:ext cx="1594338" cy="369332"/>
          </a:xfrm>
          <a:prstGeom prst="rect">
            <a:avLst/>
          </a:prstGeom>
          <a:noFill/>
        </p:spPr>
        <p:txBody>
          <a:bodyPr wrap="square" rtlCol="0">
            <a:spAutoFit/>
          </a:bodyPr>
          <a:lstStyle/>
          <a:p>
            <a:r>
              <a:rPr lang="en-GB" i="1" dirty="0" smtClean="0">
                <a:latin typeface="Gotham Light" pitchFamily="50" charset="0"/>
                <a:cs typeface="Gotham Light" pitchFamily="50" charset="0"/>
              </a:rPr>
              <a:t>Outline</a:t>
            </a:r>
            <a:endParaRPr lang="en-GB" sz="2400" b="1" i="1" dirty="0">
              <a:latin typeface="Gotham Light" pitchFamily="50" charset="0"/>
              <a:cs typeface="Gotham Light" pitchFamily="50" charset="0"/>
            </a:endParaRPr>
          </a:p>
        </p:txBody>
      </p:sp>
      <p:sp>
        <p:nvSpPr>
          <p:cNvPr id="29" name="Rectángulo 28"/>
          <p:cNvSpPr/>
          <p:nvPr/>
        </p:nvSpPr>
        <p:spPr>
          <a:xfrm>
            <a:off x="7211173" y="1610111"/>
            <a:ext cx="973343" cy="369332"/>
          </a:xfrm>
          <a:prstGeom prst="rect">
            <a:avLst/>
          </a:prstGeom>
        </p:spPr>
        <p:txBody>
          <a:bodyPr wrap="none">
            <a:spAutoFit/>
          </a:bodyPr>
          <a:lstStyle/>
          <a:p>
            <a:r>
              <a:rPr lang="es-CO" u="sng" dirty="0" err="1">
                <a:solidFill>
                  <a:srgbClr val="333333"/>
                </a:solidFill>
                <a:latin typeface="Verdana" panose="020B0604030504040204" pitchFamily="34" charset="0"/>
                <a:hlinkClick r:id="rId4"/>
              </a:rPr>
              <a:t>outline</a:t>
            </a:r>
            <a:endParaRPr lang="en-GB" dirty="0"/>
          </a:p>
        </p:txBody>
      </p:sp>
      <p:sp>
        <p:nvSpPr>
          <p:cNvPr id="30" name="Rectángulo 29"/>
          <p:cNvSpPr/>
          <p:nvPr/>
        </p:nvSpPr>
        <p:spPr>
          <a:xfrm>
            <a:off x="7203831" y="2099718"/>
            <a:ext cx="1638590" cy="369332"/>
          </a:xfrm>
          <a:prstGeom prst="rect">
            <a:avLst/>
          </a:prstGeom>
        </p:spPr>
        <p:txBody>
          <a:bodyPr wrap="none">
            <a:spAutoFit/>
          </a:bodyPr>
          <a:lstStyle/>
          <a:p>
            <a:r>
              <a:rPr lang="es-CO" u="sng" dirty="0" err="1">
                <a:solidFill>
                  <a:srgbClr val="333333"/>
                </a:solidFill>
                <a:latin typeface="Verdana" panose="020B0604030504040204" pitchFamily="34" charset="0"/>
                <a:hlinkClick r:id="rId5"/>
              </a:rPr>
              <a:t>outline</a:t>
            </a:r>
            <a:r>
              <a:rPr lang="es-CO" u="sng" dirty="0">
                <a:solidFill>
                  <a:srgbClr val="333333"/>
                </a:solidFill>
                <a:latin typeface="Verdana" panose="020B0604030504040204" pitchFamily="34" charset="0"/>
                <a:hlinkClick r:id="rId5"/>
              </a:rPr>
              <a:t>-color</a:t>
            </a:r>
            <a:endParaRPr lang="en-GB" dirty="0"/>
          </a:p>
        </p:txBody>
      </p:sp>
      <p:sp>
        <p:nvSpPr>
          <p:cNvPr id="31" name="Rectángulo 30"/>
          <p:cNvSpPr/>
          <p:nvPr/>
        </p:nvSpPr>
        <p:spPr>
          <a:xfrm>
            <a:off x="7155852" y="2664489"/>
            <a:ext cx="1626214" cy="369332"/>
          </a:xfrm>
          <a:prstGeom prst="rect">
            <a:avLst/>
          </a:prstGeom>
        </p:spPr>
        <p:txBody>
          <a:bodyPr wrap="none">
            <a:spAutoFit/>
          </a:bodyPr>
          <a:lstStyle/>
          <a:p>
            <a:r>
              <a:rPr lang="es-CO" u="sng" dirty="0" err="1">
                <a:solidFill>
                  <a:srgbClr val="333333"/>
                </a:solidFill>
                <a:latin typeface="Verdana" panose="020B0604030504040204" pitchFamily="34" charset="0"/>
                <a:hlinkClick r:id="rId6"/>
              </a:rPr>
              <a:t>outline-style</a:t>
            </a:r>
            <a:endParaRPr lang="en-GB" dirty="0"/>
          </a:p>
        </p:txBody>
      </p:sp>
      <p:sp>
        <p:nvSpPr>
          <p:cNvPr id="32" name="Rectángulo 31"/>
          <p:cNvSpPr/>
          <p:nvPr/>
        </p:nvSpPr>
        <p:spPr>
          <a:xfrm>
            <a:off x="7211173" y="3216143"/>
            <a:ext cx="1710084" cy="369332"/>
          </a:xfrm>
          <a:prstGeom prst="rect">
            <a:avLst/>
          </a:prstGeom>
        </p:spPr>
        <p:txBody>
          <a:bodyPr wrap="none">
            <a:spAutoFit/>
          </a:bodyPr>
          <a:lstStyle/>
          <a:p>
            <a:r>
              <a:rPr lang="es-CO" u="sng" dirty="0" err="1">
                <a:solidFill>
                  <a:srgbClr val="333333"/>
                </a:solidFill>
                <a:latin typeface="Verdana" panose="020B0604030504040204" pitchFamily="34" charset="0"/>
                <a:hlinkClick r:id="rId7"/>
              </a:rPr>
              <a:t>outline-width</a:t>
            </a:r>
            <a:endParaRPr lang="en-GB" dirty="0"/>
          </a:p>
        </p:txBody>
      </p:sp>
    </p:spTree>
    <p:extLst>
      <p:ext uri="{BB962C8B-B14F-4D97-AF65-F5344CB8AC3E}">
        <p14:creationId xmlns:p14="http://schemas.microsoft.com/office/powerpoint/2010/main" val="176157868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Conector recto 5"/>
          <p:cNvCxnSpPr/>
          <p:nvPr/>
        </p:nvCxnSpPr>
        <p:spPr>
          <a:xfrm>
            <a:off x="6963504" y="1573181"/>
            <a:ext cx="0" cy="4380525"/>
          </a:xfrm>
          <a:prstGeom prst="line">
            <a:avLst/>
          </a:prstGeom>
          <a:ln w="381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10" name="Picture 6" descr="http://3.bp.blogspot.com/-mLHQ73NubPg/U7hlEVVToOI/AAAAAAAABUM/AaR9sFczHak/s1600/CSS3-logo.gif"/>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2716" t="7465" r="22781" b="6937"/>
          <a:stretch/>
        </p:blipFill>
        <p:spPr bwMode="auto">
          <a:xfrm>
            <a:off x="11351846" y="118853"/>
            <a:ext cx="590977" cy="79554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8" descr="http://4.bp.blogspot.com/-v9sfR-Tmcww/UuppSBoOlTI/AAAAAAAAABo/3Vtrw2iQlbM/s1600/w3schools.com_0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40595" y="5772199"/>
            <a:ext cx="1447735" cy="1085801"/>
          </a:xfrm>
          <a:prstGeom prst="rect">
            <a:avLst/>
          </a:prstGeom>
          <a:noFill/>
          <a:extLst>
            <a:ext uri="{909E8E84-426E-40DD-AFC4-6F175D3DCCD1}">
              <a14:hiddenFill xmlns:a14="http://schemas.microsoft.com/office/drawing/2010/main">
                <a:solidFill>
                  <a:srgbClr val="FFFFFF"/>
                </a:solidFill>
              </a14:hiddenFill>
            </a:ext>
          </a:extLst>
        </p:spPr>
      </p:pic>
      <p:sp>
        <p:nvSpPr>
          <p:cNvPr id="12" name="CuadroTexto 11"/>
          <p:cNvSpPr txBox="1"/>
          <p:nvPr/>
        </p:nvSpPr>
        <p:spPr>
          <a:xfrm>
            <a:off x="422031" y="272705"/>
            <a:ext cx="3153507" cy="461665"/>
          </a:xfrm>
          <a:prstGeom prst="rect">
            <a:avLst/>
          </a:prstGeom>
          <a:noFill/>
        </p:spPr>
        <p:txBody>
          <a:bodyPr wrap="square" rtlCol="0">
            <a:spAutoFit/>
          </a:bodyPr>
          <a:lstStyle/>
          <a:p>
            <a:r>
              <a:rPr lang="en-GB" sz="2400" dirty="0" smtClean="0">
                <a:latin typeface="Gotham Light" pitchFamily="50" charset="0"/>
                <a:cs typeface="Gotham Light" pitchFamily="50" charset="0"/>
              </a:rPr>
              <a:t>Block box model</a:t>
            </a:r>
            <a:endParaRPr lang="en-GB" sz="2400" b="1" dirty="0">
              <a:latin typeface="Gotham Light" pitchFamily="50" charset="0"/>
              <a:cs typeface="Gotham Light" pitchFamily="50" charset="0"/>
            </a:endParaRPr>
          </a:p>
        </p:txBody>
      </p:sp>
      <p:sp>
        <p:nvSpPr>
          <p:cNvPr id="13" name="CuadroTexto 12"/>
          <p:cNvSpPr txBox="1"/>
          <p:nvPr/>
        </p:nvSpPr>
        <p:spPr>
          <a:xfrm>
            <a:off x="820617" y="931932"/>
            <a:ext cx="1594338" cy="369332"/>
          </a:xfrm>
          <a:prstGeom prst="rect">
            <a:avLst/>
          </a:prstGeom>
          <a:noFill/>
        </p:spPr>
        <p:txBody>
          <a:bodyPr wrap="square" rtlCol="0">
            <a:spAutoFit/>
          </a:bodyPr>
          <a:lstStyle/>
          <a:p>
            <a:r>
              <a:rPr lang="en-GB" i="1" dirty="0" smtClean="0">
                <a:latin typeface="Gotham Light" pitchFamily="50" charset="0"/>
                <a:cs typeface="Gotham Light" pitchFamily="50" charset="0"/>
              </a:rPr>
              <a:t>Margin</a:t>
            </a:r>
            <a:endParaRPr lang="en-GB" sz="2400" b="1" i="1" dirty="0">
              <a:latin typeface="Gotham Light" pitchFamily="50" charset="0"/>
              <a:cs typeface="Gotham Light" pitchFamily="50" charset="0"/>
            </a:endParaRPr>
          </a:p>
        </p:txBody>
      </p:sp>
      <p:sp>
        <p:nvSpPr>
          <p:cNvPr id="28" name="CuadroTexto 27"/>
          <p:cNvSpPr txBox="1"/>
          <p:nvPr/>
        </p:nvSpPr>
        <p:spPr>
          <a:xfrm>
            <a:off x="7291756" y="931932"/>
            <a:ext cx="1594338" cy="369332"/>
          </a:xfrm>
          <a:prstGeom prst="rect">
            <a:avLst/>
          </a:prstGeom>
          <a:noFill/>
        </p:spPr>
        <p:txBody>
          <a:bodyPr wrap="square" rtlCol="0">
            <a:spAutoFit/>
          </a:bodyPr>
          <a:lstStyle/>
          <a:p>
            <a:r>
              <a:rPr lang="en-GB" i="1" dirty="0" smtClean="0">
                <a:latin typeface="Gotham Light" pitchFamily="50" charset="0"/>
                <a:cs typeface="Gotham Light" pitchFamily="50" charset="0"/>
              </a:rPr>
              <a:t>Padding</a:t>
            </a:r>
            <a:endParaRPr lang="en-GB" sz="2400" b="1" i="1" dirty="0">
              <a:latin typeface="Gotham Light" pitchFamily="50" charset="0"/>
              <a:cs typeface="Gotham Light" pitchFamily="50" charset="0"/>
            </a:endParaRPr>
          </a:p>
        </p:txBody>
      </p:sp>
      <p:sp>
        <p:nvSpPr>
          <p:cNvPr id="2" name="Rectángulo 1"/>
          <p:cNvSpPr/>
          <p:nvPr/>
        </p:nvSpPr>
        <p:spPr>
          <a:xfrm>
            <a:off x="867504" y="1718493"/>
            <a:ext cx="3048001" cy="1384995"/>
          </a:xfrm>
          <a:prstGeom prst="rect">
            <a:avLst/>
          </a:prstGeom>
        </p:spPr>
        <p:txBody>
          <a:bodyPr wrap="square">
            <a:spAutoFit/>
          </a:bodyPr>
          <a:lstStyle/>
          <a:p>
            <a:r>
              <a:rPr lang="en-US" sz="1400" dirty="0">
                <a:solidFill>
                  <a:srgbClr val="A52A2A"/>
                </a:solidFill>
                <a:latin typeface="Consolas" panose="020B0609020204030204" pitchFamily="49" charset="0"/>
              </a:rPr>
              <a:t>p </a:t>
            </a:r>
            <a:r>
              <a:rPr lang="en-US" sz="1400" dirty="0">
                <a:solidFill>
                  <a:srgbClr val="000000"/>
                </a:solidFill>
                <a:latin typeface="Consolas" panose="020B0609020204030204" pitchFamily="49" charset="0"/>
              </a:rPr>
              <a:t>{</a:t>
            </a:r>
            <a:r>
              <a:rPr lang="en-US" sz="1400" dirty="0"/>
              <a:t/>
            </a:r>
            <a:br>
              <a:rPr lang="en-US" sz="1400" dirty="0"/>
            </a:br>
            <a:r>
              <a:rPr lang="en-US" sz="1400" dirty="0">
                <a:solidFill>
                  <a:srgbClr val="000000"/>
                </a:solidFill>
                <a:latin typeface="Consolas" panose="020B0609020204030204" pitchFamily="49" charset="0"/>
              </a:rPr>
              <a:t>    </a:t>
            </a:r>
            <a:r>
              <a:rPr lang="en-US" sz="1400" dirty="0">
                <a:solidFill>
                  <a:srgbClr val="FF0000"/>
                </a:solidFill>
                <a:latin typeface="Consolas" panose="020B0609020204030204" pitchFamily="49" charset="0"/>
              </a:rPr>
              <a:t>margin-top:</a:t>
            </a:r>
            <a:r>
              <a:rPr lang="en-US" sz="1400" dirty="0">
                <a:solidFill>
                  <a:srgbClr val="0000CD"/>
                </a:solidFill>
                <a:latin typeface="Consolas" panose="020B0609020204030204" pitchFamily="49" charset="0"/>
              </a:rPr>
              <a:t> 100px;</a:t>
            </a:r>
            <a:r>
              <a:rPr lang="en-US" sz="1400" dirty="0"/>
              <a:t/>
            </a:r>
            <a:br>
              <a:rPr lang="en-US" sz="1400" dirty="0"/>
            </a:br>
            <a:r>
              <a:rPr lang="en-US" sz="1400" dirty="0">
                <a:solidFill>
                  <a:srgbClr val="000000"/>
                </a:solidFill>
                <a:latin typeface="Consolas" panose="020B0609020204030204" pitchFamily="49" charset="0"/>
              </a:rPr>
              <a:t>    </a:t>
            </a:r>
            <a:r>
              <a:rPr lang="en-US" sz="1400" dirty="0">
                <a:solidFill>
                  <a:srgbClr val="FF0000"/>
                </a:solidFill>
                <a:latin typeface="Consolas" panose="020B0609020204030204" pitchFamily="49" charset="0"/>
              </a:rPr>
              <a:t>margin-bottom:</a:t>
            </a:r>
            <a:r>
              <a:rPr lang="en-US" sz="1400" dirty="0">
                <a:solidFill>
                  <a:srgbClr val="0000CD"/>
                </a:solidFill>
                <a:latin typeface="Consolas" panose="020B0609020204030204" pitchFamily="49" charset="0"/>
              </a:rPr>
              <a:t> 100px;</a:t>
            </a:r>
            <a:r>
              <a:rPr lang="en-US" sz="1400" dirty="0"/>
              <a:t/>
            </a:r>
            <a:br>
              <a:rPr lang="en-US" sz="1400" dirty="0"/>
            </a:br>
            <a:r>
              <a:rPr lang="en-US" sz="1400" dirty="0">
                <a:solidFill>
                  <a:srgbClr val="000000"/>
                </a:solidFill>
                <a:latin typeface="Consolas" panose="020B0609020204030204" pitchFamily="49" charset="0"/>
              </a:rPr>
              <a:t>    </a:t>
            </a:r>
            <a:r>
              <a:rPr lang="en-US" sz="1400" dirty="0">
                <a:solidFill>
                  <a:srgbClr val="FF0000"/>
                </a:solidFill>
                <a:latin typeface="Consolas" panose="020B0609020204030204" pitchFamily="49" charset="0"/>
              </a:rPr>
              <a:t>margin-right:</a:t>
            </a:r>
            <a:r>
              <a:rPr lang="en-US" sz="1400" dirty="0">
                <a:solidFill>
                  <a:srgbClr val="0000CD"/>
                </a:solidFill>
                <a:latin typeface="Consolas" panose="020B0609020204030204" pitchFamily="49" charset="0"/>
              </a:rPr>
              <a:t> 150px;</a:t>
            </a:r>
            <a:r>
              <a:rPr lang="en-US" sz="1400" dirty="0"/>
              <a:t/>
            </a:r>
            <a:br>
              <a:rPr lang="en-US" sz="1400" dirty="0"/>
            </a:br>
            <a:r>
              <a:rPr lang="en-US" sz="1400" dirty="0">
                <a:solidFill>
                  <a:srgbClr val="000000"/>
                </a:solidFill>
                <a:latin typeface="Consolas" panose="020B0609020204030204" pitchFamily="49" charset="0"/>
              </a:rPr>
              <a:t>    </a:t>
            </a:r>
            <a:r>
              <a:rPr lang="en-US" sz="1400" dirty="0">
                <a:solidFill>
                  <a:srgbClr val="FF0000"/>
                </a:solidFill>
                <a:latin typeface="Consolas" panose="020B0609020204030204" pitchFamily="49" charset="0"/>
              </a:rPr>
              <a:t>margin-left:</a:t>
            </a:r>
            <a:r>
              <a:rPr lang="en-US" sz="1400" dirty="0">
                <a:solidFill>
                  <a:srgbClr val="0000CD"/>
                </a:solidFill>
                <a:latin typeface="Consolas" panose="020B0609020204030204" pitchFamily="49" charset="0"/>
              </a:rPr>
              <a:t> 50px;</a:t>
            </a:r>
            <a:r>
              <a:rPr lang="en-US" sz="1400" dirty="0"/>
              <a:t/>
            </a:r>
            <a:br>
              <a:rPr lang="en-US" sz="1400" dirty="0"/>
            </a:br>
            <a:r>
              <a:rPr lang="en-US" sz="1400" dirty="0">
                <a:solidFill>
                  <a:srgbClr val="000000"/>
                </a:solidFill>
                <a:latin typeface="Consolas" panose="020B0609020204030204" pitchFamily="49" charset="0"/>
              </a:rPr>
              <a:t>}</a:t>
            </a:r>
            <a:endParaRPr lang="en-GB" sz="1400" dirty="0"/>
          </a:p>
        </p:txBody>
      </p:sp>
      <p:pic>
        <p:nvPicPr>
          <p:cNvPr id="3" name="Imagen 2"/>
          <p:cNvPicPr>
            <a:picLocks noChangeAspect="1"/>
          </p:cNvPicPr>
          <p:nvPr/>
        </p:nvPicPr>
        <p:blipFill>
          <a:blip r:embed="rId4"/>
          <a:stretch>
            <a:fillRect/>
          </a:stretch>
        </p:blipFill>
        <p:spPr>
          <a:xfrm>
            <a:off x="4817085" y="1710967"/>
            <a:ext cx="752475" cy="1809750"/>
          </a:xfrm>
          <a:prstGeom prst="rect">
            <a:avLst/>
          </a:prstGeom>
        </p:spPr>
      </p:pic>
      <p:cxnSp>
        <p:nvCxnSpPr>
          <p:cNvPr id="5" name="Conector recto de flecha 4"/>
          <p:cNvCxnSpPr>
            <a:endCxn id="3" idx="1"/>
          </p:cNvCxnSpPr>
          <p:nvPr/>
        </p:nvCxnSpPr>
        <p:spPr>
          <a:xfrm>
            <a:off x="4161692" y="2450123"/>
            <a:ext cx="655393" cy="1657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Rectángulo 13"/>
          <p:cNvSpPr/>
          <p:nvPr/>
        </p:nvSpPr>
        <p:spPr>
          <a:xfrm>
            <a:off x="269631" y="3358792"/>
            <a:ext cx="3399692" cy="3323987"/>
          </a:xfrm>
          <a:prstGeom prst="rect">
            <a:avLst/>
          </a:prstGeom>
        </p:spPr>
        <p:txBody>
          <a:bodyPr wrap="square">
            <a:spAutoFit/>
          </a:bodyPr>
          <a:lstStyle/>
          <a:p>
            <a:pPr>
              <a:buFont typeface="Arial" panose="020B0604020202020204" pitchFamily="34" charset="0"/>
              <a:buChar char="•"/>
            </a:pPr>
            <a:r>
              <a:rPr lang="es-CO" sz="1050" b="1" dirty="0" err="1">
                <a:solidFill>
                  <a:srgbClr val="333333"/>
                </a:solidFill>
                <a:latin typeface="Verdana" panose="020B0604030504040204" pitchFamily="34" charset="0"/>
              </a:rPr>
              <a:t>margin</a:t>
            </a:r>
            <a:r>
              <a:rPr lang="es-CO" sz="1050" b="1" dirty="0">
                <a:solidFill>
                  <a:srgbClr val="333333"/>
                </a:solidFill>
                <a:latin typeface="Verdana" panose="020B0604030504040204" pitchFamily="34" charset="0"/>
              </a:rPr>
              <a:t>: 25px 50px 75px 100px;</a:t>
            </a:r>
            <a:endParaRPr lang="es-CO" sz="1050" dirty="0">
              <a:solidFill>
                <a:srgbClr val="333333"/>
              </a:solidFill>
              <a:latin typeface="Verdana" panose="020B0604030504040204" pitchFamily="34" charset="0"/>
            </a:endParaRPr>
          </a:p>
          <a:p>
            <a:pPr marL="742950" lvl="1" indent="-285750">
              <a:buFont typeface="Arial" panose="020B0604020202020204" pitchFamily="34" charset="0"/>
              <a:buChar char="•"/>
            </a:pPr>
            <a:r>
              <a:rPr lang="es-CO" sz="1050" dirty="0">
                <a:solidFill>
                  <a:srgbClr val="333333"/>
                </a:solidFill>
                <a:latin typeface="Verdana" panose="020B0604030504040204" pitchFamily="34" charset="0"/>
              </a:rPr>
              <a:t>top </a:t>
            </a:r>
            <a:r>
              <a:rPr lang="es-CO" sz="1050" dirty="0" err="1">
                <a:solidFill>
                  <a:srgbClr val="333333"/>
                </a:solidFill>
                <a:latin typeface="Verdana" panose="020B0604030504040204" pitchFamily="34" charset="0"/>
              </a:rPr>
              <a:t>margin</a:t>
            </a:r>
            <a:r>
              <a:rPr lang="es-CO" sz="1050" dirty="0">
                <a:solidFill>
                  <a:srgbClr val="333333"/>
                </a:solidFill>
                <a:latin typeface="Verdana" panose="020B0604030504040204" pitchFamily="34" charset="0"/>
              </a:rPr>
              <a:t> </a:t>
            </a:r>
            <a:r>
              <a:rPr lang="es-CO" sz="1050" dirty="0" err="1">
                <a:solidFill>
                  <a:srgbClr val="333333"/>
                </a:solidFill>
                <a:latin typeface="Verdana" panose="020B0604030504040204" pitchFamily="34" charset="0"/>
              </a:rPr>
              <a:t>is</a:t>
            </a:r>
            <a:r>
              <a:rPr lang="es-CO" sz="1050" dirty="0">
                <a:solidFill>
                  <a:srgbClr val="333333"/>
                </a:solidFill>
                <a:latin typeface="Verdana" panose="020B0604030504040204" pitchFamily="34" charset="0"/>
              </a:rPr>
              <a:t> 25px</a:t>
            </a:r>
          </a:p>
          <a:p>
            <a:pPr marL="742950" lvl="1" indent="-285750">
              <a:buFont typeface="Arial" panose="020B0604020202020204" pitchFamily="34" charset="0"/>
              <a:buChar char="•"/>
            </a:pPr>
            <a:r>
              <a:rPr lang="es-CO" sz="1050" dirty="0" err="1">
                <a:solidFill>
                  <a:srgbClr val="333333"/>
                </a:solidFill>
                <a:latin typeface="Verdana" panose="020B0604030504040204" pitchFamily="34" charset="0"/>
              </a:rPr>
              <a:t>right</a:t>
            </a:r>
            <a:r>
              <a:rPr lang="es-CO" sz="1050" dirty="0">
                <a:solidFill>
                  <a:srgbClr val="333333"/>
                </a:solidFill>
                <a:latin typeface="Verdana" panose="020B0604030504040204" pitchFamily="34" charset="0"/>
              </a:rPr>
              <a:t> </a:t>
            </a:r>
            <a:r>
              <a:rPr lang="es-CO" sz="1050" dirty="0" err="1">
                <a:solidFill>
                  <a:srgbClr val="333333"/>
                </a:solidFill>
                <a:latin typeface="Verdana" panose="020B0604030504040204" pitchFamily="34" charset="0"/>
              </a:rPr>
              <a:t>margin</a:t>
            </a:r>
            <a:r>
              <a:rPr lang="es-CO" sz="1050" dirty="0">
                <a:solidFill>
                  <a:srgbClr val="333333"/>
                </a:solidFill>
                <a:latin typeface="Verdana" panose="020B0604030504040204" pitchFamily="34" charset="0"/>
              </a:rPr>
              <a:t> </a:t>
            </a:r>
            <a:r>
              <a:rPr lang="es-CO" sz="1050" dirty="0" err="1">
                <a:solidFill>
                  <a:srgbClr val="333333"/>
                </a:solidFill>
                <a:latin typeface="Verdana" panose="020B0604030504040204" pitchFamily="34" charset="0"/>
              </a:rPr>
              <a:t>is</a:t>
            </a:r>
            <a:r>
              <a:rPr lang="es-CO" sz="1050" dirty="0">
                <a:solidFill>
                  <a:srgbClr val="333333"/>
                </a:solidFill>
                <a:latin typeface="Verdana" panose="020B0604030504040204" pitchFamily="34" charset="0"/>
              </a:rPr>
              <a:t> 50px</a:t>
            </a:r>
          </a:p>
          <a:p>
            <a:pPr marL="742950" lvl="1" indent="-285750">
              <a:buFont typeface="Arial" panose="020B0604020202020204" pitchFamily="34" charset="0"/>
              <a:buChar char="•"/>
            </a:pPr>
            <a:r>
              <a:rPr lang="es-CO" sz="1050" dirty="0" err="1">
                <a:solidFill>
                  <a:srgbClr val="333333"/>
                </a:solidFill>
                <a:latin typeface="Verdana" panose="020B0604030504040204" pitchFamily="34" charset="0"/>
              </a:rPr>
              <a:t>bottom</a:t>
            </a:r>
            <a:r>
              <a:rPr lang="es-CO" sz="1050" dirty="0">
                <a:solidFill>
                  <a:srgbClr val="333333"/>
                </a:solidFill>
                <a:latin typeface="Verdana" panose="020B0604030504040204" pitchFamily="34" charset="0"/>
              </a:rPr>
              <a:t> </a:t>
            </a:r>
            <a:r>
              <a:rPr lang="es-CO" sz="1050" dirty="0" err="1">
                <a:solidFill>
                  <a:srgbClr val="333333"/>
                </a:solidFill>
                <a:latin typeface="Verdana" panose="020B0604030504040204" pitchFamily="34" charset="0"/>
              </a:rPr>
              <a:t>margin</a:t>
            </a:r>
            <a:r>
              <a:rPr lang="es-CO" sz="1050" dirty="0">
                <a:solidFill>
                  <a:srgbClr val="333333"/>
                </a:solidFill>
                <a:latin typeface="Verdana" panose="020B0604030504040204" pitchFamily="34" charset="0"/>
              </a:rPr>
              <a:t> </a:t>
            </a:r>
            <a:r>
              <a:rPr lang="es-CO" sz="1050" dirty="0" err="1">
                <a:solidFill>
                  <a:srgbClr val="333333"/>
                </a:solidFill>
                <a:latin typeface="Verdana" panose="020B0604030504040204" pitchFamily="34" charset="0"/>
              </a:rPr>
              <a:t>is</a:t>
            </a:r>
            <a:r>
              <a:rPr lang="es-CO" sz="1050" dirty="0">
                <a:solidFill>
                  <a:srgbClr val="333333"/>
                </a:solidFill>
                <a:latin typeface="Verdana" panose="020B0604030504040204" pitchFamily="34" charset="0"/>
              </a:rPr>
              <a:t> 75px</a:t>
            </a:r>
          </a:p>
          <a:p>
            <a:pPr marL="742950" lvl="1" indent="-285750">
              <a:buFont typeface="Arial" panose="020B0604020202020204" pitchFamily="34" charset="0"/>
              <a:buChar char="•"/>
            </a:pPr>
            <a:r>
              <a:rPr lang="es-CO" sz="1050" dirty="0" err="1">
                <a:solidFill>
                  <a:srgbClr val="333333"/>
                </a:solidFill>
                <a:latin typeface="Verdana" panose="020B0604030504040204" pitchFamily="34" charset="0"/>
              </a:rPr>
              <a:t>left</a:t>
            </a:r>
            <a:r>
              <a:rPr lang="es-CO" sz="1050" dirty="0">
                <a:solidFill>
                  <a:srgbClr val="333333"/>
                </a:solidFill>
                <a:latin typeface="Verdana" panose="020B0604030504040204" pitchFamily="34" charset="0"/>
              </a:rPr>
              <a:t> </a:t>
            </a:r>
            <a:r>
              <a:rPr lang="es-CO" sz="1050" dirty="0" err="1">
                <a:solidFill>
                  <a:srgbClr val="333333"/>
                </a:solidFill>
                <a:latin typeface="Verdana" panose="020B0604030504040204" pitchFamily="34" charset="0"/>
              </a:rPr>
              <a:t>margin</a:t>
            </a:r>
            <a:r>
              <a:rPr lang="es-CO" sz="1050" dirty="0">
                <a:solidFill>
                  <a:srgbClr val="333333"/>
                </a:solidFill>
                <a:latin typeface="Verdana" panose="020B0604030504040204" pitchFamily="34" charset="0"/>
              </a:rPr>
              <a:t> </a:t>
            </a:r>
            <a:r>
              <a:rPr lang="es-CO" sz="1050" dirty="0" err="1">
                <a:solidFill>
                  <a:srgbClr val="333333"/>
                </a:solidFill>
                <a:latin typeface="Verdana" panose="020B0604030504040204" pitchFamily="34" charset="0"/>
              </a:rPr>
              <a:t>is</a:t>
            </a:r>
            <a:r>
              <a:rPr lang="es-CO" sz="1050" dirty="0">
                <a:solidFill>
                  <a:srgbClr val="333333"/>
                </a:solidFill>
                <a:latin typeface="Verdana" panose="020B0604030504040204" pitchFamily="34" charset="0"/>
              </a:rPr>
              <a:t> 100px</a:t>
            </a:r>
          </a:p>
          <a:p>
            <a:pPr>
              <a:buFont typeface="Arial" panose="020B0604020202020204" pitchFamily="34" charset="0"/>
              <a:buChar char="•"/>
            </a:pPr>
            <a:r>
              <a:rPr lang="es-CO" sz="1050" dirty="0">
                <a:solidFill>
                  <a:srgbClr val="333333"/>
                </a:solidFill>
                <a:latin typeface="Verdana" panose="020B0604030504040204" pitchFamily="34" charset="0"/>
              </a:rPr>
              <a:t/>
            </a:r>
            <a:br>
              <a:rPr lang="es-CO" sz="1050" dirty="0">
                <a:solidFill>
                  <a:srgbClr val="333333"/>
                </a:solidFill>
                <a:latin typeface="Verdana" panose="020B0604030504040204" pitchFamily="34" charset="0"/>
              </a:rPr>
            </a:br>
            <a:endParaRPr lang="es-CO" sz="1050" dirty="0">
              <a:solidFill>
                <a:srgbClr val="333333"/>
              </a:solidFill>
              <a:latin typeface="Verdana" panose="020B0604030504040204" pitchFamily="34" charset="0"/>
            </a:endParaRPr>
          </a:p>
          <a:p>
            <a:pPr>
              <a:buFont typeface="Arial" panose="020B0604020202020204" pitchFamily="34" charset="0"/>
              <a:buChar char="•"/>
            </a:pPr>
            <a:r>
              <a:rPr lang="es-CO" sz="1050" b="1" dirty="0" err="1">
                <a:solidFill>
                  <a:srgbClr val="333333"/>
                </a:solidFill>
                <a:latin typeface="Verdana" panose="020B0604030504040204" pitchFamily="34" charset="0"/>
              </a:rPr>
              <a:t>margin</a:t>
            </a:r>
            <a:r>
              <a:rPr lang="es-CO" sz="1050" b="1" dirty="0">
                <a:solidFill>
                  <a:srgbClr val="333333"/>
                </a:solidFill>
                <a:latin typeface="Verdana" panose="020B0604030504040204" pitchFamily="34" charset="0"/>
              </a:rPr>
              <a:t>: 25px 50px 75px;</a:t>
            </a:r>
            <a:endParaRPr lang="es-CO" sz="1050" dirty="0">
              <a:solidFill>
                <a:srgbClr val="333333"/>
              </a:solidFill>
              <a:latin typeface="Verdana" panose="020B0604030504040204" pitchFamily="34" charset="0"/>
            </a:endParaRPr>
          </a:p>
          <a:p>
            <a:pPr marL="742950" lvl="1" indent="-285750">
              <a:buFont typeface="Arial" panose="020B0604020202020204" pitchFamily="34" charset="0"/>
              <a:buChar char="•"/>
            </a:pPr>
            <a:r>
              <a:rPr lang="es-CO" sz="1050" dirty="0">
                <a:solidFill>
                  <a:srgbClr val="333333"/>
                </a:solidFill>
                <a:latin typeface="Verdana" panose="020B0604030504040204" pitchFamily="34" charset="0"/>
              </a:rPr>
              <a:t>top </a:t>
            </a:r>
            <a:r>
              <a:rPr lang="es-CO" sz="1050" dirty="0" err="1">
                <a:solidFill>
                  <a:srgbClr val="333333"/>
                </a:solidFill>
                <a:latin typeface="Verdana" panose="020B0604030504040204" pitchFamily="34" charset="0"/>
              </a:rPr>
              <a:t>margin</a:t>
            </a:r>
            <a:r>
              <a:rPr lang="es-CO" sz="1050" dirty="0">
                <a:solidFill>
                  <a:srgbClr val="333333"/>
                </a:solidFill>
                <a:latin typeface="Verdana" panose="020B0604030504040204" pitchFamily="34" charset="0"/>
              </a:rPr>
              <a:t> </a:t>
            </a:r>
            <a:r>
              <a:rPr lang="es-CO" sz="1050" dirty="0" err="1">
                <a:solidFill>
                  <a:srgbClr val="333333"/>
                </a:solidFill>
                <a:latin typeface="Verdana" panose="020B0604030504040204" pitchFamily="34" charset="0"/>
              </a:rPr>
              <a:t>is</a:t>
            </a:r>
            <a:r>
              <a:rPr lang="es-CO" sz="1050" dirty="0">
                <a:solidFill>
                  <a:srgbClr val="333333"/>
                </a:solidFill>
                <a:latin typeface="Verdana" panose="020B0604030504040204" pitchFamily="34" charset="0"/>
              </a:rPr>
              <a:t> 25px</a:t>
            </a:r>
          </a:p>
          <a:p>
            <a:pPr marL="742950" lvl="1" indent="-285750">
              <a:buFont typeface="Arial" panose="020B0604020202020204" pitchFamily="34" charset="0"/>
              <a:buChar char="•"/>
            </a:pPr>
            <a:r>
              <a:rPr lang="es-CO" sz="1050" dirty="0" err="1">
                <a:solidFill>
                  <a:srgbClr val="333333"/>
                </a:solidFill>
                <a:latin typeface="Verdana" panose="020B0604030504040204" pitchFamily="34" charset="0"/>
              </a:rPr>
              <a:t>right</a:t>
            </a:r>
            <a:r>
              <a:rPr lang="es-CO" sz="1050" dirty="0">
                <a:solidFill>
                  <a:srgbClr val="333333"/>
                </a:solidFill>
                <a:latin typeface="Verdana" panose="020B0604030504040204" pitchFamily="34" charset="0"/>
              </a:rPr>
              <a:t> and </a:t>
            </a:r>
            <a:r>
              <a:rPr lang="es-CO" sz="1050" dirty="0" err="1">
                <a:solidFill>
                  <a:srgbClr val="333333"/>
                </a:solidFill>
                <a:latin typeface="Verdana" panose="020B0604030504040204" pitchFamily="34" charset="0"/>
              </a:rPr>
              <a:t>left</a:t>
            </a:r>
            <a:r>
              <a:rPr lang="es-CO" sz="1050" dirty="0">
                <a:solidFill>
                  <a:srgbClr val="333333"/>
                </a:solidFill>
                <a:latin typeface="Verdana" panose="020B0604030504040204" pitchFamily="34" charset="0"/>
              </a:rPr>
              <a:t> </a:t>
            </a:r>
            <a:r>
              <a:rPr lang="es-CO" sz="1050" dirty="0" err="1">
                <a:solidFill>
                  <a:srgbClr val="333333"/>
                </a:solidFill>
                <a:latin typeface="Verdana" panose="020B0604030504040204" pitchFamily="34" charset="0"/>
              </a:rPr>
              <a:t>margins</a:t>
            </a:r>
            <a:r>
              <a:rPr lang="es-CO" sz="1050" dirty="0">
                <a:solidFill>
                  <a:srgbClr val="333333"/>
                </a:solidFill>
                <a:latin typeface="Verdana" panose="020B0604030504040204" pitchFamily="34" charset="0"/>
              </a:rPr>
              <a:t> are 50px</a:t>
            </a:r>
          </a:p>
          <a:p>
            <a:pPr marL="742950" lvl="1" indent="-285750">
              <a:buFont typeface="Arial" panose="020B0604020202020204" pitchFamily="34" charset="0"/>
              <a:buChar char="•"/>
            </a:pPr>
            <a:r>
              <a:rPr lang="es-CO" sz="1050" dirty="0" err="1">
                <a:solidFill>
                  <a:srgbClr val="333333"/>
                </a:solidFill>
                <a:latin typeface="Verdana" panose="020B0604030504040204" pitchFamily="34" charset="0"/>
              </a:rPr>
              <a:t>bottom</a:t>
            </a:r>
            <a:r>
              <a:rPr lang="es-CO" sz="1050" dirty="0">
                <a:solidFill>
                  <a:srgbClr val="333333"/>
                </a:solidFill>
                <a:latin typeface="Verdana" panose="020B0604030504040204" pitchFamily="34" charset="0"/>
              </a:rPr>
              <a:t> </a:t>
            </a:r>
            <a:r>
              <a:rPr lang="es-CO" sz="1050" dirty="0" err="1">
                <a:solidFill>
                  <a:srgbClr val="333333"/>
                </a:solidFill>
                <a:latin typeface="Verdana" panose="020B0604030504040204" pitchFamily="34" charset="0"/>
              </a:rPr>
              <a:t>margin</a:t>
            </a:r>
            <a:r>
              <a:rPr lang="es-CO" sz="1050" dirty="0">
                <a:solidFill>
                  <a:srgbClr val="333333"/>
                </a:solidFill>
                <a:latin typeface="Verdana" panose="020B0604030504040204" pitchFamily="34" charset="0"/>
              </a:rPr>
              <a:t> </a:t>
            </a:r>
            <a:r>
              <a:rPr lang="es-CO" sz="1050" dirty="0" err="1">
                <a:solidFill>
                  <a:srgbClr val="333333"/>
                </a:solidFill>
                <a:latin typeface="Verdana" panose="020B0604030504040204" pitchFamily="34" charset="0"/>
              </a:rPr>
              <a:t>is</a:t>
            </a:r>
            <a:r>
              <a:rPr lang="es-CO" sz="1050" dirty="0">
                <a:solidFill>
                  <a:srgbClr val="333333"/>
                </a:solidFill>
                <a:latin typeface="Verdana" panose="020B0604030504040204" pitchFamily="34" charset="0"/>
              </a:rPr>
              <a:t> 75px</a:t>
            </a:r>
          </a:p>
          <a:p>
            <a:pPr>
              <a:buFont typeface="Arial" panose="020B0604020202020204" pitchFamily="34" charset="0"/>
              <a:buChar char="•"/>
            </a:pPr>
            <a:r>
              <a:rPr lang="es-CO" sz="1050" dirty="0">
                <a:solidFill>
                  <a:srgbClr val="333333"/>
                </a:solidFill>
                <a:latin typeface="Verdana" panose="020B0604030504040204" pitchFamily="34" charset="0"/>
              </a:rPr>
              <a:t/>
            </a:r>
            <a:br>
              <a:rPr lang="es-CO" sz="1050" dirty="0">
                <a:solidFill>
                  <a:srgbClr val="333333"/>
                </a:solidFill>
                <a:latin typeface="Verdana" panose="020B0604030504040204" pitchFamily="34" charset="0"/>
              </a:rPr>
            </a:br>
            <a:endParaRPr lang="es-CO" sz="1050" dirty="0">
              <a:solidFill>
                <a:srgbClr val="333333"/>
              </a:solidFill>
              <a:latin typeface="Verdana" panose="020B0604030504040204" pitchFamily="34" charset="0"/>
            </a:endParaRPr>
          </a:p>
          <a:p>
            <a:pPr>
              <a:buFont typeface="Arial" panose="020B0604020202020204" pitchFamily="34" charset="0"/>
              <a:buChar char="•"/>
            </a:pPr>
            <a:r>
              <a:rPr lang="es-CO" sz="1050" b="1" dirty="0" err="1">
                <a:solidFill>
                  <a:srgbClr val="333333"/>
                </a:solidFill>
                <a:latin typeface="Verdana" panose="020B0604030504040204" pitchFamily="34" charset="0"/>
              </a:rPr>
              <a:t>margin</a:t>
            </a:r>
            <a:r>
              <a:rPr lang="es-CO" sz="1050" b="1" dirty="0">
                <a:solidFill>
                  <a:srgbClr val="333333"/>
                </a:solidFill>
                <a:latin typeface="Verdana" panose="020B0604030504040204" pitchFamily="34" charset="0"/>
              </a:rPr>
              <a:t>: 25px 50px;</a:t>
            </a:r>
            <a:endParaRPr lang="es-CO" sz="1050" dirty="0">
              <a:solidFill>
                <a:srgbClr val="333333"/>
              </a:solidFill>
              <a:latin typeface="Verdana" panose="020B0604030504040204" pitchFamily="34" charset="0"/>
            </a:endParaRPr>
          </a:p>
          <a:p>
            <a:pPr marL="742950" lvl="1" indent="-285750">
              <a:buFont typeface="Arial" panose="020B0604020202020204" pitchFamily="34" charset="0"/>
              <a:buChar char="•"/>
            </a:pPr>
            <a:r>
              <a:rPr lang="es-CO" sz="1050" dirty="0">
                <a:solidFill>
                  <a:srgbClr val="333333"/>
                </a:solidFill>
                <a:latin typeface="Verdana" panose="020B0604030504040204" pitchFamily="34" charset="0"/>
              </a:rPr>
              <a:t>top and </a:t>
            </a:r>
            <a:r>
              <a:rPr lang="es-CO" sz="1050" dirty="0" err="1">
                <a:solidFill>
                  <a:srgbClr val="333333"/>
                </a:solidFill>
                <a:latin typeface="Verdana" panose="020B0604030504040204" pitchFamily="34" charset="0"/>
              </a:rPr>
              <a:t>bottom</a:t>
            </a:r>
            <a:r>
              <a:rPr lang="es-CO" sz="1050" dirty="0">
                <a:solidFill>
                  <a:srgbClr val="333333"/>
                </a:solidFill>
                <a:latin typeface="Verdana" panose="020B0604030504040204" pitchFamily="34" charset="0"/>
              </a:rPr>
              <a:t> </a:t>
            </a:r>
            <a:r>
              <a:rPr lang="es-CO" sz="1050" dirty="0" err="1">
                <a:solidFill>
                  <a:srgbClr val="333333"/>
                </a:solidFill>
                <a:latin typeface="Verdana" panose="020B0604030504040204" pitchFamily="34" charset="0"/>
              </a:rPr>
              <a:t>margins</a:t>
            </a:r>
            <a:r>
              <a:rPr lang="es-CO" sz="1050" dirty="0">
                <a:solidFill>
                  <a:srgbClr val="333333"/>
                </a:solidFill>
                <a:latin typeface="Verdana" panose="020B0604030504040204" pitchFamily="34" charset="0"/>
              </a:rPr>
              <a:t> are 25px</a:t>
            </a:r>
          </a:p>
          <a:p>
            <a:pPr marL="742950" lvl="1" indent="-285750">
              <a:buFont typeface="Arial" panose="020B0604020202020204" pitchFamily="34" charset="0"/>
              <a:buChar char="•"/>
            </a:pPr>
            <a:r>
              <a:rPr lang="es-CO" sz="1050" dirty="0" err="1">
                <a:solidFill>
                  <a:srgbClr val="333333"/>
                </a:solidFill>
                <a:latin typeface="Verdana" panose="020B0604030504040204" pitchFamily="34" charset="0"/>
              </a:rPr>
              <a:t>right</a:t>
            </a:r>
            <a:r>
              <a:rPr lang="es-CO" sz="1050" dirty="0">
                <a:solidFill>
                  <a:srgbClr val="333333"/>
                </a:solidFill>
                <a:latin typeface="Verdana" panose="020B0604030504040204" pitchFamily="34" charset="0"/>
              </a:rPr>
              <a:t> and </a:t>
            </a:r>
            <a:r>
              <a:rPr lang="es-CO" sz="1050" dirty="0" err="1">
                <a:solidFill>
                  <a:srgbClr val="333333"/>
                </a:solidFill>
                <a:latin typeface="Verdana" panose="020B0604030504040204" pitchFamily="34" charset="0"/>
              </a:rPr>
              <a:t>left</a:t>
            </a:r>
            <a:r>
              <a:rPr lang="es-CO" sz="1050" dirty="0">
                <a:solidFill>
                  <a:srgbClr val="333333"/>
                </a:solidFill>
                <a:latin typeface="Verdana" panose="020B0604030504040204" pitchFamily="34" charset="0"/>
              </a:rPr>
              <a:t> </a:t>
            </a:r>
            <a:r>
              <a:rPr lang="es-CO" sz="1050" dirty="0" err="1">
                <a:solidFill>
                  <a:srgbClr val="333333"/>
                </a:solidFill>
                <a:latin typeface="Verdana" panose="020B0604030504040204" pitchFamily="34" charset="0"/>
              </a:rPr>
              <a:t>margins</a:t>
            </a:r>
            <a:r>
              <a:rPr lang="es-CO" sz="1050" dirty="0">
                <a:solidFill>
                  <a:srgbClr val="333333"/>
                </a:solidFill>
                <a:latin typeface="Verdana" panose="020B0604030504040204" pitchFamily="34" charset="0"/>
              </a:rPr>
              <a:t> are 50px</a:t>
            </a:r>
          </a:p>
          <a:p>
            <a:pPr>
              <a:buFont typeface="Arial" panose="020B0604020202020204" pitchFamily="34" charset="0"/>
              <a:buChar char="•"/>
            </a:pPr>
            <a:r>
              <a:rPr lang="es-CO" sz="1050" dirty="0">
                <a:solidFill>
                  <a:srgbClr val="333333"/>
                </a:solidFill>
                <a:latin typeface="Verdana" panose="020B0604030504040204" pitchFamily="34" charset="0"/>
              </a:rPr>
              <a:t/>
            </a:r>
            <a:br>
              <a:rPr lang="es-CO" sz="1050" dirty="0">
                <a:solidFill>
                  <a:srgbClr val="333333"/>
                </a:solidFill>
                <a:latin typeface="Verdana" panose="020B0604030504040204" pitchFamily="34" charset="0"/>
              </a:rPr>
            </a:br>
            <a:endParaRPr lang="es-CO" sz="1050" dirty="0">
              <a:solidFill>
                <a:srgbClr val="333333"/>
              </a:solidFill>
              <a:latin typeface="Verdana" panose="020B0604030504040204" pitchFamily="34" charset="0"/>
            </a:endParaRPr>
          </a:p>
          <a:p>
            <a:pPr>
              <a:buFont typeface="Arial" panose="020B0604020202020204" pitchFamily="34" charset="0"/>
              <a:buChar char="•"/>
            </a:pPr>
            <a:r>
              <a:rPr lang="es-CO" sz="1050" b="1" dirty="0" err="1">
                <a:solidFill>
                  <a:srgbClr val="333333"/>
                </a:solidFill>
                <a:latin typeface="Verdana" panose="020B0604030504040204" pitchFamily="34" charset="0"/>
              </a:rPr>
              <a:t>margin</a:t>
            </a:r>
            <a:r>
              <a:rPr lang="es-CO" sz="1050" b="1" dirty="0">
                <a:solidFill>
                  <a:srgbClr val="333333"/>
                </a:solidFill>
                <a:latin typeface="Verdana" panose="020B0604030504040204" pitchFamily="34" charset="0"/>
              </a:rPr>
              <a:t>: 25px;</a:t>
            </a:r>
            <a:endParaRPr lang="es-CO" sz="1050" dirty="0">
              <a:solidFill>
                <a:srgbClr val="333333"/>
              </a:solidFill>
              <a:latin typeface="Verdana" panose="020B0604030504040204" pitchFamily="34" charset="0"/>
            </a:endParaRPr>
          </a:p>
          <a:p>
            <a:pPr marL="742950" lvl="1" indent="-285750">
              <a:buFont typeface="Arial" panose="020B0604020202020204" pitchFamily="34" charset="0"/>
              <a:buChar char="•"/>
            </a:pPr>
            <a:r>
              <a:rPr lang="es-CO" sz="1050" dirty="0" err="1">
                <a:solidFill>
                  <a:srgbClr val="333333"/>
                </a:solidFill>
                <a:latin typeface="Verdana" panose="020B0604030504040204" pitchFamily="34" charset="0"/>
              </a:rPr>
              <a:t>all</a:t>
            </a:r>
            <a:r>
              <a:rPr lang="es-CO" sz="1050" dirty="0">
                <a:solidFill>
                  <a:srgbClr val="333333"/>
                </a:solidFill>
                <a:latin typeface="Verdana" panose="020B0604030504040204" pitchFamily="34" charset="0"/>
              </a:rPr>
              <a:t> </a:t>
            </a:r>
            <a:r>
              <a:rPr lang="es-CO" sz="1050" dirty="0" err="1">
                <a:solidFill>
                  <a:srgbClr val="333333"/>
                </a:solidFill>
                <a:latin typeface="Verdana" panose="020B0604030504040204" pitchFamily="34" charset="0"/>
              </a:rPr>
              <a:t>four</a:t>
            </a:r>
            <a:r>
              <a:rPr lang="es-CO" sz="1050" dirty="0">
                <a:solidFill>
                  <a:srgbClr val="333333"/>
                </a:solidFill>
                <a:latin typeface="Verdana" panose="020B0604030504040204" pitchFamily="34" charset="0"/>
              </a:rPr>
              <a:t> </a:t>
            </a:r>
            <a:r>
              <a:rPr lang="es-CO" sz="1050" dirty="0" err="1">
                <a:solidFill>
                  <a:srgbClr val="333333"/>
                </a:solidFill>
                <a:latin typeface="Verdana" panose="020B0604030504040204" pitchFamily="34" charset="0"/>
              </a:rPr>
              <a:t>margins</a:t>
            </a:r>
            <a:r>
              <a:rPr lang="es-CO" sz="1050" dirty="0">
                <a:solidFill>
                  <a:srgbClr val="333333"/>
                </a:solidFill>
                <a:latin typeface="Verdana" panose="020B0604030504040204" pitchFamily="34" charset="0"/>
              </a:rPr>
              <a:t> are 25px</a:t>
            </a:r>
            <a:endParaRPr lang="es-CO" sz="1050" b="0" i="0" dirty="0">
              <a:solidFill>
                <a:srgbClr val="333333"/>
              </a:solidFill>
              <a:effectLst/>
              <a:latin typeface="Verdana" panose="020B0604030504040204" pitchFamily="34" charset="0"/>
            </a:endParaRPr>
          </a:p>
        </p:txBody>
      </p:sp>
      <p:sp>
        <p:nvSpPr>
          <p:cNvPr id="17" name="Rectángulo 16"/>
          <p:cNvSpPr/>
          <p:nvPr/>
        </p:nvSpPr>
        <p:spPr>
          <a:xfrm>
            <a:off x="3575538" y="3798208"/>
            <a:ext cx="3212124" cy="830997"/>
          </a:xfrm>
          <a:prstGeom prst="rect">
            <a:avLst/>
          </a:prstGeom>
        </p:spPr>
        <p:txBody>
          <a:bodyPr wrap="square">
            <a:spAutoFit/>
          </a:bodyPr>
          <a:lstStyle/>
          <a:p>
            <a:r>
              <a:rPr lang="es-CO" sz="1600" dirty="0">
                <a:solidFill>
                  <a:srgbClr val="A52A2A"/>
                </a:solidFill>
                <a:latin typeface="Consolas" panose="020B0609020204030204" pitchFamily="49" charset="0"/>
              </a:rPr>
              <a:t>p </a:t>
            </a:r>
            <a:r>
              <a:rPr lang="es-CO" sz="1600" dirty="0">
                <a:solidFill>
                  <a:srgbClr val="000000"/>
                </a:solidFill>
                <a:latin typeface="Consolas" panose="020B0609020204030204" pitchFamily="49" charset="0"/>
              </a:rPr>
              <a:t>{</a:t>
            </a:r>
            <a:r>
              <a:rPr lang="es-CO" sz="1600" dirty="0"/>
              <a:t/>
            </a:r>
            <a:br>
              <a:rPr lang="es-CO" sz="1600" dirty="0"/>
            </a:br>
            <a:r>
              <a:rPr lang="es-CO" sz="1600" dirty="0">
                <a:solidFill>
                  <a:srgbClr val="000000"/>
                </a:solidFill>
                <a:latin typeface="Consolas" panose="020B0609020204030204" pitchFamily="49" charset="0"/>
              </a:rPr>
              <a:t>    </a:t>
            </a:r>
            <a:r>
              <a:rPr lang="es-CO" sz="1600" dirty="0" err="1">
                <a:solidFill>
                  <a:srgbClr val="FF0000"/>
                </a:solidFill>
                <a:latin typeface="Consolas" panose="020B0609020204030204" pitchFamily="49" charset="0"/>
              </a:rPr>
              <a:t>margin</a:t>
            </a:r>
            <a:r>
              <a:rPr lang="es-CO" sz="1600" dirty="0">
                <a:solidFill>
                  <a:srgbClr val="FF0000"/>
                </a:solidFill>
                <a:latin typeface="Consolas" panose="020B0609020204030204" pitchFamily="49" charset="0"/>
              </a:rPr>
              <a:t>:</a:t>
            </a:r>
            <a:r>
              <a:rPr lang="es-CO" sz="1600" dirty="0">
                <a:solidFill>
                  <a:srgbClr val="0000CD"/>
                </a:solidFill>
                <a:latin typeface="Consolas" panose="020B0609020204030204" pitchFamily="49" charset="0"/>
              </a:rPr>
              <a:t> 100px 50px;</a:t>
            </a:r>
            <a:r>
              <a:rPr lang="es-CO" sz="1600" dirty="0"/>
              <a:t/>
            </a:r>
            <a:br>
              <a:rPr lang="es-CO" sz="1600" dirty="0"/>
            </a:br>
            <a:r>
              <a:rPr lang="es-CO" sz="1600" dirty="0">
                <a:solidFill>
                  <a:srgbClr val="000000"/>
                </a:solidFill>
                <a:latin typeface="Consolas" panose="020B0609020204030204" pitchFamily="49" charset="0"/>
              </a:rPr>
              <a:t>}</a:t>
            </a:r>
            <a:endParaRPr lang="en-GB" sz="1600" dirty="0"/>
          </a:p>
        </p:txBody>
      </p:sp>
      <p:sp>
        <p:nvSpPr>
          <p:cNvPr id="19" name="Rectángulo 18"/>
          <p:cNvSpPr/>
          <p:nvPr/>
        </p:nvSpPr>
        <p:spPr>
          <a:xfrm>
            <a:off x="7291756" y="1766391"/>
            <a:ext cx="3507399" cy="1754326"/>
          </a:xfrm>
          <a:prstGeom prst="rect">
            <a:avLst/>
          </a:prstGeom>
        </p:spPr>
        <p:txBody>
          <a:bodyPr wrap="square">
            <a:spAutoFit/>
          </a:bodyPr>
          <a:lstStyle/>
          <a:p>
            <a:r>
              <a:rPr lang="en-US" dirty="0">
                <a:solidFill>
                  <a:srgbClr val="A52A2A"/>
                </a:solidFill>
                <a:latin typeface="Consolas" panose="020B0609020204030204" pitchFamily="49" charset="0"/>
              </a:rPr>
              <a:t>p </a:t>
            </a:r>
            <a:r>
              <a:rPr lang="en-US" dirty="0">
                <a:solidFill>
                  <a:srgbClr val="000000"/>
                </a:solidFill>
                <a:latin typeface="Consolas" panose="020B0609020204030204" pitchFamily="49" charset="0"/>
              </a:rPr>
              <a:t>{</a:t>
            </a:r>
            <a:r>
              <a:rPr lang="en-US" dirty="0"/>
              <a:t/>
            </a:r>
            <a:br>
              <a:rPr lang="en-US" dirty="0"/>
            </a:br>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padding-top:</a:t>
            </a:r>
            <a:r>
              <a:rPr lang="en-US" dirty="0">
                <a:solidFill>
                  <a:srgbClr val="0000CD"/>
                </a:solidFill>
                <a:latin typeface="Consolas" panose="020B0609020204030204" pitchFamily="49" charset="0"/>
              </a:rPr>
              <a:t> 25px;</a:t>
            </a:r>
            <a:r>
              <a:rPr lang="en-US" dirty="0"/>
              <a:t/>
            </a:r>
            <a:br>
              <a:rPr lang="en-US" dirty="0"/>
            </a:br>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padding-right:</a:t>
            </a:r>
            <a:r>
              <a:rPr lang="en-US" dirty="0">
                <a:solidFill>
                  <a:srgbClr val="0000CD"/>
                </a:solidFill>
                <a:latin typeface="Consolas" panose="020B0609020204030204" pitchFamily="49" charset="0"/>
              </a:rPr>
              <a:t> 50px;</a:t>
            </a:r>
            <a:r>
              <a:rPr lang="en-US" dirty="0"/>
              <a:t/>
            </a:r>
            <a:br>
              <a:rPr lang="en-US" dirty="0"/>
            </a:br>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padding-bottom:</a:t>
            </a:r>
            <a:r>
              <a:rPr lang="en-US" dirty="0">
                <a:solidFill>
                  <a:srgbClr val="0000CD"/>
                </a:solidFill>
                <a:latin typeface="Consolas" panose="020B0609020204030204" pitchFamily="49" charset="0"/>
              </a:rPr>
              <a:t> 25px;</a:t>
            </a:r>
            <a:r>
              <a:rPr lang="en-US" dirty="0"/>
              <a:t/>
            </a:r>
            <a:br>
              <a:rPr lang="en-US" dirty="0"/>
            </a:br>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padding-left:</a:t>
            </a:r>
            <a:r>
              <a:rPr lang="en-US" dirty="0">
                <a:solidFill>
                  <a:srgbClr val="0000CD"/>
                </a:solidFill>
                <a:latin typeface="Consolas" panose="020B0609020204030204" pitchFamily="49" charset="0"/>
              </a:rPr>
              <a:t> 50px;</a:t>
            </a:r>
            <a:r>
              <a:rPr lang="en-US" dirty="0"/>
              <a:t/>
            </a:r>
            <a:br>
              <a:rPr lang="en-US" dirty="0"/>
            </a:br>
            <a:r>
              <a:rPr lang="en-US" dirty="0">
                <a:solidFill>
                  <a:srgbClr val="000000"/>
                </a:solidFill>
                <a:latin typeface="Consolas" panose="020B0609020204030204" pitchFamily="49" charset="0"/>
              </a:rPr>
              <a:t>}</a:t>
            </a:r>
            <a:endParaRPr lang="en-GB" dirty="0"/>
          </a:p>
        </p:txBody>
      </p:sp>
      <p:sp>
        <p:nvSpPr>
          <p:cNvPr id="23" name="Rectángulo 22"/>
          <p:cNvSpPr/>
          <p:nvPr/>
        </p:nvSpPr>
        <p:spPr>
          <a:xfrm>
            <a:off x="7442358" y="4446843"/>
            <a:ext cx="3498237" cy="923330"/>
          </a:xfrm>
          <a:prstGeom prst="rect">
            <a:avLst/>
          </a:prstGeom>
        </p:spPr>
        <p:txBody>
          <a:bodyPr wrap="square">
            <a:spAutoFit/>
          </a:bodyPr>
          <a:lstStyle/>
          <a:p>
            <a:r>
              <a:rPr lang="es-CO" dirty="0">
                <a:solidFill>
                  <a:srgbClr val="A52A2A"/>
                </a:solidFill>
                <a:latin typeface="Consolas" panose="020B0609020204030204" pitchFamily="49" charset="0"/>
              </a:rPr>
              <a:t>p </a:t>
            </a:r>
            <a:r>
              <a:rPr lang="es-CO" dirty="0">
                <a:solidFill>
                  <a:srgbClr val="000000"/>
                </a:solidFill>
                <a:latin typeface="Consolas" panose="020B0609020204030204" pitchFamily="49" charset="0"/>
              </a:rPr>
              <a:t>{</a:t>
            </a:r>
            <a:r>
              <a:rPr lang="es-CO" dirty="0"/>
              <a:t/>
            </a:r>
            <a:br>
              <a:rPr lang="es-CO" dirty="0"/>
            </a:b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padding</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 25px 50px;</a:t>
            </a:r>
            <a:r>
              <a:rPr lang="es-CO" dirty="0"/>
              <a:t/>
            </a:r>
            <a:br>
              <a:rPr lang="es-CO" dirty="0"/>
            </a:br>
            <a:r>
              <a:rPr lang="es-CO" dirty="0">
                <a:solidFill>
                  <a:srgbClr val="000000"/>
                </a:solidFill>
                <a:latin typeface="Consolas" panose="020B0609020204030204" pitchFamily="49" charset="0"/>
              </a:rPr>
              <a:t>}</a:t>
            </a:r>
            <a:endParaRPr lang="en-GB" dirty="0"/>
          </a:p>
        </p:txBody>
      </p:sp>
      <p:cxnSp>
        <p:nvCxnSpPr>
          <p:cNvPr id="33" name="Conector recto de flecha 32"/>
          <p:cNvCxnSpPr/>
          <p:nvPr/>
        </p:nvCxnSpPr>
        <p:spPr>
          <a:xfrm flipH="1">
            <a:off x="4021015" y="5068621"/>
            <a:ext cx="3421343" cy="2936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CuadroTexto 34"/>
          <p:cNvSpPr txBox="1"/>
          <p:nvPr/>
        </p:nvSpPr>
        <p:spPr>
          <a:xfrm>
            <a:off x="7901937" y="3662678"/>
            <a:ext cx="2579077" cy="646331"/>
          </a:xfrm>
          <a:prstGeom prst="rect">
            <a:avLst/>
          </a:prstGeom>
          <a:noFill/>
        </p:spPr>
        <p:txBody>
          <a:bodyPr wrap="square" rtlCol="0">
            <a:spAutoFit/>
          </a:bodyPr>
          <a:lstStyle/>
          <a:p>
            <a:r>
              <a:rPr lang="en-GB" dirty="0" smtClean="0"/>
              <a:t>Short version works the same way</a:t>
            </a:r>
            <a:endParaRPr lang="en-GB" dirty="0"/>
          </a:p>
        </p:txBody>
      </p:sp>
    </p:spTree>
    <p:extLst>
      <p:ext uri="{BB962C8B-B14F-4D97-AF65-F5344CB8AC3E}">
        <p14:creationId xmlns:p14="http://schemas.microsoft.com/office/powerpoint/2010/main" val="172984932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Conector recto 5"/>
          <p:cNvCxnSpPr/>
          <p:nvPr/>
        </p:nvCxnSpPr>
        <p:spPr>
          <a:xfrm>
            <a:off x="6963504" y="1573181"/>
            <a:ext cx="0" cy="4380525"/>
          </a:xfrm>
          <a:prstGeom prst="line">
            <a:avLst/>
          </a:prstGeom>
          <a:ln w="381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10" name="Picture 6" descr="http://3.bp.blogspot.com/-mLHQ73NubPg/U7hlEVVToOI/AAAAAAAABUM/AaR9sFczHak/s1600/CSS3-logo.gif"/>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2716" t="7465" r="22781" b="6937"/>
          <a:stretch/>
        </p:blipFill>
        <p:spPr bwMode="auto">
          <a:xfrm>
            <a:off x="11351846" y="118853"/>
            <a:ext cx="590977" cy="79554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8" descr="http://4.bp.blogspot.com/-v9sfR-Tmcww/UuppSBoOlTI/AAAAAAAAABo/3Vtrw2iQlbM/s1600/w3schools.com_0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40595" y="5772199"/>
            <a:ext cx="1447735" cy="1085801"/>
          </a:xfrm>
          <a:prstGeom prst="rect">
            <a:avLst/>
          </a:prstGeom>
          <a:noFill/>
          <a:extLst>
            <a:ext uri="{909E8E84-426E-40DD-AFC4-6F175D3DCCD1}">
              <a14:hiddenFill xmlns:a14="http://schemas.microsoft.com/office/drawing/2010/main">
                <a:solidFill>
                  <a:srgbClr val="FFFFFF"/>
                </a:solidFill>
              </a14:hiddenFill>
            </a:ext>
          </a:extLst>
        </p:spPr>
      </p:pic>
      <p:sp>
        <p:nvSpPr>
          <p:cNvPr id="12" name="CuadroTexto 11"/>
          <p:cNvSpPr txBox="1"/>
          <p:nvPr/>
        </p:nvSpPr>
        <p:spPr>
          <a:xfrm>
            <a:off x="422031" y="272705"/>
            <a:ext cx="3153507" cy="461665"/>
          </a:xfrm>
          <a:prstGeom prst="rect">
            <a:avLst/>
          </a:prstGeom>
          <a:noFill/>
        </p:spPr>
        <p:txBody>
          <a:bodyPr wrap="square" rtlCol="0">
            <a:spAutoFit/>
          </a:bodyPr>
          <a:lstStyle/>
          <a:p>
            <a:r>
              <a:rPr lang="en-GB" sz="2400" dirty="0" smtClean="0">
                <a:latin typeface="Gotham Light" pitchFamily="50" charset="0"/>
                <a:cs typeface="Gotham Light" pitchFamily="50" charset="0"/>
              </a:rPr>
              <a:t>Block box model</a:t>
            </a:r>
            <a:endParaRPr lang="en-GB" sz="2400" b="1" dirty="0">
              <a:latin typeface="Gotham Light" pitchFamily="50" charset="0"/>
              <a:cs typeface="Gotham Light" pitchFamily="50" charset="0"/>
            </a:endParaRPr>
          </a:p>
        </p:txBody>
      </p:sp>
      <p:sp>
        <p:nvSpPr>
          <p:cNvPr id="13" name="CuadroTexto 12"/>
          <p:cNvSpPr txBox="1"/>
          <p:nvPr/>
        </p:nvSpPr>
        <p:spPr>
          <a:xfrm>
            <a:off x="820617" y="931932"/>
            <a:ext cx="1594338" cy="369332"/>
          </a:xfrm>
          <a:prstGeom prst="rect">
            <a:avLst/>
          </a:prstGeom>
          <a:noFill/>
        </p:spPr>
        <p:txBody>
          <a:bodyPr wrap="square" rtlCol="0">
            <a:spAutoFit/>
          </a:bodyPr>
          <a:lstStyle/>
          <a:p>
            <a:r>
              <a:rPr lang="en-GB" i="1" dirty="0" smtClean="0">
                <a:latin typeface="Gotham Light" pitchFamily="50" charset="0"/>
                <a:cs typeface="Gotham Light" pitchFamily="50" charset="0"/>
              </a:rPr>
              <a:t>Dimensions</a:t>
            </a:r>
            <a:endParaRPr lang="en-GB" sz="2400" b="1" i="1" dirty="0">
              <a:latin typeface="Gotham Light" pitchFamily="50" charset="0"/>
              <a:cs typeface="Gotham Light" pitchFamily="50" charset="0"/>
            </a:endParaRPr>
          </a:p>
        </p:txBody>
      </p:sp>
      <p:sp>
        <p:nvSpPr>
          <p:cNvPr id="28" name="CuadroTexto 27"/>
          <p:cNvSpPr txBox="1"/>
          <p:nvPr/>
        </p:nvSpPr>
        <p:spPr>
          <a:xfrm>
            <a:off x="7124425" y="1111854"/>
            <a:ext cx="2825260" cy="369332"/>
          </a:xfrm>
          <a:prstGeom prst="rect">
            <a:avLst/>
          </a:prstGeom>
          <a:noFill/>
        </p:spPr>
        <p:txBody>
          <a:bodyPr wrap="square" rtlCol="0">
            <a:spAutoFit/>
          </a:bodyPr>
          <a:lstStyle/>
          <a:p>
            <a:r>
              <a:rPr lang="en-GB" i="1" dirty="0" smtClean="0">
                <a:latin typeface="Gotham Light" pitchFamily="50" charset="0"/>
                <a:cs typeface="Gotham Light" pitchFamily="50" charset="0"/>
              </a:rPr>
              <a:t>Visibility and display</a:t>
            </a:r>
            <a:endParaRPr lang="en-GB" sz="2400" b="1" i="1" dirty="0">
              <a:latin typeface="Gotham Light" pitchFamily="50" charset="0"/>
              <a:cs typeface="Gotham Light" pitchFamily="50" charset="0"/>
            </a:endParaRPr>
          </a:p>
        </p:txBody>
      </p:sp>
      <p:sp>
        <p:nvSpPr>
          <p:cNvPr id="4" name="CuadroTexto 3"/>
          <p:cNvSpPr txBox="1"/>
          <p:nvPr/>
        </p:nvSpPr>
        <p:spPr>
          <a:xfrm>
            <a:off x="691662" y="1198045"/>
            <a:ext cx="4829907" cy="923330"/>
          </a:xfrm>
          <a:prstGeom prst="rect">
            <a:avLst/>
          </a:prstGeom>
          <a:noFill/>
        </p:spPr>
        <p:txBody>
          <a:bodyPr wrap="square" rtlCol="0">
            <a:spAutoFit/>
          </a:bodyPr>
          <a:lstStyle/>
          <a:p>
            <a:r>
              <a:rPr lang="es-CO" u="sng" dirty="0" err="1" smtClean="0">
                <a:hlinkClick r:id="rId4"/>
              </a:rPr>
              <a:t>Height</a:t>
            </a:r>
            <a:endParaRPr lang="es-CO" u="sng" dirty="0" smtClean="0"/>
          </a:p>
          <a:p>
            <a:r>
              <a:rPr lang="es-CO" u="sng" dirty="0" err="1" smtClean="0">
                <a:hlinkClick r:id="rId5"/>
              </a:rPr>
              <a:t>max-height</a:t>
            </a:r>
            <a:endParaRPr lang="es-CO" u="sng" dirty="0" smtClean="0"/>
          </a:p>
          <a:p>
            <a:r>
              <a:rPr lang="es-CO" u="sng" dirty="0" err="1">
                <a:hlinkClick r:id="rId6"/>
              </a:rPr>
              <a:t>width</a:t>
            </a:r>
            <a:endParaRPr lang="en-GB" dirty="0"/>
          </a:p>
        </p:txBody>
      </p:sp>
      <p:pic>
        <p:nvPicPr>
          <p:cNvPr id="18" name="Imagen 17"/>
          <p:cNvPicPr>
            <a:picLocks noChangeAspect="1"/>
          </p:cNvPicPr>
          <p:nvPr/>
        </p:nvPicPr>
        <p:blipFill>
          <a:blip r:embed="rId7"/>
          <a:stretch>
            <a:fillRect/>
          </a:stretch>
        </p:blipFill>
        <p:spPr>
          <a:xfrm>
            <a:off x="3199300" y="1198045"/>
            <a:ext cx="752475" cy="1809750"/>
          </a:xfrm>
          <a:prstGeom prst="rect">
            <a:avLst/>
          </a:prstGeom>
        </p:spPr>
      </p:pic>
      <p:cxnSp>
        <p:nvCxnSpPr>
          <p:cNvPr id="20" name="Conector recto de flecha 19"/>
          <p:cNvCxnSpPr>
            <a:endCxn id="18" idx="1"/>
          </p:cNvCxnSpPr>
          <p:nvPr/>
        </p:nvCxnSpPr>
        <p:spPr>
          <a:xfrm>
            <a:off x="2543907" y="1937201"/>
            <a:ext cx="655393" cy="1657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Rectángulo 1"/>
          <p:cNvSpPr/>
          <p:nvPr/>
        </p:nvSpPr>
        <p:spPr>
          <a:xfrm>
            <a:off x="7203815" y="1933531"/>
            <a:ext cx="3496469" cy="923330"/>
          </a:xfrm>
          <a:prstGeom prst="rect">
            <a:avLst/>
          </a:prstGeom>
        </p:spPr>
        <p:txBody>
          <a:bodyPr wrap="square">
            <a:spAutoFit/>
          </a:bodyPr>
          <a:lstStyle/>
          <a:p>
            <a:r>
              <a:rPr lang="es-CO" dirty="0">
                <a:solidFill>
                  <a:srgbClr val="A52A2A"/>
                </a:solidFill>
                <a:latin typeface="Consolas" panose="020B0609020204030204" pitchFamily="49" charset="0"/>
              </a:rPr>
              <a:t>h1.hidden </a:t>
            </a:r>
            <a:r>
              <a:rPr lang="es-CO" dirty="0">
                <a:solidFill>
                  <a:srgbClr val="000000"/>
                </a:solidFill>
                <a:latin typeface="Consolas" panose="020B0609020204030204" pitchFamily="49" charset="0"/>
              </a:rPr>
              <a:t>{</a:t>
            </a:r>
            <a:r>
              <a:rPr lang="es-CO" dirty="0"/>
              <a:t/>
            </a:r>
            <a:br>
              <a:rPr lang="es-CO" dirty="0"/>
            </a:b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visibility</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 </a:t>
            </a:r>
            <a:r>
              <a:rPr lang="es-CO" dirty="0" err="1">
                <a:solidFill>
                  <a:srgbClr val="0000CD"/>
                </a:solidFill>
                <a:latin typeface="Consolas" panose="020B0609020204030204" pitchFamily="49" charset="0"/>
              </a:rPr>
              <a:t>hidden</a:t>
            </a:r>
            <a:r>
              <a:rPr lang="es-CO" dirty="0">
                <a:solidFill>
                  <a:srgbClr val="0000CD"/>
                </a:solidFill>
                <a:latin typeface="Consolas" panose="020B0609020204030204" pitchFamily="49" charset="0"/>
              </a:rPr>
              <a:t>;</a:t>
            </a:r>
            <a:r>
              <a:rPr lang="es-CO" dirty="0"/>
              <a:t/>
            </a:r>
            <a:br>
              <a:rPr lang="es-CO" dirty="0"/>
            </a:br>
            <a:r>
              <a:rPr lang="es-CO" dirty="0">
                <a:solidFill>
                  <a:srgbClr val="000000"/>
                </a:solidFill>
                <a:latin typeface="Consolas" panose="020B0609020204030204" pitchFamily="49" charset="0"/>
              </a:rPr>
              <a:t>}</a:t>
            </a:r>
            <a:endParaRPr lang="en-GB" dirty="0"/>
          </a:p>
        </p:txBody>
      </p:sp>
      <p:sp>
        <p:nvSpPr>
          <p:cNvPr id="3" name="Rectángulo 2"/>
          <p:cNvSpPr/>
          <p:nvPr/>
        </p:nvSpPr>
        <p:spPr>
          <a:xfrm>
            <a:off x="7291756" y="3212129"/>
            <a:ext cx="2683478" cy="923330"/>
          </a:xfrm>
          <a:prstGeom prst="rect">
            <a:avLst/>
          </a:prstGeom>
        </p:spPr>
        <p:txBody>
          <a:bodyPr wrap="square">
            <a:spAutoFit/>
          </a:bodyPr>
          <a:lstStyle/>
          <a:p>
            <a:r>
              <a:rPr lang="es-CO" dirty="0">
                <a:solidFill>
                  <a:srgbClr val="A52A2A"/>
                </a:solidFill>
                <a:latin typeface="Consolas" panose="020B0609020204030204" pitchFamily="49" charset="0"/>
              </a:rPr>
              <a:t>h1.hidden </a:t>
            </a:r>
            <a:r>
              <a:rPr lang="es-CO" dirty="0">
                <a:solidFill>
                  <a:srgbClr val="000000"/>
                </a:solidFill>
                <a:latin typeface="Consolas" panose="020B0609020204030204" pitchFamily="49" charset="0"/>
              </a:rPr>
              <a:t>{</a:t>
            </a:r>
            <a:r>
              <a:rPr lang="es-CO" dirty="0"/>
              <a:t/>
            </a:r>
            <a:br>
              <a:rPr lang="es-CO" dirty="0"/>
            </a:b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display</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 </a:t>
            </a:r>
            <a:r>
              <a:rPr lang="es-CO" dirty="0" err="1">
                <a:solidFill>
                  <a:srgbClr val="0000CD"/>
                </a:solidFill>
                <a:latin typeface="Consolas" panose="020B0609020204030204" pitchFamily="49" charset="0"/>
              </a:rPr>
              <a:t>none</a:t>
            </a:r>
            <a:r>
              <a:rPr lang="es-CO" dirty="0">
                <a:solidFill>
                  <a:srgbClr val="0000CD"/>
                </a:solidFill>
                <a:latin typeface="Consolas" panose="020B0609020204030204" pitchFamily="49" charset="0"/>
              </a:rPr>
              <a:t>;</a:t>
            </a:r>
            <a:r>
              <a:rPr lang="es-CO" dirty="0"/>
              <a:t/>
            </a:r>
            <a:br>
              <a:rPr lang="es-CO" dirty="0"/>
            </a:br>
            <a:r>
              <a:rPr lang="es-CO" dirty="0">
                <a:solidFill>
                  <a:srgbClr val="000000"/>
                </a:solidFill>
                <a:latin typeface="Consolas" panose="020B0609020204030204" pitchFamily="49" charset="0"/>
              </a:rPr>
              <a:t>}</a:t>
            </a:r>
            <a:endParaRPr lang="en-GB" dirty="0"/>
          </a:p>
        </p:txBody>
      </p:sp>
      <p:cxnSp>
        <p:nvCxnSpPr>
          <p:cNvPr id="14" name="Conector recto de flecha 13"/>
          <p:cNvCxnSpPr/>
          <p:nvPr/>
        </p:nvCxnSpPr>
        <p:spPr>
          <a:xfrm flipV="1">
            <a:off x="9949685" y="1673039"/>
            <a:ext cx="261115" cy="2461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CuadroTexto 6"/>
          <p:cNvSpPr txBox="1"/>
          <p:nvPr/>
        </p:nvSpPr>
        <p:spPr>
          <a:xfrm>
            <a:off x="10328031" y="1031631"/>
            <a:ext cx="1319303" cy="646331"/>
          </a:xfrm>
          <a:prstGeom prst="rect">
            <a:avLst/>
          </a:prstGeom>
          <a:noFill/>
        </p:spPr>
        <p:txBody>
          <a:bodyPr wrap="square" rtlCol="0">
            <a:spAutoFit/>
          </a:bodyPr>
          <a:lstStyle/>
          <a:p>
            <a:r>
              <a:rPr lang="en-GB" dirty="0" smtClean="0"/>
              <a:t>Still affects the layout</a:t>
            </a:r>
            <a:endParaRPr lang="en-GB" dirty="0"/>
          </a:p>
        </p:txBody>
      </p:sp>
      <p:sp>
        <p:nvSpPr>
          <p:cNvPr id="16" name="CuadroTexto 15"/>
          <p:cNvSpPr txBox="1"/>
          <p:nvPr/>
        </p:nvSpPr>
        <p:spPr>
          <a:xfrm>
            <a:off x="10328031" y="3350628"/>
            <a:ext cx="1319303" cy="923330"/>
          </a:xfrm>
          <a:prstGeom prst="rect">
            <a:avLst/>
          </a:prstGeom>
          <a:noFill/>
        </p:spPr>
        <p:txBody>
          <a:bodyPr wrap="square" rtlCol="0">
            <a:spAutoFit/>
          </a:bodyPr>
          <a:lstStyle/>
          <a:p>
            <a:r>
              <a:rPr lang="en-GB" dirty="0" smtClean="0"/>
              <a:t>Does nor affects the layout</a:t>
            </a:r>
            <a:endParaRPr lang="en-GB" dirty="0"/>
          </a:p>
        </p:txBody>
      </p:sp>
      <p:cxnSp>
        <p:nvCxnSpPr>
          <p:cNvPr id="17" name="Conector recto de flecha 16"/>
          <p:cNvCxnSpPr/>
          <p:nvPr/>
        </p:nvCxnSpPr>
        <p:spPr>
          <a:xfrm>
            <a:off x="9688571" y="3382931"/>
            <a:ext cx="522229" cy="2908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Rectángulo 18"/>
          <p:cNvSpPr/>
          <p:nvPr/>
        </p:nvSpPr>
        <p:spPr>
          <a:xfrm>
            <a:off x="7291756" y="4561413"/>
            <a:ext cx="6096000" cy="923330"/>
          </a:xfrm>
          <a:prstGeom prst="rect">
            <a:avLst/>
          </a:prstGeom>
        </p:spPr>
        <p:txBody>
          <a:bodyPr>
            <a:spAutoFit/>
          </a:bodyPr>
          <a:lstStyle/>
          <a:p>
            <a:r>
              <a:rPr lang="es-CO" dirty="0">
                <a:solidFill>
                  <a:srgbClr val="A52A2A"/>
                </a:solidFill>
                <a:latin typeface="Consolas" panose="020B0609020204030204" pitchFamily="49" charset="0"/>
              </a:rPr>
              <a:t>li </a:t>
            </a:r>
            <a:r>
              <a:rPr lang="es-CO" dirty="0">
                <a:solidFill>
                  <a:srgbClr val="000000"/>
                </a:solidFill>
                <a:latin typeface="Consolas" panose="020B0609020204030204" pitchFamily="49" charset="0"/>
              </a:rPr>
              <a:t>{</a:t>
            </a:r>
            <a:r>
              <a:rPr lang="es-CO" dirty="0"/>
              <a:t/>
            </a:r>
            <a:br>
              <a:rPr lang="es-CO" dirty="0"/>
            </a:b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display</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 </a:t>
            </a:r>
            <a:r>
              <a:rPr lang="es-CO" dirty="0" err="1">
                <a:solidFill>
                  <a:srgbClr val="0000CD"/>
                </a:solidFill>
                <a:latin typeface="Consolas" panose="020B0609020204030204" pitchFamily="49" charset="0"/>
              </a:rPr>
              <a:t>inline</a:t>
            </a:r>
            <a:r>
              <a:rPr lang="es-CO" dirty="0">
                <a:solidFill>
                  <a:srgbClr val="0000CD"/>
                </a:solidFill>
                <a:latin typeface="Consolas" panose="020B0609020204030204" pitchFamily="49" charset="0"/>
              </a:rPr>
              <a:t>;</a:t>
            </a:r>
            <a:r>
              <a:rPr lang="es-CO" dirty="0"/>
              <a:t/>
            </a:r>
            <a:br>
              <a:rPr lang="es-CO" dirty="0"/>
            </a:br>
            <a:r>
              <a:rPr lang="es-CO" dirty="0">
                <a:solidFill>
                  <a:srgbClr val="000000"/>
                </a:solidFill>
                <a:latin typeface="Consolas" panose="020B0609020204030204" pitchFamily="49" charset="0"/>
              </a:rPr>
              <a:t>}</a:t>
            </a:r>
            <a:endParaRPr lang="en-GB" dirty="0"/>
          </a:p>
        </p:txBody>
      </p:sp>
      <p:sp>
        <p:nvSpPr>
          <p:cNvPr id="21" name="Rectángulo 20"/>
          <p:cNvSpPr/>
          <p:nvPr/>
        </p:nvSpPr>
        <p:spPr>
          <a:xfrm>
            <a:off x="7203815" y="5743461"/>
            <a:ext cx="6096000" cy="923330"/>
          </a:xfrm>
          <a:prstGeom prst="rect">
            <a:avLst/>
          </a:prstGeom>
        </p:spPr>
        <p:txBody>
          <a:bodyPr>
            <a:spAutoFit/>
          </a:bodyPr>
          <a:lstStyle/>
          <a:p>
            <a:r>
              <a:rPr lang="es-CO" dirty="0" err="1">
                <a:solidFill>
                  <a:srgbClr val="A52A2A"/>
                </a:solidFill>
                <a:latin typeface="Consolas" panose="020B0609020204030204" pitchFamily="49" charset="0"/>
              </a:rPr>
              <a:t>span</a:t>
            </a:r>
            <a:r>
              <a:rPr lang="es-CO" dirty="0">
                <a:solidFill>
                  <a:srgbClr val="A52A2A"/>
                </a:solidFill>
                <a:latin typeface="Consolas" panose="020B0609020204030204" pitchFamily="49" charset="0"/>
              </a:rPr>
              <a:t> </a:t>
            </a:r>
            <a:r>
              <a:rPr lang="es-CO" dirty="0">
                <a:solidFill>
                  <a:srgbClr val="000000"/>
                </a:solidFill>
                <a:latin typeface="Consolas" panose="020B0609020204030204" pitchFamily="49" charset="0"/>
              </a:rPr>
              <a:t>{</a:t>
            </a:r>
            <a:r>
              <a:rPr lang="es-CO" dirty="0"/>
              <a:t/>
            </a:r>
            <a:br>
              <a:rPr lang="es-CO" dirty="0"/>
            </a:b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display</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 block;</a:t>
            </a:r>
            <a:r>
              <a:rPr lang="es-CO" dirty="0"/>
              <a:t/>
            </a:r>
            <a:br>
              <a:rPr lang="es-CO" dirty="0"/>
            </a:br>
            <a:r>
              <a:rPr lang="es-CO" dirty="0">
                <a:solidFill>
                  <a:srgbClr val="000000"/>
                </a:solidFill>
                <a:latin typeface="Consolas" panose="020B0609020204030204" pitchFamily="49" charset="0"/>
              </a:rPr>
              <a:t>}</a:t>
            </a:r>
            <a:endParaRPr lang="en-GB" dirty="0"/>
          </a:p>
        </p:txBody>
      </p:sp>
      <p:sp>
        <p:nvSpPr>
          <p:cNvPr id="23" name="CuadroTexto 22"/>
          <p:cNvSpPr txBox="1"/>
          <p:nvPr/>
        </p:nvSpPr>
        <p:spPr>
          <a:xfrm>
            <a:off x="10374923" y="4971630"/>
            <a:ext cx="1778947" cy="1477328"/>
          </a:xfrm>
          <a:prstGeom prst="rect">
            <a:avLst/>
          </a:prstGeom>
          <a:noFill/>
        </p:spPr>
        <p:txBody>
          <a:bodyPr wrap="square" rtlCol="0">
            <a:spAutoFit/>
          </a:bodyPr>
          <a:lstStyle/>
          <a:p>
            <a:r>
              <a:rPr lang="en-GB" dirty="0" smtClean="0"/>
              <a:t>Change an inline element to a line element used for </a:t>
            </a:r>
            <a:r>
              <a:rPr lang="en-GB" dirty="0" err="1" smtClean="0"/>
              <a:t>navbars</a:t>
            </a:r>
            <a:r>
              <a:rPr lang="en-GB" dirty="0" smtClean="0"/>
              <a:t> for example</a:t>
            </a:r>
            <a:endParaRPr lang="en-GB" dirty="0"/>
          </a:p>
        </p:txBody>
      </p:sp>
      <p:cxnSp>
        <p:nvCxnSpPr>
          <p:cNvPr id="24" name="Conector recto de flecha 23"/>
          <p:cNvCxnSpPr/>
          <p:nvPr/>
        </p:nvCxnSpPr>
        <p:spPr>
          <a:xfrm>
            <a:off x="9969923" y="5003933"/>
            <a:ext cx="522229" cy="2908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CuadroTexto 24"/>
          <p:cNvSpPr txBox="1"/>
          <p:nvPr/>
        </p:nvSpPr>
        <p:spPr>
          <a:xfrm>
            <a:off x="820617" y="3529490"/>
            <a:ext cx="1594338" cy="369332"/>
          </a:xfrm>
          <a:prstGeom prst="rect">
            <a:avLst/>
          </a:prstGeom>
          <a:noFill/>
        </p:spPr>
        <p:txBody>
          <a:bodyPr wrap="square" rtlCol="0">
            <a:spAutoFit/>
          </a:bodyPr>
          <a:lstStyle/>
          <a:p>
            <a:r>
              <a:rPr lang="en-GB" i="1" dirty="0" smtClean="0">
                <a:latin typeface="Gotham Light" pitchFamily="50" charset="0"/>
                <a:cs typeface="Gotham Light" pitchFamily="50" charset="0"/>
              </a:rPr>
              <a:t>Position</a:t>
            </a:r>
            <a:endParaRPr lang="en-GB" sz="2400" b="1" i="1" dirty="0">
              <a:latin typeface="Gotham Light" pitchFamily="50" charset="0"/>
              <a:cs typeface="Gotham Light" pitchFamily="50" charset="0"/>
            </a:endParaRPr>
          </a:p>
        </p:txBody>
      </p:sp>
      <p:sp>
        <p:nvSpPr>
          <p:cNvPr id="22" name="Rectángulo 21"/>
          <p:cNvSpPr/>
          <p:nvPr/>
        </p:nvSpPr>
        <p:spPr>
          <a:xfrm>
            <a:off x="335794" y="4001611"/>
            <a:ext cx="1954381" cy="369332"/>
          </a:xfrm>
          <a:prstGeom prst="rect">
            <a:avLst/>
          </a:prstGeom>
        </p:spPr>
        <p:txBody>
          <a:bodyPr wrap="none">
            <a:spAutoFit/>
          </a:bodyPr>
          <a:lstStyle/>
          <a:p>
            <a:r>
              <a:rPr lang="es-CO" dirty="0" err="1">
                <a:solidFill>
                  <a:srgbClr val="333333"/>
                </a:solidFill>
                <a:latin typeface="Arial" panose="020B0604020202020204" pitchFamily="34" charset="0"/>
              </a:rPr>
              <a:t>Static</a:t>
            </a:r>
            <a:r>
              <a:rPr lang="es-CO" dirty="0">
                <a:solidFill>
                  <a:srgbClr val="333333"/>
                </a:solidFill>
                <a:latin typeface="Arial" panose="020B0604020202020204" pitchFamily="34" charset="0"/>
              </a:rPr>
              <a:t> </a:t>
            </a:r>
            <a:r>
              <a:rPr lang="es-CO" dirty="0" err="1">
                <a:solidFill>
                  <a:srgbClr val="333333"/>
                </a:solidFill>
                <a:latin typeface="Arial" panose="020B0604020202020204" pitchFamily="34" charset="0"/>
              </a:rPr>
              <a:t>Positioning</a:t>
            </a:r>
            <a:endParaRPr lang="es-CO" b="0" i="0" dirty="0">
              <a:solidFill>
                <a:srgbClr val="333333"/>
              </a:solidFill>
              <a:effectLst/>
              <a:latin typeface="Arial" panose="020B0604020202020204" pitchFamily="34" charset="0"/>
            </a:endParaRPr>
          </a:p>
        </p:txBody>
      </p:sp>
      <p:sp>
        <p:nvSpPr>
          <p:cNvPr id="26" name="Rectángulo 25"/>
          <p:cNvSpPr/>
          <p:nvPr/>
        </p:nvSpPr>
        <p:spPr>
          <a:xfrm>
            <a:off x="3516082" y="4041251"/>
            <a:ext cx="1941557" cy="369332"/>
          </a:xfrm>
          <a:prstGeom prst="rect">
            <a:avLst/>
          </a:prstGeom>
        </p:spPr>
        <p:txBody>
          <a:bodyPr wrap="none">
            <a:spAutoFit/>
          </a:bodyPr>
          <a:lstStyle/>
          <a:p>
            <a:r>
              <a:rPr lang="es-CO" dirty="0" err="1">
                <a:solidFill>
                  <a:srgbClr val="333333"/>
                </a:solidFill>
                <a:latin typeface="Arial" panose="020B0604020202020204" pitchFamily="34" charset="0"/>
              </a:rPr>
              <a:t>Fixed</a:t>
            </a:r>
            <a:r>
              <a:rPr lang="es-CO" dirty="0">
                <a:solidFill>
                  <a:srgbClr val="333333"/>
                </a:solidFill>
                <a:latin typeface="Arial" panose="020B0604020202020204" pitchFamily="34" charset="0"/>
              </a:rPr>
              <a:t> </a:t>
            </a:r>
            <a:r>
              <a:rPr lang="es-CO" dirty="0" err="1">
                <a:solidFill>
                  <a:srgbClr val="333333"/>
                </a:solidFill>
                <a:latin typeface="Arial" panose="020B0604020202020204" pitchFamily="34" charset="0"/>
              </a:rPr>
              <a:t>Positioning</a:t>
            </a:r>
            <a:endParaRPr lang="es-CO" b="0" i="0" dirty="0">
              <a:solidFill>
                <a:srgbClr val="333333"/>
              </a:solidFill>
              <a:effectLst/>
              <a:latin typeface="Arial" panose="020B0604020202020204" pitchFamily="34" charset="0"/>
            </a:endParaRPr>
          </a:p>
        </p:txBody>
      </p:sp>
      <p:sp>
        <p:nvSpPr>
          <p:cNvPr id="27" name="Rectángulo 26"/>
          <p:cNvSpPr/>
          <p:nvPr/>
        </p:nvSpPr>
        <p:spPr>
          <a:xfrm>
            <a:off x="3575537" y="5058159"/>
            <a:ext cx="2804734" cy="1323439"/>
          </a:xfrm>
          <a:prstGeom prst="rect">
            <a:avLst/>
          </a:prstGeom>
        </p:spPr>
        <p:txBody>
          <a:bodyPr wrap="square">
            <a:spAutoFit/>
          </a:bodyPr>
          <a:lstStyle/>
          <a:p>
            <a:r>
              <a:rPr lang="en-US" sz="1600" dirty="0" err="1">
                <a:solidFill>
                  <a:srgbClr val="A52A2A"/>
                </a:solidFill>
                <a:latin typeface="Consolas" panose="020B0609020204030204" pitchFamily="49" charset="0"/>
              </a:rPr>
              <a:t>p.pos_fixed</a:t>
            </a:r>
            <a:r>
              <a:rPr lang="en-US" sz="1600" dirty="0">
                <a:solidFill>
                  <a:srgbClr val="A52A2A"/>
                </a:solidFill>
                <a:latin typeface="Consolas" panose="020B0609020204030204" pitchFamily="49" charset="0"/>
              </a:rPr>
              <a:t> </a:t>
            </a:r>
            <a:r>
              <a:rPr lang="en-US" sz="1600" dirty="0">
                <a:solidFill>
                  <a:srgbClr val="000000"/>
                </a:solidFill>
                <a:latin typeface="Consolas" panose="020B0609020204030204" pitchFamily="49" charset="0"/>
              </a:rPr>
              <a:t>{</a:t>
            </a:r>
            <a:r>
              <a:rPr lang="en-US" sz="1600" dirty="0"/>
              <a:t/>
            </a:r>
            <a:br>
              <a:rPr lang="en-US" sz="1600" dirty="0"/>
            </a:br>
            <a:r>
              <a:rPr lang="en-US" sz="1600" dirty="0">
                <a:solidFill>
                  <a:srgbClr val="000000"/>
                </a:solidFill>
                <a:latin typeface="Consolas" panose="020B0609020204030204" pitchFamily="49" charset="0"/>
              </a:rPr>
              <a:t>    </a:t>
            </a:r>
            <a:r>
              <a:rPr lang="en-US" sz="1600" dirty="0">
                <a:solidFill>
                  <a:srgbClr val="FF0000"/>
                </a:solidFill>
                <a:latin typeface="Consolas" panose="020B0609020204030204" pitchFamily="49" charset="0"/>
              </a:rPr>
              <a:t>position:</a:t>
            </a:r>
            <a:r>
              <a:rPr lang="en-US" sz="1600" dirty="0">
                <a:solidFill>
                  <a:srgbClr val="0000CD"/>
                </a:solidFill>
                <a:latin typeface="Consolas" panose="020B0609020204030204" pitchFamily="49" charset="0"/>
              </a:rPr>
              <a:t> fixed;</a:t>
            </a:r>
            <a:r>
              <a:rPr lang="en-US" sz="1600" dirty="0"/>
              <a:t/>
            </a:r>
            <a:br>
              <a:rPr lang="en-US" sz="1600" dirty="0"/>
            </a:br>
            <a:r>
              <a:rPr lang="en-US" sz="1600" dirty="0">
                <a:solidFill>
                  <a:srgbClr val="000000"/>
                </a:solidFill>
                <a:latin typeface="Consolas" panose="020B0609020204030204" pitchFamily="49" charset="0"/>
              </a:rPr>
              <a:t>    </a:t>
            </a:r>
            <a:r>
              <a:rPr lang="en-US" sz="1600" dirty="0">
                <a:solidFill>
                  <a:srgbClr val="FF0000"/>
                </a:solidFill>
                <a:latin typeface="Consolas" panose="020B0609020204030204" pitchFamily="49" charset="0"/>
              </a:rPr>
              <a:t>top:</a:t>
            </a:r>
            <a:r>
              <a:rPr lang="en-US" sz="1600" dirty="0">
                <a:solidFill>
                  <a:srgbClr val="0000CD"/>
                </a:solidFill>
                <a:latin typeface="Consolas" panose="020B0609020204030204" pitchFamily="49" charset="0"/>
              </a:rPr>
              <a:t> 30px;</a:t>
            </a:r>
            <a:r>
              <a:rPr lang="en-US" sz="1600" dirty="0"/>
              <a:t/>
            </a:r>
            <a:br>
              <a:rPr lang="en-US" sz="1600" dirty="0"/>
            </a:br>
            <a:r>
              <a:rPr lang="en-US" sz="1600" dirty="0">
                <a:solidFill>
                  <a:srgbClr val="000000"/>
                </a:solidFill>
                <a:latin typeface="Consolas" panose="020B0609020204030204" pitchFamily="49" charset="0"/>
              </a:rPr>
              <a:t>    </a:t>
            </a:r>
            <a:r>
              <a:rPr lang="en-US" sz="1600" dirty="0">
                <a:solidFill>
                  <a:srgbClr val="FF0000"/>
                </a:solidFill>
                <a:latin typeface="Consolas" panose="020B0609020204030204" pitchFamily="49" charset="0"/>
              </a:rPr>
              <a:t>right:</a:t>
            </a:r>
            <a:r>
              <a:rPr lang="en-US" sz="1600" dirty="0">
                <a:solidFill>
                  <a:srgbClr val="0000CD"/>
                </a:solidFill>
                <a:latin typeface="Consolas" panose="020B0609020204030204" pitchFamily="49" charset="0"/>
              </a:rPr>
              <a:t> 5px;</a:t>
            </a:r>
            <a:r>
              <a:rPr lang="en-US" sz="1600" dirty="0"/>
              <a:t/>
            </a:r>
            <a:br>
              <a:rPr lang="en-US" sz="1600" dirty="0"/>
            </a:br>
            <a:r>
              <a:rPr lang="en-US" sz="1600" dirty="0">
                <a:solidFill>
                  <a:srgbClr val="000000"/>
                </a:solidFill>
                <a:latin typeface="Consolas" panose="020B0609020204030204" pitchFamily="49" charset="0"/>
              </a:rPr>
              <a:t>}</a:t>
            </a:r>
            <a:endParaRPr lang="en-GB" sz="1600" dirty="0"/>
          </a:p>
        </p:txBody>
      </p:sp>
      <p:sp>
        <p:nvSpPr>
          <p:cNvPr id="29" name="Rectángulo 28"/>
          <p:cNvSpPr/>
          <p:nvPr/>
        </p:nvSpPr>
        <p:spPr>
          <a:xfrm>
            <a:off x="3489491" y="3632279"/>
            <a:ext cx="2210862" cy="369332"/>
          </a:xfrm>
          <a:prstGeom prst="rect">
            <a:avLst/>
          </a:prstGeom>
        </p:spPr>
        <p:txBody>
          <a:bodyPr wrap="none">
            <a:spAutoFit/>
          </a:bodyPr>
          <a:lstStyle/>
          <a:p>
            <a:r>
              <a:rPr lang="es-CO" dirty="0" err="1">
                <a:solidFill>
                  <a:srgbClr val="333333"/>
                </a:solidFill>
                <a:latin typeface="Arial" panose="020B0604020202020204" pitchFamily="34" charset="0"/>
              </a:rPr>
              <a:t>Relative</a:t>
            </a:r>
            <a:r>
              <a:rPr lang="es-CO" dirty="0">
                <a:solidFill>
                  <a:srgbClr val="333333"/>
                </a:solidFill>
                <a:latin typeface="Arial" panose="020B0604020202020204" pitchFamily="34" charset="0"/>
              </a:rPr>
              <a:t> </a:t>
            </a:r>
            <a:r>
              <a:rPr lang="es-CO" dirty="0" err="1">
                <a:solidFill>
                  <a:srgbClr val="333333"/>
                </a:solidFill>
                <a:latin typeface="Arial" panose="020B0604020202020204" pitchFamily="34" charset="0"/>
              </a:rPr>
              <a:t>Positioning</a:t>
            </a:r>
            <a:endParaRPr lang="es-CO" b="0" i="0" dirty="0">
              <a:solidFill>
                <a:srgbClr val="333333"/>
              </a:solidFill>
              <a:effectLst/>
              <a:latin typeface="Arial" panose="020B0604020202020204" pitchFamily="34" charset="0"/>
            </a:endParaRPr>
          </a:p>
        </p:txBody>
      </p:sp>
      <p:sp>
        <p:nvSpPr>
          <p:cNvPr id="30" name="Rectángulo 29"/>
          <p:cNvSpPr/>
          <p:nvPr/>
        </p:nvSpPr>
        <p:spPr>
          <a:xfrm>
            <a:off x="3457431" y="3253525"/>
            <a:ext cx="2274982" cy="369332"/>
          </a:xfrm>
          <a:prstGeom prst="rect">
            <a:avLst/>
          </a:prstGeom>
        </p:spPr>
        <p:txBody>
          <a:bodyPr wrap="none">
            <a:spAutoFit/>
          </a:bodyPr>
          <a:lstStyle/>
          <a:p>
            <a:r>
              <a:rPr lang="es-CO" dirty="0" err="1">
                <a:solidFill>
                  <a:srgbClr val="333333"/>
                </a:solidFill>
                <a:latin typeface="Arial" panose="020B0604020202020204" pitchFamily="34" charset="0"/>
              </a:rPr>
              <a:t>Absolute</a:t>
            </a:r>
            <a:r>
              <a:rPr lang="es-CO" dirty="0">
                <a:solidFill>
                  <a:srgbClr val="333333"/>
                </a:solidFill>
                <a:latin typeface="Arial" panose="020B0604020202020204" pitchFamily="34" charset="0"/>
              </a:rPr>
              <a:t> </a:t>
            </a:r>
            <a:r>
              <a:rPr lang="es-CO" dirty="0" err="1">
                <a:solidFill>
                  <a:srgbClr val="333333"/>
                </a:solidFill>
                <a:latin typeface="Arial" panose="020B0604020202020204" pitchFamily="34" charset="0"/>
              </a:rPr>
              <a:t>Positioning</a:t>
            </a:r>
            <a:endParaRPr lang="es-CO" b="0" i="0" dirty="0">
              <a:solidFill>
                <a:srgbClr val="333333"/>
              </a:solidFill>
              <a:effectLst/>
              <a:latin typeface="Arial" panose="020B0604020202020204" pitchFamily="34" charset="0"/>
            </a:endParaRPr>
          </a:p>
        </p:txBody>
      </p:sp>
      <p:cxnSp>
        <p:nvCxnSpPr>
          <p:cNvPr id="32" name="Conector angular 31"/>
          <p:cNvCxnSpPr/>
          <p:nvPr/>
        </p:nvCxnSpPr>
        <p:spPr>
          <a:xfrm rot="5400000">
            <a:off x="4921080" y="4269218"/>
            <a:ext cx="1872701" cy="325514"/>
          </a:xfrm>
          <a:prstGeom prst="bentConnector3">
            <a:avLst>
              <a:gd name="adj1" fmla="val 7942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Conector recto de flecha 36"/>
          <p:cNvCxnSpPr/>
          <p:nvPr/>
        </p:nvCxnSpPr>
        <p:spPr>
          <a:xfrm flipV="1">
            <a:off x="5275385" y="2836993"/>
            <a:ext cx="182254" cy="4616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CuadroTexto 37"/>
          <p:cNvSpPr txBox="1"/>
          <p:nvPr/>
        </p:nvSpPr>
        <p:spPr>
          <a:xfrm>
            <a:off x="5029319" y="1664214"/>
            <a:ext cx="1641002" cy="1200329"/>
          </a:xfrm>
          <a:prstGeom prst="rect">
            <a:avLst/>
          </a:prstGeom>
          <a:noFill/>
        </p:spPr>
        <p:txBody>
          <a:bodyPr wrap="square" rtlCol="0">
            <a:spAutoFit/>
          </a:bodyPr>
          <a:lstStyle/>
          <a:p>
            <a:r>
              <a:rPr lang="en-GB" dirty="0" smtClean="0"/>
              <a:t>Position like in a Cartesian , but inside its parent ex &lt;div&gt;</a:t>
            </a:r>
            <a:endParaRPr lang="en-GB" dirty="0"/>
          </a:p>
        </p:txBody>
      </p:sp>
      <p:sp>
        <p:nvSpPr>
          <p:cNvPr id="39" name="Rectángulo 38"/>
          <p:cNvSpPr/>
          <p:nvPr/>
        </p:nvSpPr>
        <p:spPr>
          <a:xfrm>
            <a:off x="324526" y="4650875"/>
            <a:ext cx="2454518" cy="369332"/>
          </a:xfrm>
          <a:prstGeom prst="rect">
            <a:avLst/>
          </a:prstGeom>
        </p:spPr>
        <p:txBody>
          <a:bodyPr wrap="none">
            <a:spAutoFit/>
          </a:bodyPr>
          <a:lstStyle/>
          <a:p>
            <a:r>
              <a:rPr lang="es-CO" dirty="0" err="1">
                <a:solidFill>
                  <a:srgbClr val="333333"/>
                </a:solidFill>
                <a:latin typeface="Arial" panose="020B0604020202020204" pitchFamily="34" charset="0"/>
              </a:rPr>
              <a:t>Overlapping</a:t>
            </a:r>
            <a:r>
              <a:rPr lang="es-CO" dirty="0">
                <a:solidFill>
                  <a:srgbClr val="333333"/>
                </a:solidFill>
                <a:latin typeface="Arial" panose="020B0604020202020204" pitchFamily="34" charset="0"/>
              </a:rPr>
              <a:t> </a:t>
            </a:r>
            <a:r>
              <a:rPr lang="es-CO" dirty="0" err="1">
                <a:solidFill>
                  <a:srgbClr val="333333"/>
                </a:solidFill>
                <a:latin typeface="Arial" panose="020B0604020202020204" pitchFamily="34" charset="0"/>
              </a:rPr>
              <a:t>Elements</a:t>
            </a:r>
            <a:endParaRPr lang="es-CO" b="0" i="0" dirty="0">
              <a:solidFill>
                <a:srgbClr val="333333"/>
              </a:solidFill>
              <a:effectLst/>
              <a:latin typeface="Arial" panose="020B0604020202020204" pitchFamily="34" charset="0"/>
            </a:endParaRPr>
          </a:p>
        </p:txBody>
      </p:sp>
      <p:sp>
        <p:nvSpPr>
          <p:cNvPr id="42" name="Rectángulo 41"/>
          <p:cNvSpPr/>
          <p:nvPr/>
        </p:nvSpPr>
        <p:spPr>
          <a:xfrm>
            <a:off x="319854" y="5071254"/>
            <a:ext cx="6096000" cy="1384995"/>
          </a:xfrm>
          <a:prstGeom prst="rect">
            <a:avLst/>
          </a:prstGeom>
        </p:spPr>
        <p:txBody>
          <a:bodyPr>
            <a:spAutoFit/>
          </a:bodyPr>
          <a:lstStyle/>
          <a:p>
            <a:r>
              <a:rPr lang="en-US" sz="1400" dirty="0" err="1">
                <a:solidFill>
                  <a:srgbClr val="A52A2A"/>
                </a:solidFill>
                <a:latin typeface="Consolas" panose="020B0609020204030204" pitchFamily="49" charset="0"/>
              </a:rPr>
              <a:t>img</a:t>
            </a:r>
            <a:r>
              <a:rPr lang="en-US" sz="1400" dirty="0">
                <a:solidFill>
                  <a:srgbClr val="A52A2A"/>
                </a:solidFill>
                <a:latin typeface="Consolas" panose="020B0609020204030204" pitchFamily="49" charset="0"/>
              </a:rPr>
              <a:t> </a:t>
            </a:r>
            <a:r>
              <a:rPr lang="en-US" sz="1400" dirty="0">
                <a:solidFill>
                  <a:srgbClr val="000000"/>
                </a:solidFill>
                <a:latin typeface="Consolas" panose="020B0609020204030204" pitchFamily="49" charset="0"/>
              </a:rPr>
              <a:t>{</a:t>
            </a:r>
            <a:r>
              <a:rPr lang="en-US" sz="1400" dirty="0"/>
              <a:t/>
            </a:r>
            <a:br>
              <a:rPr lang="en-US" sz="1400" dirty="0"/>
            </a:br>
            <a:r>
              <a:rPr lang="en-US" sz="1400" dirty="0">
                <a:solidFill>
                  <a:srgbClr val="000000"/>
                </a:solidFill>
                <a:latin typeface="Consolas" panose="020B0609020204030204" pitchFamily="49" charset="0"/>
              </a:rPr>
              <a:t>    </a:t>
            </a:r>
            <a:r>
              <a:rPr lang="en-US" sz="1400" dirty="0">
                <a:solidFill>
                  <a:srgbClr val="FF0000"/>
                </a:solidFill>
                <a:latin typeface="Consolas" panose="020B0609020204030204" pitchFamily="49" charset="0"/>
              </a:rPr>
              <a:t>position:</a:t>
            </a:r>
            <a:r>
              <a:rPr lang="en-US" sz="1400" dirty="0">
                <a:solidFill>
                  <a:srgbClr val="0000CD"/>
                </a:solidFill>
                <a:latin typeface="Consolas" panose="020B0609020204030204" pitchFamily="49" charset="0"/>
              </a:rPr>
              <a:t> absolute;</a:t>
            </a:r>
            <a:r>
              <a:rPr lang="en-US" sz="1400" dirty="0"/>
              <a:t/>
            </a:r>
            <a:br>
              <a:rPr lang="en-US" sz="1400" dirty="0"/>
            </a:br>
            <a:r>
              <a:rPr lang="en-US" sz="1400" dirty="0">
                <a:solidFill>
                  <a:srgbClr val="000000"/>
                </a:solidFill>
                <a:latin typeface="Consolas" panose="020B0609020204030204" pitchFamily="49" charset="0"/>
              </a:rPr>
              <a:t>    </a:t>
            </a:r>
            <a:r>
              <a:rPr lang="en-US" sz="1400" dirty="0">
                <a:solidFill>
                  <a:srgbClr val="FF0000"/>
                </a:solidFill>
                <a:latin typeface="Consolas" panose="020B0609020204030204" pitchFamily="49" charset="0"/>
              </a:rPr>
              <a:t>left:</a:t>
            </a:r>
            <a:r>
              <a:rPr lang="en-US" sz="1400" dirty="0">
                <a:solidFill>
                  <a:srgbClr val="0000CD"/>
                </a:solidFill>
                <a:latin typeface="Consolas" panose="020B0609020204030204" pitchFamily="49" charset="0"/>
              </a:rPr>
              <a:t> 0px;</a:t>
            </a:r>
            <a:r>
              <a:rPr lang="en-US" sz="1400" dirty="0"/>
              <a:t/>
            </a:r>
            <a:br>
              <a:rPr lang="en-US" sz="1400" dirty="0"/>
            </a:br>
            <a:r>
              <a:rPr lang="en-US" sz="1400" dirty="0">
                <a:solidFill>
                  <a:srgbClr val="000000"/>
                </a:solidFill>
                <a:latin typeface="Consolas" panose="020B0609020204030204" pitchFamily="49" charset="0"/>
              </a:rPr>
              <a:t>    </a:t>
            </a:r>
            <a:r>
              <a:rPr lang="en-US" sz="1400" dirty="0">
                <a:solidFill>
                  <a:srgbClr val="FF0000"/>
                </a:solidFill>
                <a:latin typeface="Consolas" panose="020B0609020204030204" pitchFamily="49" charset="0"/>
              </a:rPr>
              <a:t>top:</a:t>
            </a:r>
            <a:r>
              <a:rPr lang="en-US" sz="1400" dirty="0">
                <a:solidFill>
                  <a:srgbClr val="0000CD"/>
                </a:solidFill>
                <a:latin typeface="Consolas" panose="020B0609020204030204" pitchFamily="49" charset="0"/>
              </a:rPr>
              <a:t> 0px;</a:t>
            </a:r>
            <a:r>
              <a:rPr lang="en-US" sz="1400" dirty="0"/>
              <a:t/>
            </a:r>
            <a:br>
              <a:rPr lang="en-US" sz="1400" dirty="0"/>
            </a:br>
            <a:r>
              <a:rPr lang="en-US" sz="1400" dirty="0">
                <a:solidFill>
                  <a:srgbClr val="000000"/>
                </a:solidFill>
                <a:latin typeface="Consolas" panose="020B0609020204030204" pitchFamily="49" charset="0"/>
              </a:rPr>
              <a:t>    </a:t>
            </a:r>
            <a:r>
              <a:rPr lang="en-US" sz="1400" dirty="0">
                <a:solidFill>
                  <a:srgbClr val="FF0000"/>
                </a:solidFill>
                <a:latin typeface="Consolas" panose="020B0609020204030204" pitchFamily="49" charset="0"/>
              </a:rPr>
              <a:t>z-index:</a:t>
            </a:r>
            <a:r>
              <a:rPr lang="en-US" sz="1400" dirty="0">
                <a:solidFill>
                  <a:srgbClr val="0000CD"/>
                </a:solidFill>
                <a:latin typeface="Consolas" panose="020B0609020204030204" pitchFamily="49" charset="0"/>
              </a:rPr>
              <a:t> -1;</a:t>
            </a:r>
            <a:r>
              <a:rPr lang="en-US" sz="1400" dirty="0"/>
              <a:t/>
            </a:r>
            <a:br>
              <a:rPr lang="en-US" sz="1400" dirty="0"/>
            </a:br>
            <a:r>
              <a:rPr lang="en-US" sz="1400" dirty="0">
                <a:solidFill>
                  <a:srgbClr val="000000"/>
                </a:solidFill>
                <a:latin typeface="Consolas" panose="020B0609020204030204" pitchFamily="49" charset="0"/>
              </a:rPr>
              <a:t>}</a:t>
            </a:r>
            <a:endParaRPr lang="en-GB" sz="1400" dirty="0"/>
          </a:p>
        </p:txBody>
      </p:sp>
      <p:sp>
        <p:nvSpPr>
          <p:cNvPr id="43" name="Rectángulo 42"/>
          <p:cNvSpPr/>
          <p:nvPr/>
        </p:nvSpPr>
        <p:spPr>
          <a:xfrm>
            <a:off x="550620" y="5977566"/>
            <a:ext cx="1548170" cy="212565"/>
          </a:xfrm>
          <a:prstGeom prst="rect">
            <a:avLst/>
          </a:prstGeom>
          <a:noFill/>
          <a:ln w="1905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Rectángulo 43"/>
          <p:cNvSpPr/>
          <p:nvPr/>
        </p:nvSpPr>
        <p:spPr>
          <a:xfrm>
            <a:off x="1634889" y="6479369"/>
            <a:ext cx="5053563" cy="369332"/>
          </a:xfrm>
          <a:prstGeom prst="rect">
            <a:avLst/>
          </a:prstGeom>
        </p:spPr>
        <p:txBody>
          <a:bodyPr wrap="none">
            <a:spAutoFit/>
          </a:bodyPr>
          <a:lstStyle/>
          <a:p>
            <a:r>
              <a:rPr lang="en-GB" dirty="0"/>
              <a:t>http://www.w3schools.com/css/css_positioning.asp</a:t>
            </a:r>
          </a:p>
        </p:txBody>
      </p:sp>
    </p:spTree>
    <p:extLst>
      <p:ext uri="{BB962C8B-B14F-4D97-AF65-F5344CB8AC3E}">
        <p14:creationId xmlns:p14="http://schemas.microsoft.com/office/powerpoint/2010/main" val="308129159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6" descr="http://3.bp.blogspot.com/-mLHQ73NubPg/U7hlEVVToOI/AAAAAAAABUM/AaR9sFczHak/s1600/CSS3-logo.gif"/>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2716" t="7465" r="22781" b="6937"/>
          <a:stretch/>
        </p:blipFill>
        <p:spPr bwMode="auto">
          <a:xfrm>
            <a:off x="11351846" y="118853"/>
            <a:ext cx="590977" cy="79554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8" descr="http://4.bp.blogspot.com/-v9sfR-Tmcww/UuppSBoOlTI/AAAAAAAAABo/3Vtrw2iQlbM/s1600/w3schools.com_0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40595" y="5772199"/>
            <a:ext cx="1447735" cy="1085801"/>
          </a:xfrm>
          <a:prstGeom prst="rect">
            <a:avLst/>
          </a:prstGeom>
          <a:noFill/>
          <a:extLst>
            <a:ext uri="{909E8E84-426E-40DD-AFC4-6F175D3DCCD1}">
              <a14:hiddenFill xmlns:a14="http://schemas.microsoft.com/office/drawing/2010/main">
                <a:solidFill>
                  <a:srgbClr val="FFFFFF"/>
                </a:solidFill>
              </a14:hiddenFill>
            </a:ext>
          </a:extLst>
        </p:spPr>
      </p:pic>
      <p:sp>
        <p:nvSpPr>
          <p:cNvPr id="12" name="CuadroTexto 11"/>
          <p:cNvSpPr txBox="1"/>
          <p:nvPr/>
        </p:nvSpPr>
        <p:spPr>
          <a:xfrm>
            <a:off x="422031" y="272705"/>
            <a:ext cx="3810000" cy="461665"/>
          </a:xfrm>
          <a:prstGeom prst="rect">
            <a:avLst/>
          </a:prstGeom>
          <a:noFill/>
        </p:spPr>
        <p:txBody>
          <a:bodyPr wrap="square" rtlCol="0">
            <a:spAutoFit/>
          </a:bodyPr>
          <a:lstStyle/>
          <a:p>
            <a:r>
              <a:rPr lang="en-GB" sz="2400" dirty="0" smtClean="0">
                <a:latin typeface="Gotham Light" pitchFamily="50" charset="0"/>
                <a:cs typeface="Gotham Light" pitchFamily="50" charset="0"/>
              </a:rPr>
              <a:t>Block box model – float</a:t>
            </a:r>
            <a:endParaRPr lang="en-GB" sz="2400" b="1" dirty="0">
              <a:latin typeface="Gotham Light" pitchFamily="50" charset="0"/>
              <a:cs typeface="Gotham Light" pitchFamily="50" charset="0"/>
            </a:endParaRPr>
          </a:p>
        </p:txBody>
      </p:sp>
      <p:grpSp>
        <p:nvGrpSpPr>
          <p:cNvPr id="34" name="Grupo 33"/>
          <p:cNvGrpSpPr/>
          <p:nvPr/>
        </p:nvGrpSpPr>
        <p:grpSpPr>
          <a:xfrm>
            <a:off x="1034422" y="1702637"/>
            <a:ext cx="2932164" cy="1544656"/>
            <a:chOff x="3164114" y="885371"/>
            <a:chExt cx="5551714" cy="2924628"/>
          </a:xfrm>
        </p:grpSpPr>
        <p:sp>
          <p:nvSpPr>
            <p:cNvPr id="35" name="Rectángulo 34"/>
            <p:cNvSpPr/>
            <p:nvPr/>
          </p:nvSpPr>
          <p:spPr>
            <a:xfrm>
              <a:off x="3164114" y="885372"/>
              <a:ext cx="2641600" cy="1277257"/>
            </a:xfrm>
            <a:prstGeom prst="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800" dirty="0" smtClean="0"/>
                <a:t>1</a:t>
              </a:r>
              <a:endParaRPr lang="en-GB" sz="4800" dirty="0"/>
            </a:p>
          </p:txBody>
        </p:sp>
        <p:sp>
          <p:nvSpPr>
            <p:cNvPr id="36" name="Rectángulo 35"/>
            <p:cNvSpPr/>
            <p:nvPr/>
          </p:nvSpPr>
          <p:spPr>
            <a:xfrm>
              <a:off x="6074228" y="885371"/>
              <a:ext cx="2641600" cy="1277257"/>
            </a:xfrm>
            <a:prstGeom prst="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800" dirty="0" smtClean="0"/>
                <a:t>2</a:t>
              </a:r>
              <a:endParaRPr lang="en-GB" sz="4800" dirty="0"/>
            </a:p>
          </p:txBody>
        </p:sp>
        <p:sp>
          <p:nvSpPr>
            <p:cNvPr id="40" name="Rectángulo 39"/>
            <p:cNvSpPr/>
            <p:nvPr/>
          </p:nvSpPr>
          <p:spPr>
            <a:xfrm>
              <a:off x="3164114" y="2532742"/>
              <a:ext cx="2641600" cy="1277257"/>
            </a:xfrm>
            <a:prstGeom prst="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800" dirty="0" smtClean="0"/>
                <a:t>3</a:t>
              </a:r>
              <a:endParaRPr lang="en-GB" sz="4800" dirty="0"/>
            </a:p>
          </p:txBody>
        </p:sp>
        <p:sp>
          <p:nvSpPr>
            <p:cNvPr id="41" name="Rectángulo 40"/>
            <p:cNvSpPr/>
            <p:nvPr/>
          </p:nvSpPr>
          <p:spPr>
            <a:xfrm>
              <a:off x="6074228" y="2532742"/>
              <a:ext cx="2641600" cy="1277257"/>
            </a:xfrm>
            <a:prstGeom prst="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800" dirty="0"/>
                <a:t>4</a:t>
              </a:r>
            </a:p>
          </p:txBody>
        </p:sp>
      </p:grpSp>
      <p:sp>
        <p:nvSpPr>
          <p:cNvPr id="5" name="CuadroTexto 4"/>
          <p:cNvSpPr txBox="1"/>
          <p:nvPr/>
        </p:nvSpPr>
        <p:spPr>
          <a:xfrm>
            <a:off x="1034422" y="3573535"/>
            <a:ext cx="2932164" cy="369332"/>
          </a:xfrm>
          <a:prstGeom prst="rect">
            <a:avLst/>
          </a:prstGeom>
          <a:noFill/>
        </p:spPr>
        <p:txBody>
          <a:bodyPr wrap="square" rtlCol="0">
            <a:spAutoFit/>
          </a:bodyPr>
          <a:lstStyle/>
          <a:p>
            <a:r>
              <a:rPr lang="en-GB" dirty="0" smtClean="0">
                <a:latin typeface="Gotham Light" pitchFamily="50" charset="0"/>
                <a:cs typeface="Gotham Light" pitchFamily="50" charset="0"/>
              </a:rPr>
              <a:t>IF float 3 to the left</a:t>
            </a:r>
            <a:endParaRPr lang="en-GB" dirty="0">
              <a:latin typeface="Gotham Light" pitchFamily="50" charset="0"/>
              <a:cs typeface="Gotham Light" pitchFamily="50" charset="0"/>
            </a:endParaRPr>
          </a:p>
        </p:txBody>
      </p:sp>
      <p:sp>
        <p:nvSpPr>
          <p:cNvPr id="52" name="CuadroTexto 51"/>
          <p:cNvSpPr txBox="1"/>
          <p:nvPr/>
        </p:nvSpPr>
        <p:spPr>
          <a:xfrm>
            <a:off x="4387222" y="2215430"/>
            <a:ext cx="2932164" cy="369332"/>
          </a:xfrm>
          <a:prstGeom prst="rect">
            <a:avLst/>
          </a:prstGeom>
          <a:noFill/>
        </p:spPr>
        <p:txBody>
          <a:bodyPr wrap="square" rtlCol="0">
            <a:spAutoFit/>
          </a:bodyPr>
          <a:lstStyle/>
          <a:p>
            <a:r>
              <a:rPr lang="en-GB" dirty="0" smtClean="0">
                <a:latin typeface="Gotham Light" pitchFamily="50" charset="0"/>
                <a:cs typeface="Gotham Light" pitchFamily="50" charset="0"/>
              </a:rPr>
              <a:t>IF float 3 to the left</a:t>
            </a:r>
            <a:endParaRPr lang="en-GB" dirty="0">
              <a:latin typeface="Gotham Light" pitchFamily="50" charset="0"/>
              <a:cs typeface="Gotham Light" pitchFamily="50" charset="0"/>
            </a:endParaRPr>
          </a:p>
        </p:txBody>
      </p:sp>
      <p:sp>
        <p:nvSpPr>
          <p:cNvPr id="8" name="CuadroTexto 7"/>
          <p:cNvSpPr txBox="1"/>
          <p:nvPr/>
        </p:nvSpPr>
        <p:spPr>
          <a:xfrm>
            <a:off x="867505" y="4043754"/>
            <a:ext cx="2684585" cy="2308324"/>
          </a:xfrm>
          <a:prstGeom prst="rect">
            <a:avLst/>
          </a:prstGeom>
          <a:noFill/>
        </p:spPr>
        <p:txBody>
          <a:bodyPr wrap="square" rtlCol="0">
            <a:spAutoFit/>
          </a:bodyPr>
          <a:lstStyle/>
          <a:p>
            <a:r>
              <a:rPr lang="en-GB" dirty="0" smtClean="0"/>
              <a:t>&lt;div class = “floatright3”&gt;</a:t>
            </a:r>
          </a:p>
          <a:p>
            <a:endParaRPr lang="en-GB" dirty="0"/>
          </a:p>
          <a:p>
            <a:endParaRPr lang="en-GB" dirty="0" smtClean="0"/>
          </a:p>
          <a:p>
            <a:endParaRPr lang="en-GB" dirty="0" smtClean="0"/>
          </a:p>
          <a:p>
            <a:endParaRPr lang="en-GB" dirty="0"/>
          </a:p>
          <a:p>
            <a:endParaRPr lang="en-GB" dirty="0" smtClean="0"/>
          </a:p>
          <a:p>
            <a:endParaRPr lang="en-GB" dirty="0"/>
          </a:p>
          <a:p>
            <a:r>
              <a:rPr lang="en-GB" dirty="0" smtClean="0"/>
              <a:t>&lt;/div&gt;</a:t>
            </a:r>
            <a:endParaRPr lang="en-GB" dirty="0"/>
          </a:p>
        </p:txBody>
      </p:sp>
      <p:grpSp>
        <p:nvGrpSpPr>
          <p:cNvPr id="53" name="Grupo 52"/>
          <p:cNvGrpSpPr/>
          <p:nvPr/>
        </p:nvGrpSpPr>
        <p:grpSpPr>
          <a:xfrm>
            <a:off x="1034422" y="4461268"/>
            <a:ext cx="2932164" cy="1544656"/>
            <a:chOff x="3164114" y="885371"/>
            <a:chExt cx="5551714" cy="2924628"/>
          </a:xfrm>
        </p:grpSpPr>
        <p:sp>
          <p:nvSpPr>
            <p:cNvPr id="54" name="Rectángulo 53"/>
            <p:cNvSpPr/>
            <p:nvPr/>
          </p:nvSpPr>
          <p:spPr>
            <a:xfrm>
              <a:off x="3164114" y="885372"/>
              <a:ext cx="2641600" cy="1277257"/>
            </a:xfrm>
            <a:prstGeom prst="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800" dirty="0" smtClean="0"/>
                <a:t>1</a:t>
              </a:r>
              <a:endParaRPr lang="en-GB" sz="4800" dirty="0"/>
            </a:p>
          </p:txBody>
        </p:sp>
        <p:sp>
          <p:nvSpPr>
            <p:cNvPr id="55" name="Rectángulo 54"/>
            <p:cNvSpPr/>
            <p:nvPr/>
          </p:nvSpPr>
          <p:spPr>
            <a:xfrm>
              <a:off x="6074228" y="885371"/>
              <a:ext cx="2641600" cy="1277257"/>
            </a:xfrm>
            <a:prstGeom prst="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800" dirty="0" smtClean="0"/>
                <a:t>2</a:t>
              </a:r>
              <a:endParaRPr lang="en-GB" sz="4800" dirty="0"/>
            </a:p>
          </p:txBody>
        </p:sp>
        <p:sp>
          <p:nvSpPr>
            <p:cNvPr id="56" name="Rectángulo 55"/>
            <p:cNvSpPr/>
            <p:nvPr/>
          </p:nvSpPr>
          <p:spPr>
            <a:xfrm>
              <a:off x="3164114" y="2532742"/>
              <a:ext cx="2641600" cy="1277257"/>
            </a:xfrm>
            <a:prstGeom prst="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800" dirty="0" smtClean="0"/>
                <a:t>4</a:t>
              </a:r>
              <a:endParaRPr lang="en-GB" sz="4800" dirty="0"/>
            </a:p>
          </p:txBody>
        </p:sp>
        <p:sp>
          <p:nvSpPr>
            <p:cNvPr id="57" name="Rectángulo 56"/>
            <p:cNvSpPr/>
            <p:nvPr/>
          </p:nvSpPr>
          <p:spPr>
            <a:xfrm>
              <a:off x="6074228" y="2532742"/>
              <a:ext cx="2641600" cy="1277257"/>
            </a:xfrm>
            <a:prstGeom prst="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800" dirty="0"/>
                <a:t>3</a:t>
              </a:r>
            </a:p>
          </p:txBody>
        </p:sp>
      </p:grpSp>
      <p:sp>
        <p:nvSpPr>
          <p:cNvPr id="58" name="CuadroTexto 57"/>
          <p:cNvSpPr txBox="1"/>
          <p:nvPr/>
        </p:nvSpPr>
        <p:spPr>
          <a:xfrm>
            <a:off x="4801718" y="3296536"/>
            <a:ext cx="2932164" cy="646331"/>
          </a:xfrm>
          <a:prstGeom prst="rect">
            <a:avLst/>
          </a:prstGeom>
          <a:noFill/>
        </p:spPr>
        <p:txBody>
          <a:bodyPr wrap="square" rtlCol="0">
            <a:spAutoFit/>
          </a:bodyPr>
          <a:lstStyle/>
          <a:p>
            <a:r>
              <a:rPr lang="en-GB" dirty="0" smtClean="0">
                <a:latin typeface="Gotham Light" pitchFamily="50" charset="0"/>
                <a:cs typeface="Gotham Light" pitchFamily="50" charset="0"/>
              </a:rPr>
              <a:t>It does not affect what is  before only after</a:t>
            </a:r>
            <a:endParaRPr lang="en-GB" dirty="0">
              <a:latin typeface="Gotham Light" pitchFamily="50" charset="0"/>
              <a:cs typeface="Gotham Light" pitchFamily="50" charset="0"/>
            </a:endParaRPr>
          </a:p>
        </p:txBody>
      </p:sp>
      <p:sp>
        <p:nvSpPr>
          <p:cNvPr id="59" name="CuadroTexto 58"/>
          <p:cNvSpPr txBox="1"/>
          <p:nvPr/>
        </p:nvSpPr>
        <p:spPr>
          <a:xfrm>
            <a:off x="4634801" y="4043754"/>
            <a:ext cx="2684585" cy="2308324"/>
          </a:xfrm>
          <a:prstGeom prst="rect">
            <a:avLst/>
          </a:prstGeom>
          <a:noFill/>
        </p:spPr>
        <p:txBody>
          <a:bodyPr wrap="square" rtlCol="0">
            <a:spAutoFit/>
          </a:bodyPr>
          <a:lstStyle/>
          <a:p>
            <a:r>
              <a:rPr lang="en-GB" dirty="0" smtClean="0"/>
              <a:t>&lt;div class = “floatleft4”&gt;</a:t>
            </a:r>
          </a:p>
          <a:p>
            <a:endParaRPr lang="en-GB" dirty="0"/>
          </a:p>
          <a:p>
            <a:endParaRPr lang="en-GB" dirty="0" smtClean="0"/>
          </a:p>
          <a:p>
            <a:endParaRPr lang="en-GB" dirty="0" smtClean="0"/>
          </a:p>
          <a:p>
            <a:endParaRPr lang="en-GB" dirty="0"/>
          </a:p>
          <a:p>
            <a:endParaRPr lang="en-GB" dirty="0" smtClean="0"/>
          </a:p>
          <a:p>
            <a:endParaRPr lang="en-GB" dirty="0"/>
          </a:p>
          <a:p>
            <a:r>
              <a:rPr lang="en-GB" dirty="0" smtClean="0"/>
              <a:t>&lt;/div&gt;</a:t>
            </a:r>
            <a:endParaRPr lang="en-GB" dirty="0"/>
          </a:p>
        </p:txBody>
      </p:sp>
      <p:grpSp>
        <p:nvGrpSpPr>
          <p:cNvPr id="60" name="Grupo 59"/>
          <p:cNvGrpSpPr/>
          <p:nvPr/>
        </p:nvGrpSpPr>
        <p:grpSpPr>
          <a:xfrm>
            <a:off x="4801718" y="4461268"/>
            <a:ext cx="2932164" cy="1544656"/>
            <a:chOff x="3164114" y="885371"/>
            <a:chExt cx="5551714" cy="2924628"/>
          </a:xfrm>
        </p:grpSpPr>
        <p:sp>
          <p:nvSpPr>
            <p:cNvPr id="61" name="Rectángulo 60"/>
            <p:cNvSpPr/>
            <p:nvPr/>
          </p:nvSpPr>
          <p:spPr>
            <a:xfrm>
              <a:off x="3164114" y="885372"/>
              <a:ext cx="2641600" cy="1277257"/>
            </a:xfrm>
            <a:prstGeom prst="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800" dirty="0" smtClean="0"/>
                <a:t>1</a:t>
              </a:r>
              <a:endParaRPr lang="en-GB" sz="4800" dirty="0"/>
            </a:p>
          </p:txBody>
        </p:sp>
        <p:sp>
          <p:nvSpPr>
            <p:cNvPr id="62" name="Rectángulo 61"/>
            <p:cNvSpPr/>
            <p:nvPr/>
          </p:nvSpPr>
          <p:spPr>
            <a:xfrm>
              <a:off x="6074228" y="885371"/>
              <a:ext cx="2641600" cy="1277257"/>
            </a:xfrm>
            <a:prstGeom prst="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800" dirty="0" smtClean="0"/>
                <a:t>2</a:t>
              </a:r>
              <a:endParaRPr lang="en-GB" sz="4800" dirty="0"/>
            </a:p>
          </p:txBody>
        </p:sp>
        <p:sp>
          <p:nvSpPr>
            <p:cNvPr id="63" name="Rectángulo 62"/>
            <p:cNvSpPr/>
            <p:nvPr/>
          </p:nvSpPr>
          <p:spPr>
            <a:xfrm>
              <a:off x="3164114" y="2532742"/>
              <a:ext cx="2641600" cy="1277257"/>
            </a:xfrm>
            <a:prstGeom prst="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800" dirty="0"/>
                <a:t>3</a:t>
              </a:r>
            </a:p>
          </p:txBody>
        </p:sp>
        <p:sp>
          <p:nvSpPr>
            <p:cNvPr id="64" name="Rectángulo 63"/>
            <p:cNvSpPr/>
            <p:nvPr/>
          </p:nvSpPr>
          <p:spPr>
            <a:xfrm>
              <a:off x="6074228" y="2532742"/>
              <a:ext cx="2641600" cy="1277257"/>
            </a:xfrm>
            <a:prstGeom prst="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800" dirty="0"/>
                <a:t>4</a:t>
              </a:r>
            </a:p>
          </p:txBody>
        </p:sp>
      </p:grpSp>
      <p:sp>
        <p:nvSpPr>
          <p:cNvPr id="15" name="Rectángulo 14"/>
          <p:cNvSpPr/>
          <p:nvPr/>
        </p:nvSpPr>
        <p:spPr>
          <a:xfrm>
            <a:off x="8281776" y="1911542"/>
            <a:ext cx="4106554" cy="2031325"/>
          </a:xfrm>
          <a:prstGeom prst="rect">
            <a:avLst/>
          </a:prstGeom>
        </p:spPr>
        <p:txBody>
          <a:bodyPr wrap="square">
            <a:spAutoFit/>
          </a:bodyPr>
          <a:lstStyle/>
          <a:p>
            <a:r>
              <a:rPr lang="es-CO" smtClean="0">
                <a:solidFill>
                  <a:srgbClr val="A52A2A"/>
                </a:solidFill>
                <a:latin typeface="Consolas" panose="020B0609020204030204" pitchFamily="49" charset="0"/>
              </a:rPr>
              <a:t>.floating-box </a:t>
            </a:r>
            <a:r>
              <a:rPr lang="es-CO" smtClean="0">
                <a:solidFill>
                  <a:srgbClr val="000000"/>
                </a:solidFill>
                <a:latin typeface="Consolas" panose="020B0609020204030204" pitchFamily="49" charset="0"/>
              </a:rPr>
              <a:t>{</a:t>
            </a:r>
            <a:r>
              <a:rPr lang="es-CO" smtClean="0"/>
              <a:t/>
            </a:r>
            <a:br>
              <a:rPr lang="es-CO" smtClean="0"/>
            </a:br>
            <a:r>
              <a:rPr lang="es-CO" smtClean="0">
                <a:solidFill>
                  <a:srgbClr val="000000"/>
                </a:solidFill>
                <a:latin typeface="Consolas" panose="020B0609020204030204" pitchFamily="49" charset="0"/>
              </a:rPr>
              <a:t>    </a:t>
            </a:r>
            <a:r>
              <a:rPr lang="es-CO" smtClean="0">
                <a:solidFill>
                  <a:srgbClr val="FF0000"/>
                </a:solidFill>
                <a:latin typeface="Consolas" panose="020B0609020204030204" pitchFamily="49" charset="0"/>
              </a:rPr>
              <a:t>float:</a:t>
            </a:r>
            <a:r>
              <a:rPr lang="es-CO" smtClean="0">
                <a:solidFill>
                  <a:srgbClr val="0000CD"/>
                </a:solidFill>
                <a:latin typeface="Consolas" panose="020B0609020204030204" pitchFamily="49" charset="0"/>
              </a:rPr>
              <a:t> left;</a:t>
            </a:r>
            <a:r>
              <a:rPr lang="es-CO" smtClean="0"/>
              <a:t/>
            </a:r>
            <a:br>
              <a:rPr lang="es-CO" smtClean="0"/>
            </a:br>
            <a:r>
              <a:rPr lang="es-CO" smtClean="0">
                <a:solidFill>
                  <a:srgbClr val="000000"/>
                </a:solidFill>
                <a:latin typeface="Consolas" panose="020B0609020204030204" pitchFamily="49" charset="0"/>
              </a:rPr>
              <a:t>    </a:t>
            </a:r>
            <a:r>
              <a:rPr lang="es-CO" smtClean="0">
                <a:solidFill>
                  <a:srgbClr val="FF0000"/>
                </a:solidFill>
                <a:latin typeface="Consolas" panose="020B0609020204030204" pitchFamily="49" charset="0"/>
              </a:rPr>
              <a:t>width:</a:t>
            </a:r>
            <a:r>
              <a:rPr lang="es-CO" smtClean="0">
                <a:solidFill>
                  <a:srgbClr val="0000CD"/>
                </a:solidFill>
                <a:latin typeface="Consolas" panose="020B0609020204030204" pitchFamily="49" charset="0"/>
              </a:rPr>
              <a:t> 150px;</a:t>
            </a:r>
            <a:r>
              <a:rPr lang="es-CO" smtClean="0"/>
              <a:t/>
            </a:r>
            <a:br>
              <a:rPr lang="es-CO" smtClean="0"/>
            </a:br>
            <a:r>
              <a:rPr lang="es-CO" smtClean="0">
                <a:solidFill>
                  <a:srgbClr val="000000"/>
                </a:solidFill>
                <a:latin typeface="Consolas" panose="020B0609020204030204" pitchFamily="49" charset="0"/>
              </a:rPr>
              <a:t>    </a:t>
            </a:r>
            <a:r>
              <a:rPr lang="es-CO" smtClean="0">
                <a:solidFill>
                  <a:srgbClr val="FF0000"/>
                </a:solidFill>
                <a:latin typeface="Consolas" panose="020B0609020204030204" pitchFamily="49" charset="0"/>
              </a:rPr>
              <a:t>height:</a:t>
            </a:r>
            <a:r>
              <a:rPr lang="es-CO" smtClean="0">
                <a:solidFill>
                  <a:srgbClr val="0000CD"/>
                </a:solidFill>
                <a:latin typeface="Consolas" panose="020B0609020204030204" pitchFamily="49" charset="0"/>
              </a:rPr>
              <a:t> 75px;</a:t>
            </a:r>
            <a:r>
              <a:rPr lang="es-CO" smtClean="0"/>
              <a:t/>
            </a:r>
            <a:br>
              <a:rPr lang="es-CO" smtClean="0"/>
            </a:br>
            <a:r>
              <a:rPr lang="es-CO" smtClean="0">
                <a:solidFill>
                  <a:srgbClr val="000000"/>
                </a:solidFill>
                <a:latin typeface="Consolas" panose="020B0609020204030204" pitchFamily="49" charset="0"/>
              </a:rPr>
              <a:t>    </a:t>
            </a:r>
            <a:r>
              <a:rPr lang="es-CO" smtClean="0">
                <a:solidFill>
                  <a:srgbClr val="FF0000"/>
                </a:solidFill>
                <a:latin typeface="Consolas" panose="020B0609020204030204" pitchFamily="49" charset="0"/>
              </a:rPr>
              <a:t>margin:</a:t>
            </a:r>
            <a:r>
              <a:rPr lang="es-CO" smtClean="0">
                <a:solidFill>
                  <a:srgbClr val="0000CD"/>
                </a:solidFill>
                <a:latin typeface="Consolas" panose="020B0609020204030204" pitchFamily="49" charset="0"/>
              </a:rPr>
              <a:t> 10px;</a:t>
            </a:r>
            <a:r>
              <a:rPr lang="es-CO" smtClean="0"/>
              <a:t/>
            </a:r>
            <a:br>
              <a:rPr lang="es-CO" smtClean="0"/>
            </a:br>
            <a:r>
              <a:rPr lang="es-CO" smtClean="0">
                <a:solidFill>
                  <a:srgbClr val="000000"/>
                </a:solidFill>
                <a:latin typeface="Consolas" panose="020B0609020204030204" pitchFamily="49" charset="0"/>
              </a:rPr>
              <a:t>    </a:t>
            </a:r>
            <a:r>
              <a:rPr lang="es-CO" smtClean="0">
                <a:solidFill>
                  <a:srgbClr val="FF0000"/>
                </a:solidFill>
                <a:latin typeface="Consolas" panose="020B0609020204030204" pitchFamily="49" charset="0"/>
              </a:rPr>
              <a:t>border:</a:t>
            </a:r>
            <a:r>
              <a:rPr lang="es-CO" smtClean="0">
                <a:solidFill>
                  <a:srgbClr val="0000CD"/>
                </a:solidFill>
                <a:latin typeface="Consolas" panose="020B0609020204030204" pitchFamily="49" charset="0"/>
              </a:rPr>
              <a:t> 3px solid #8AC007;</a:t>
            </a:r>
            <a:r>
              <a:rPr lang="es-CO" smtClean="0">
                <a:solidFill>
                  <a:srgbClr val="000000"/>
                </a:solidFill>
                <a:latin typeface="Consolas" panose="020B0609020204030204" pitchFamily="49" charset="0"/>
              </a:rPr>
              <a:t> </a:t>
            </a:r>
            <a:r>
              <a:rPr lang="es-CO" smtClean="0"/>
              <a:t/>
            </a:r>
            <a:br>
              <a:rPr lang="es-CO" smtClean="0"/>
            </a:br>
            <a:r>
              <a:rPr lang="es-CO" smtClean="0">
                <a:solidFill>
                  <a:srgbClr val="000000"/>
                </a:solidFill>
                <a:latin typeface="Consolas" panose="020B0609020204030204" pitchFamily="49" charset="0"/>
              </a:rPr>
              <a:t>}</a:t>
            </a:r>
            <a:endParaRPr lang="en-GB" dirty="0"/>
          </a:p>
        </p:txBody>
      </p:sp>
      <p:sp>
        <p:nvSpPr>
          <p:cNvPr id="31" name="Rectángulo 30"/>
          <p:cNvSpPr/>
          <p:nvPr/>
        </p:nvSpPr>
        <p:spPr>
          <a:xfrm>
            <a:off x="8587178" y="5175471"/>
            <a:ext cx="2461846" cy="923330"/>
          </a:xfrm>
          <a:prstGeom prst="rect">
            <a:avLst/>
          </a:prstGeom>
        </p:spPr>
        <p:txBody>
          <a:bodyPr wrap="square">
            <a:spAutoFit/>
          </a:bodyPr>
          <a:lstStyle/>
          <a:p>
            <a:r>
              <a:rPr lang="es-CO" dirty="0">
                <a:solidFill>
                  <a:srgbClr val="A52A2A"/>
                </a:solidFill>
                <a:latin typeface="Consolas" panose="020B0609020204030204" pitchFamily="49" charset="0"/>
              </a:rPr>
              <a:t>.div4 </a:t>
            </a:r>
            <a:r>
              <a:rPr lang="es-CO" dirty="0">
                <a:solidFill>
                  <a:srgbClr val="000000"/>
                </a:solidFill>
                <a:latin typeface="Consolas" panose="020B0609020204030204" pitchFamily="49" charset="0"/>
              </a:rPr>
              <a:t>{</a:t>
            </a:r>
            <a:r>
              <a:rPr lang="es-CO" dirty="0"/>
              <a:t/>
            </a:r>
            <a:br>
              <a:rPr lang="es-CO" dirty="0"/>
            </a:b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clear</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 </a:t>
            </a:r>
            <a:r>
              <a:rPr lang="es-CO" dirty="0" err="1">
                <a:solidFill>
                  <a:srgbClr val="0000CD"/>
                </a:solidFill>
                <a:latin typeface="Consolas" panose="020B0609020204030204" pitchFamily="49" charset="0"/>
              </a:rPr>
              <a:t>left</a:t>
            </a:r>
            <a:r>
              <a:rPr lang="es-CO" dirty="0">
                <a:solidFill>
                  <a:srgbClr val="0000CD"/>
                </a:solidFill>
                <a:latin typeface="Consolas" panose="020B0609020204030204" pitchFamily="49" charset="0"/>
              </a:rPr>
              <a:t>;</a:t>
            </a:r>
            <a:r>
              <a:rPr lang="es-CO" dirty="0"/>
              <a:t/>
            </a:r>
            <a:br>
              <a:rPr lang="es-CO" dirty="0"/>
            </a:br>
            <a:r>
              <a:rPr lang="es-CO" dirty="0">
                <a:solidFill>
                  <a:srgbClr val="000000"/>
                </a:solidFill>
                <a:latin typeface="Consolas" panose="020B0609020204030204" pitchFamily="49" charset="0"/>
              </a:rPr>
              <a:t>}</a:t>
            </a:r>
            <a:endParaRPr lang="en-GB" dirty="0"/>
          </a:p>
        </p:txBody>
      </p:sp>
      <p:sp>
        <p:nvSpPr>
          <p:cNvPr id="33" name="Rectángulo 32"/>
          <p:cNvSpPr/>
          <p:nvPr/>
        </p:nvSpPr>
        <p:spPr>
          <a:xfrm>
            <a:off x="8904134" y="4043754"/>
            <a:ext cx="2743200" cy="954107"/>
          </a:xfrm>
          <a:prstGeom prst="rect">
            <a:avLst/>
          </a:prstGeom>
        </p:spPr>
        <p:txBody>
          <a:bodyPr wrap="square">
            <a:spAutoFit/>
          </a:bodyPr>
          <a:lstStyle/>
          <a:p>
            <a:r>
              <a:rPr lang="en-US" sz="1400" dirty="0">
                <a:solidFill>
                  <a:srgbClr val="333333"/>
                </a:solidFill>
                <a:latin typeface="Verdana" panose="020B0604030504040204" pitchFamily="34" charset="0"/>
              </a:rPr>
              <a:t>The clear property specifies on which sides of an element floating elements are not allowed to float:</a:t>
            </a:r>
            <a:endParaRPr lang="en-GB" sz="1400" dirty="0"/>
          </a:p>
        </p:txBody>
      </p:sp>
    </p:spTree>
    <p:extLst>
      <p:ext uri="{BB962C8B-B14F-4D97-AF65-F5344CB8AC3E}">
        <p14:creationId xmlns:p14="http://schemas.microsoft.com/office/powerpoint/2010/main" val="305897826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4302369" y="1492455"/>
            <a:ext cx="6096000" cy="1754326"/>
          </a:xfrm>
          <a:prstGeom prst="rect">
            <a:avLst/>
          </a:prstGeom>
        </p:spPr>
        <p:txBody>
          <a:bodyPr>
            <a:spAutoFit/>
          </a:bodyPr>
          <a:lstStyle/>
          <a:p>
            <a:r>
              <a:rPr lang="en-US" dirty="0">
                <a:solidFill>
                  <a:srgbClr val="A52A2A"/>
                </a:solidFill>
                <a:latin typeface="Consolas" panose="020B0609020204030204" pitchFamily="49" charset="0"/>
              </a:rPr>
              <a:t>.center </a:t>
            </a:r>
            <a:r>
              <a:rPr lang="en-US" dirty="0">
                <a:solidFill>
                  <a:srgbClr val="000000"/>
                </a:solidFill>
                <a:latin typeface="Consolas" panose="020B0609020204030204" pitchFamily="49" charset="0"/>
              </a:rPr>
              <a:t>{</a:t>
            </a:r>
            <a:r>
              <a:rPr lang="en-US" dirty="0"/>
              <a:t/>
            </a:r>
            <a:br>
              <a:rPr lang="en-US" dirty="0"/>
            </a:br>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margin-left:</a:t>
            </a:r>
            <a:r>
              <a:rPr lang="en-US" dirty="0">
                <a:solidFill>
                  <a:srgbClr val="0000CD"/>
                </a:solidFill>
                <a:latin typeface="Consolas" panose="020B0609020204030204" pitchFamily="49" charset="0"/>
              </a:rPr>
              <a:t> auto;</a:t>
            </a:r>
            <a:r>
              <a:rPr lang="en-US" dirty="0"/>
              <a:t/>
            </a:r>
            <a:br>
              <a:rPr lang="en-US" dirty="0"/>
            </a:br>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margin-right:</a:t>
            </a:r>
            <a:r>
              <a:rPr lang="en-US" dirty="0">
                <a:solidFill>
                  <a:srgbClr val="0000CD"/>
                </a:solidFill>
                <a:latin typeface="Consolas" panose="020B0609020204030204" pitchFamily="49" charset="0"/>
              </a:rPr>
              <a:t> auto;</a:t>
            </a:r>
            <a:r>
              <a:rPr lang="en-US" dirty="0"/>
              <a:t/>
            </a:r>
            <a:br>
              <a:rPr lang="en-US" dirty="0"/>
            </a:br>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width:</a:t>
            </a:r>
            <a:r>
              <a:rPr lang="en-US" dirty="0">
                <a:solidFill>
                  <a:srgbClr val="0000CD"/>
                </a:solidFill>
                <a:latin typeface="Consolas" panose="020B0609020204030204" pitchFamily="49" charset="0"/>
              </a:rPr>
              <a:t> 70%;</a:t>
            </a:r>
            <a:r>
              <a:rPr lang="en-US" dirty="0"/>
              <a:t/>
            </a:r>
            <a:br>
              <a:rPr lang="en-US" dirty="0"/>
            </a:br>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background-color:</a:t>
            </a:r>
            <a:r>
              <a:rPr lang="en-US" dirty="0">
                <a:solidFill>
                  <a:srgbClr val="0000CD"/>
                </a:solidFill>
                <a:latin typeface="Consolas" panose="020B0609020204030204" pitchFamily="49" charset="0"/>
              </a:rPr>
              <a:t> #b0e0e6;</a:t>
            </a:r>
            <a:r>
              <a:rPr lang="en-US" dirty="0"/>
              <a:t/>
            </a:r>
            <a:br>
              <a:rPr lang="en-US" dirty="0"/>
            </a:br>
            <a:r>
              <a:rPr lang="en-US" dirty="0">
                <a:solidFill>
                  <a:srgbClr val="000000"/>
                </a:solidFill>
                <a:latin typeface="Consolas" panose="020B0609020204030204" pitchFamily="49" charset="0"/>
              </a:rPr>
              <a:t>}</a:t>
            </a:r>
            <a:endParaRPr lang="en-GB" dirty="0"/>
          </a:p>
        </p:txBody>
      </p:sp>
      <p:sp>
        <p:nvSpPr>
          <p:cNvPr id="5" name="Rectángulo 4"/>
          <p:cNvSpPr/>
          <p:nvPr/>
        </p:nvSpPr>
        <p:spPr>
          <a:xfrm>
            <a:off x="1131205" y="3246781"/>
            <a:ext cx="1395174" cy="674589"/>
          </a:xfrm>
          <a:prstGeom prst="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800" dirty="0" smtClean="0"/>
              <a:t>1</a:t>
            </a:r>
            <a:endParaRPr lang="en-GB" sz="4800" dirty="0"/>
          </a:p>
        </p:txBody>
      </p:sp>
      <p:cxnSp>
        <p:nvCxnSpPr>
          <p:cNvPr id="6" name="Conector recto 5"/>
          <p:cNvCxnSpPr/>
          <p:nvPr/>
        </p:nvCxnSpPr>
        <p:spPr>
          <a:xfrm>
            <a:off x="3575534" y="1553529"/>
            <a:ext cx="0" cy="4380525"/>
          </a:xfrm>
          <a:prstGeom prst="line">
            <a:avLst/>
          </a:prstGeom>
          <a:ln w="381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 name="Conector recto 6"/>
          <p:cNvCxnSpPr/>
          <p:nvPr/>
        </p:nvCxnSpPr>
        <p:spPr>
          <a:xfrm>
            <a:off x="164119" y="1553529"/>
            <a:ext cx="0" cy="4380525"/>
          </a:xfrm>
          <a:prstGeom prst="line">
            <a:avLst/>
          </a:prstGeom>
          <a:ln w="381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8" name="CuadroTexto 7"/>
          <p:cNvSpPr txBox="1"/>
          <p:nvPr/>
        </p:nvSpPr>
        <p:spPr>
          <a:xfrm>
            <a:off x="164118" y="624397"/>
            <a:ext cx="5275389" cy="461665"/>
          </a:xfrm>
          <a:prstGeom prst="rect">
            <a:avLst/>
          </a:prstGeom>
          <a:noFill/>
        </p:spPr>
        <p:txBody>
          <a:bodyPr wrap="square" rtlCol="0">
            <a:spAutoFit/>
          </a:bodyPr>
          <a:lstStyle/>
          <a:p>
            <a:r>
              <a:rPr lang="en-GB" sz="2400" dirty="0" smtClean="0">
                <a:latin typeface="Gotham Light" pitchFamily="50" charset="0"/>
                <a:cs typeface="Gotham Light" pitchFamily="50" charset="0"/>
              </a:rPr>
              <a:t>How to centre an element</a:t>
            </a:r>
            <a:endParaRPr lang="en-GB" sz="2400" b="1" dirty="0">
              <a:latin typeface="Gotham Light" pitchFamily="50" charset="0"/>
              <a:cs typeface="Gotham Light" pitchFamily="50" charset="0"/>
            </a:endParaRPr>
          </a:p>
        </p:txBody>
      </p:sp>
      <p:sp>
        <p:nvSpPr>
          <p:cNvPr id="9" name="Rectángulo 8"/>
          <p:cNvSpPr/>
          <p:nvPr/>
        </p:nvSpPr>
        <p:spPr>
          <a:xfrm>
            <a:off x="4366905" y="3921370"/>
            <a:ext cx="6096000" cy="1754326"/>
          </a:xfrm>
          <a:prstGeom prst="rect">
            <a:avLst/>
          </a:prstGeom>
        </p:spPr>
        <p:txBody>
          <a:bodyPr>
            <a:spAutoFit/>
          </a:bodyPr>
          <a:lstStyle/>
          <a:p>
            <a:r>
              <a:rPr lang="en-US" dirty="0">
                <a:solidFill>
                  <a:srgbClr val="A52A2A"/>
                </a:solidFill>
                <a:latin typeface="Consolas" panose="020B0609020204030204" pitchFamily="49" charset="0"/>
              </a:rPr>
              <a:t>.right </a:t>
            </a:r>
            <a:r>
              <a:rPr lang="en-US" dirty="0">
                <a:solidFill>
                  <a:srgbClr val="000000"/>
                </a:solidFill>
                <a:latin typeface="Consolas" panose="020B0609020204030204" pitchFamily="49" charset="0"/>
              </a:rPr>
              <a:t>{</a:t>
            </a:r>
            <a:r>
              <a:rPr lang="en-US" dirty="0"/>
              <a:t/>
            </a:r>
            <a:br>
              <a:rPr lang="en-US" dirty="0"/>
            </a:br>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position:</a:t>
            </a:r>
            <a:r>
              <a:rPr lang="en-US" dirty="0">
                <a:solidFill>
                  <a:srgbClr val="0000CD"/>
                </a:solidFill>
                <a:latin typeface="Consolas" panose="020B0609020204030204" pitchFamily="49" charset="0"/>
              </a:rPr>
              <a:t> absolute;</a:t>
            </a:r>
            <a:r>
              <a:rPr lang="en-US" dirty="0"/>
              <a:t/>
            </a:r>
            <a:br>
              <a:rPr lang="en-US" dirty="0"/>
            </a:br>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right:</a:t>
            </a:r>
            <a:r>
              <a:rPr lang="en-US" dirty="0">
                <a:solidFill>
                  <a:srgbClr val="0000CD"/>
                </a:solidFill>
                <a:latin typeface="Consolas" panose="020B0609020204030204" pitchFamily="49" charset="0"/>
              </a:rPr>
              <a:t> 0px;</a:t>
            </a:r>
            <a:r>
              <a:rPr lang="en-US" dirty="0"/>
              <a:t/>
            </a:r>
            <a:br>
              <a:rPr lang="en-US" dirty="0"/>
            </a:br>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width:</a:t>
            </a:r>
            <a:r>
              <a:rPr lang="en-US" dirty="0">
                <a:solidFill>
                  <a:srgbClr val="0000CD"/>
                </a:solidFill>
                <a:latin typeface="Consolas" panose="020B0609020204030204" pitchFamily="49" charset="0"/>
              </a:rPr>
              <a:t> 300px;</a:t>
            </a:r>
            <a:r>
              <a:rPr lang="en-US" dirty="0"/>
              <a:t/>
            </a:r>
            <a:br>
              <a:rPr lang="en-US" dirty="0"/>
            </a:br>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background-color:</a:t>
            </a:r>
            <a:r>
              <a:rPr lang="en-US" dirty="0">
                <a:solidFill>
                  <a:srgbClr val="0000CD"/>
                </a:solidFill>
                <a:latin typeface="Consolas" panose="020B0609020204030204" pitchFamily="49" charset="0"/>
              </a:rPr>
              <a:t> #b0e0e6;</a:t>
            </a:r>
            <a:r>
              <a:rPr lang="en-US" dirty="0"/>
              <a:t/>
            </a:r>
            <a:br>
              <a:rPr lang="en-US" dirty="0"/>
            </a:br>
            <a:r>
              <a:rPr lang="en-US" dirty="0">
                <a:solidFill>
                  <a:srgbClr val="000000"/>
                </a:solidFill>
                <a:latin typeface="Consolas" panose="020B0609020204030204" pitchFamily="49" charset="0"/>
              </a:rPr>
              <a:t>}</a:t>
            </a:r>
            <a:endParaRPr lang="en-GB" dirty="0"/>
          </a:p>
        </p:txBody>
      </p:sp>
      <p:sp>
        <p:nvSpPr>
          <p:cNvPr id="10" name="Elipse 9"/>
          <p:cNvSpPr/>
          <p:nvPr/>
        </p:nvSpPr>
        <p:spPr>
          <a:xfrm>
            <a:off x="3804478" y="1198224"/>
            <a:ext cx="562427" cy="562427"/>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1</a:t>
            </a:r>
            <a:endParaRPr lang="en-GB" dirty="0"/>
          </a:p>
        </p:txBody>
      </p:sp>
      <p:sp>
        <p:nvSpPr>
          <p:cNvPr id="11" name="Elipse 10"/>
          <p:cNvSpPr/>
          <p:nvPr/>
        </p:nvSpPr>
        <p:spPr>
          <a:xfrm>
            <a:off x="3804478" y="3462577"/>
            <a:ext cx="562427" cy="562427"/>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2</a:t>
            </a:r>
          </a:p>
        </p:txBody>
      </p:sp>
      <p:pic>
        <p:nvPicPr>
          <p:cNvPr id="12" name="Picture 6" descr="http://3.bp.blogspot.com/-mLHQ73NubPg/U7hlEVVToOI/AAAAAAAABUM/AaR9sFczHak/s1600/CSS3-logo.gif"/>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2716" t="7465" r="22781" b="6937"/>
          <a:stretch/>
        </p:blipFill>
        <p:spPr bwMode="auto">
          <a:xfrm>
            <a:off x="11351846" y="118853"/>
            <a:ext cx="590977" cy="79554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8" descr="http://4.bp.blogspot.com/-v9sfR-Tmcww/UuppSBoOlTI/AAAAAAAAABo/3Vtrw2iQlbM/s1600/w3schools.com_0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40595" y="5772199"/>
            <a:ext cx="1447735" cy="10858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617339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6" descr="http://3.bp.blogspot.com/-mLHQ73NubPg/U7hlEVVToOI/AAAAAAAABUM/AaR9sFczHak/s1600/CSS3-logo.gif"/>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2716" t="7465" r="22781" b="6937"/>
          <a:stretch/>
        </p:blipFill>
        <p:spPr bwMode="auto">
          <a:xfrm>
            <a:off x="11351846" y="118853"/>
            <a:ext cx="590977" cy="79554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8" descr="http://4.bp.blogspot.com/-v9sfR-Tmcww/UuppSBoOlTI/AAAAAAAAABo/3Vtrw2iQlbM/s1600/w3schools.com_0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40595" y="5772199"/>
            <a:ext cx="1447735" cy="1085801"/>
          </a:xfrm>
          <a:prstGeom prst="rect">
            <a:avLst/>
          </a:prstGeom>
          <a:noFill/>
          <a:extLst>
            <a:ext uri="{909E8E84-426E-40DD-AFC4-6F175D3DCCD1}">
              <a14:hiddenFill xmlns:a14="http://schemas.microsoft.com/office/drawing/2010/main">
                <a:solidFill>
                  <a:srgbClr val="FFFFFF"/>
                </a:solidFill>
              </a14:hiddenFill>
            </a:ext>
          </a:extLst>
        </p:spPr>
      </p:pic>
      <p:sp>
        <p:nvSpPr>
          <p:cNvPr id="6" name="Rectángulo 5"/>
          <p:cNvSpPr/>
          <p:nvPr/>
        </p:nvSpPr>
        <p:spPr>
          <a:xfrm>
            <a:off x="3247380" y="1937269"/>
            <a:ext cx="5462778" cy="369332"/>
          </a:xfrm>
          <a:prstGeom prst="rect">
            <a:avLst/>
          </a:prstGeom>
        </p:spPr>
        <p:txBody>
          <a:bodyPr wrap="none">
            <a:spAutoFit/>
          </a:bodyPr>
          <a:lstStyle/>
          <a:p>
            <a:r>
              <a:rPr lang="en-GB" dirty="0"/>
              <a:t>http://www.w3schools.com/css/css_pseudo_classes.asp</a:t>
            </a:r>
          </a:p>
        </p:txBody>
      </p:sp>
      <p:sp>
        <p:nvSpPr>
          <p:cNvPr id="7" name="CuadroTexto 6"/>
          <p:cNvSpPr txBox="1"/>
          <p:nvPr/>
        </p:nvSpPr>
        <p:spPr>
          <a:xfrm>
            <a:off x="164118" y="624397"/>
            <a:ext cx="5275389" cy="707886"/>
          </a:xfrm>
          <a:prstGeom prst="rect">
            <a:avLst/>
          </a:prstGeom>
          <a:noFill/>
        </p:spPr>
        <p:txBody>
          <a:bodyPr wrap="square" rtlCol="0">
            <a:spAutoFit/>
          </a:bodyPr>
          <a:lstStyle/>
          <a:p>
            <a:r>
              <a:rPr lang="es-CO" sz="4000" dirty="0" err="1">
                <a:latin typeface="Gotham Light" pitchFamily="50" charset="0"/>
                <a:cs typeface="Gotham Light" pitchFamily="50" charset="0"/>
              </a:rPr>
              <a:t>Pseudo-classes</a:t>
            </a:r>
            <a:endParaRPr lang="es-CO" sz="4000" dirty="0">
              <a:latin typeface="Gotham Light" pitchFamily="50" charset="0"/>
              <a:cs typeface="Gotham Light" pitchFamily="50" charset="0"/>
            </a:endParaRPr>
          </a:p>
        </p:txBody>
      </p:sp>
      <p:sp>
        <p:nvSpPr>
          <p:cNvPr id="8" name="CuadroTexto 7"/>
          <p:cNvSpPr txBox="1"/>
          <p:nvPr/>
        </p:nvSpPr>
        <p:spPr>
          <a:xfrm>
            <a:off x="551067" y="1801710"/>
            <a:ext cx="2848713" cy="523220"/>
          </a:xfrm>
          <a:prstGeom prst="rect">
            <a:avLst/>
          </a:prstGeom>
          <a:noFill/>
        </p:spPr>
        <p:txBody>
          <a:bodyPr wrap="square" rtlCol="0">
            <a:spAutoFit/>
          </a:bodyPr>
          <a:lstStyle/>
          <a:p>
            <a:r>
              <a:rPr lang="es-CO" sz="2800" dirty="0" err="1" smtClean="0">
                <a:latin typeface="Gotham Light" pitchFamily="50" charset="0"/>
                <a:cs typeface="Gotham Light" pitchFamily="50" charset="0"/>
              </a:rPr>
              <a:t>Go</a:t>
            </a:r>
            <a:r>
              <a:rPr lang="es-CO" sz="2800" dirty="0" smtClean="0">
                <a:latin typeface="Gotham Light" pitchFamily="50" charset="0"/>
                <a:cs typeface="Gotham Light" pitchFamily="50" charset="0"/>
              </a:rPr>
              <a:t> </a:t>
            </a:r>
            <a:r>
              <a:rPr lang="es-CO" sz="2800" dirty="0" err="1" smtClean="0">
                <a:latin typeface="Gotham Light" pitchFamily="50" charset="0"/>
                <a:cs typeface="Gotham Light" pitchFamily="50" charset="0"/>
              </a:rPr>
              <a:t>over</a:t>
            </a:r>
            <a:r>
              <a:rPr lang="es-CO" sz="2800" dirty="0" smtClean="0">
                <a:latin typeface="Gotham Light" pitchFamily="50" charset="0"/>
                <a:cs typeface="Gotham Light" pitchFamily="50" charset="0"/>
              </a:rPr>
              <a:t> </a:t>
            </a:r>
            <a:r>
              <a:rPr lang="es-CO" sz="2800" dirty="0" err="1" smtClean="0">
                <a:latin typeface="Gotham Light" pitchFamily="50" charset="0"/>
                <a:cs typeface="Gotham Light" pitchFamily="50" charset="0"/>
              </a:rPr>
              <a:t>list</a:t>
            </a:r>
            <a:endParaRPr lang="es-CO" sz="2800" dirty="0">
              <a:latin typeface="Gotham Light" pitchFamily="50" charset="0"/>
              <a:cs typeface="Gotham Light" pitchFamily="50" charset="0"/>
            </a:endParaRPr>
          </a:p>
        </p:txBody>
      </p:sp>
      <p:sp>
        <p:nvSpPr>
          <p:cNvPr id="11" name="CuadroTexto 10"/>
          <p:cNvSpPr txBox="1"/>
          <p:nvPr/>
        </p:nvSpPr>
        <p:spPr>
          <a:xfrm>
            <a:off x="164118" y="3124258"/>
            <a:ext cx="5275389" cy="707886"/>
          </a:xfrm>
          <a:prstGeom prst="rect">
            <a:avLst/>
          </a:prstGeom>
          <a:noFill/>
        </p:spPr>
        <p:txBody>
          <a:bodyPr wrap="square" rtlCol="0">
            <a:spAutoFit/>
          </a:bodyPr>
          <a:lstStyle/>
          <a:p>
            <a:r>
              <a:rPr lang="es-CO" sz="4000" dirty="0" err="1" smtClean="0">
                <a:latin typeface="Gotham Light" pitchFamily="50" charset="0"/>
                <a:cs typeface="Gotham Light" pitchFamily="50" charset="0"/>
              </a:rPr>
              <a:t>Pseudo-elements</a:t>
            </a:r>
            <a:endParaRPr lang="es-CO" sz="4000" dirty="0">
              <a:latin typeface="Gotham Light" pitchFamily="50" charset="0"/>
              <a:cs typeface="Gotham Light" pitchFamily="50" charset="0"/>
            </a:endParaRPr>
          </a:p>
        </p:txBody>
      </p:sp>
      <p:sp>
        <p:nvSpPr>
          <p:cNvPr id="12" name="Rectángulo 11"/>
          <p:cNvSpPr/>
          <p:nvPr/>
        </p:nvSpPr>
        <p:spPr>
          <a:xfrm>
            <a:off x="3252657" y="4234822"/>
            <a:ext cx="5686685" cy="369332"/>
          </a:xfrm>
          <a:prstGeom prst="rect">
            <a:avLst/>
          </a:prstGeom>
        </p:spPr>
        <p:txBody>
          <a:bodyPr wrap="none">
            <a:spAutoFit/>
          </a:bodyPr>
          <a:lstStyle/>
          <a:p>
            <a:r>
              <a:rPr lang="en-GB" dirty="0"/>
              <a:t>http://www.w3schools.com/css/css_pseudo_elements.asp</a:t>
            </a:r>
          </a:p>
        </p:txBody>
      </p:sp>
      <p:sp>
        <p:nvSpPr>
          <p:cNvPr id="13" name="CuadroTexto 12"/>
          <p:cNvSpPr txBox="1"/>
          <p:nvPr/>
        </p:nvSpPr>
        <p:spPr>
          <a:xfrm>
            <a:off x="551067" y="4080934"/>
            <a:ext cx="2848713" cy="523220"/>
          </a:xfrm>
          <a:prstGeom prst="rect">
            <a:avLst/>
          </a:prstGeom>
          <a:noFill/>
        </p:spPr>
        <p:txBody>
          <a:bodyPr wrap="square" rtlCol="0">
            <a:spAutoFit/>
          </a:bodyPr>
          <a:lstStyle/>
          <a:p>
            <a:r>
              <a:rPr lang="es-CO" sz="2800" dirty="0" err="1" smtClean="0">
                <a:latin typeface="Gotham Light" pitchFamily="50" charset="0"/>
                <a:cs typeface="Gotham Light" pitchFamily="50" charset="0"/>
              </a:rPr>
              <a:t>Go</a:t>
            </a:r>
            <a:r>
              <a:rPr lang="es-CO" sz="2800" dirty="0" smtClean="0">
                <a:latin typeface="Gotham Light" pitchFamily="50" charset="0"/>
                <a:cs typeface="Gotham Light" pitchFamily="50" charset="0"/>
              </a:rPr>
              <a:t> </a:t>
            </a:r>
            <a:r>
              <a:rPr lang="es-CO" sz="2800" dirty="0" err="1" smtClean="0">
                <a:latin typeface="Gotham Light" pitchFamily="50" charset="0"/>
                <a:cs typeface="Gotham Light" pitchFamily="50" charset="0"/>
              </a:rPr>
              <a:t>over</a:t>
            </a:r>
            <a:r>
              <a:rPr lang="es-CO" sz="2800" dirty="0" smtClean="0">
                <a:latin typeface="Gotham Light" pitchFamily="50" charset="0"/>
                <a:cs typeface="Gotham Light" pitchFamily="50" charset="0"/>
              </a:rPr>
              <a:t> </a:t>
            </a:r>
            <a:r>
              <a:rPr lang="es-CO" sz="2800" dirty="0" err="1" smtClean="0">
                <a:latin typeface="Gotham Light" pitchFamily="50" charset="0"/>
                <a:cs typeface="Gotham Light" pitchFamily="50" charset="0"/>
              </a:rPr>
              <a:t>list</a:t>
            </a:r>
            <a:endParaRPr lang="es-CO" sz="2800" dirty="0">
              <a:latin typeface="Gotham Light" pitchFamily="50" charset="0"/>
              <a:cs typeface="Gotham Light" pitchFamily="50" charset="0"/>
            </a:endParaRPr>
          </a:p>
        </p:txBody>
      </p:sp>
    </p:spTree>
    <p:extLst>
      <p:ext uri="{BB962C8B-B14F-4D97-AF65-F5344CB8AC3E}">
        <p14:creationId xmlns:p14="http://schemas.microsoft.com/office/powerpoint/2010/main" val="60385207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ángulo 25"/>
          <p:cNvSpPr/>
          <p:nvPr/>
        </p:nvSpPr>
        <p:spPr>
          <a:xfrm>
            <a:off x="1864569" y="6273042"/>
            <a:ext cx="4176821" cy="34276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Rectángulo 24"/>
          <p:cNvSpPr/>
          <p:nvPr/>
        </p:nvSpPr>
        <p:spPr>
          <a:xfrm>
            <a:off x="1864569" y="5591824"/>
            <a:ext cx="4176821" cy="34276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ángulo 11"/>
          <p:cNvSpPr/>
          <p:nvPr/>
        </p:nvSpPr>
        <p:spPr>
          <a:xfrm>
            <a:off x="563010" y="4934650"/>
            <a:ext cx="5837790" cy="44516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ángulo 10"/>
          <p:cNvSpPr/>
          <p:nvPr/>
        </p:nvSpPr>
        <p:spPr>
          <a:xfrm>
            <a:off x="563009" y="1666907"/>
            <a:ext cx="6166151" cy="279370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CuadroTexto 3"/>
          <p:cNvSpPr txBox="1"/>
          <p:nvPr/>
        </p:nvSpPr>
        <p:spPr>
          <a:xfrm>
            <a:off x="435429" y="239486"/>
            <a:ext cx="5246914" cy="369332"/>
          </a:xfrm>
          <a:prstGeom prst="rect">
            <a:avLst/>
          </a:prstGeom>
          <a:noFill/>
        </p:spPr>
        <p:txBody>
          <a:bodyPr wrap="square" rtlCol="0">
            <a:spAutoFit/>
          </a:bodyPr>
          <a:lstStyle/>
          <a:p>
            <a:r>
              <a:rPr lang="en-GB" i="1" dirty="0" smtClean="0">
                <a:latin typeface="Gotham Light" pitchFamily="50" charset="0"/>
                <a:cs typeface="Gotham Light" pitchFamily="50" charset="0"/>
              </a:rPr>
              <a:t>Html</a:t>
            </a:r>
            <a:endParaRPr lang="en-GB" i="1" dirty="0">
              <a:latin typeface="Gotham Light" pitchFamily="50" charset="0"/>
              <a:cs typeface="Gotham Light" pitchFamily="50" charset="0"/>
            </a:endParaRPr>
          </a:p>
        </p:txBody>
      </p:sp>
      <p:sp>
        <p:nvSpPr>
          <p:cNvPr id="5" name="Rectángulo 4"/>
          <p:cNvSpPr/>
          <p:nvPr/>
        </p:nvSpPr>
        <p:spPr>
          <a:xfrm>
            <a:off x="598716" y="1666506"/>
            <a:ext cx="6218790" cy="2862322"/>
          </a:xfrm>
          <a:prstGeom prst="rect">
            <a:avLst/>
          </a:prstGeom>
        </p:spPr>
        <p:txBody>
          <a:bodyPr wrap="square">
            <a:spAutoFit/>
          </a:bodyPr>
          <a:lstStyle/>
          <a:p>
            <a:r>
              <a:rPr lang="en-GB" sz="1200" i="1" dirty="0">
                <a:solidFill>
                  <a:srgbClr val="444444"/>
                </a:solidFill>
                <a:latin typeface="Consolas" panose="020B0609020204030204" pitchFamily="49" charset="0"/>
              </a:rPr>
              <a:t>&lt;!DOCTYPE html&gt;</a:t>
            </a:r>
          </a:p>
          <a:p>
            <a:r>
              <a:rPr lang="en-GB" sz="1200" i="1" dirty="0">
                <a:solidFill>
                  <a:srgbClr val="444444"/>
                </a:solidFill>
                <a:latin typeface="Consolas" panose="020B0609020204030204" pitchFamily="49" charset="0"/>
              </a:rPr>
              <a:t>&lt;</a:t>
            </a:r>
            <a:r>
              <a:rPr lang="en-GB" sz="1200" i="1" dirty="0" smtClean="0">
                <a:solidFill>
                  <a:srgbClr val="444444"/>
                </a:solidFill>
                <a:latin typeface="Consolas" panose="020B0609020204030204" pitchFamily="49" charset="0"/>
              </a:rPr>
              <a:t>html </a:t>
            </a:r>
            <a:r>
              <a:rPr lang="es-CO" sz="1200" i="1" dirty="0" err="1">
                <a:solidFill>
                  <a:srgbClr val="444444"/>
                </a:solidFill>
                <a:latin typeface="Consolas" panose="020B0609020204030204" pitchFamily="49" charset="0"/>
              </a:rPr>
              <a:t>lang</a:t>
            </a:r>
            <a:r>
              <a:rPr lang="es-CO" sz="1200" i="1" dirty="0">
                <a:solidFill>
                  <a:srgbClr val="444444"/>
                </a:solidFill>
                <a:latin typeface="Consolas" panose="020B0609020204030204" pitchFamily="49" charset="0"/>
              </a:rPr>
              <a:t>="en-US</a:t>
            </a:r>
            <a:r>
              <a:rPr lang="es-CO" sz="1200" i="1" dirty="0" smtClean="0">
                <a:solidFill>
                  <a:srgbClr val="444444"/>
                </a:solidFill>
                <a:latin typeface="Consolas" panose="020B0609020204030204" pitchFamily="49" charset="0"/>
              </a:rPr>
              <a:t>"</a:t>
            </a:r>
            <a:r>
              <a:rPr lang="en-GB" sz="1200" i="1" dirty="0" smtClean="0">
                <a:solidFill>
                  <a:srgbClr val="444444"/>
                </a:solidFill>
                <a:latin typeface="Consolas" panose="020B0609020204030204" pitchFamily="49" charset="0"/>
              </a:rPr>
              <a:t>&gt;</a:t>
            </a:r>
            <a:endParaRPr lang="en-GB" sz="1200" i="1" dirty="0">
              <a:solidFill>
                <a:srgbClr val="444444"/>
              </a:solidFill>
              <a:latin typeface="Consolas" panose="020B0609020204030204" pitchFamily="49" charset="0"/>
            </a:endParaRPr>
          </a:p>
          <a:p>
            <a:r>
              <a:rPr lang="en-GB" sz="1200" i="1" dirty="0">
                <a:solidFill>
                  <a:srgbClr val="444444"/>
                </a:solidFill>
                <a:latin typeface="Consolas" panose="020B0609020204030204" pitchFamily="49" charset="0"/>
              </a:rPr>
              <a:t> &lt;head&gt;</a:t>
            </a:r>
          </a:p>
          <a:p>
            <a:r>
              <a:rPr lang="en-US" sz="1200" i="1" dirty="0">
                <a:solidFill>
                  <a:srgbClr val="444444"/>
                </a:solidFill>
                <a:latin typeface="Consolas" panose="020B0609020204030204" pitchFamily="49" charset="0"/>
              </a:rPr>
              <a:t>&lt;meta name="description" content="Free Web tutorials on HTML and CSS"&gt;</a:t>
            </a:r>
            <a:endParaRPr lang="en-GB" sz="1200" i="1" dirty="0">
              <a:solidFill>
                <a:srgbClr val="444444"/>
              </a:solidFill>
              <a:latin typeface="Consolas" panose="020B0609020204030204" pitchFamily="49" charset="0"/>
            </a:endParaRPr>
          </a:p>
          <a:p>
            <a:r>
              <a:rPr lang="en-GB" sz="1200" i="1" dirty="0" smtClean="0">
                <a:solidFill>
                  <a:srgbClr val="444444"/>
                </a:solidFill>
                <a:latin typeface="Consolas" panose="020B0609020204030204" pitchFamily="49" charset="0"/>
              </a:rPr>
              <a:t>  &lt;</a:t>
            </a:r>
            <a:r>
              <a:rPr lang="en-GB" sz="1200" i="1" dirty="0">
                <a:solidFill>
                  <a:srgbClr val="444444"/>
                </a:solidFill>
                <a:latin typeface="Consolas" panose="020B0609020204030204" pitchFamily="49" charset="0"/>
              </a:rPr>
              <a:t>title&gt;Page Title&lt;/title&gt;</a:t>
            </a:r>
          </a:p>
          <a:p>
            <a:r>
              <a:rPr lang="en-GB" sz="1200" i="1" dirty="0" smtClean="0">
                <a:solidFill>
                  <a:srgbClr val="444444"/>
                </a:solidFill>
                <a:latin typeface="Consolas" panose="020B0609020204030204" pitchFamily="49" charset="0"/>
              </a:rPr>
              <a:t> &lt;/</a:t>
            </a:r>
            <a:r>
              <a:rPr lang="en-GB" sz="1200" i="1" dirty="0">
                <a:solidFill>
                  <a:srgbClr val="444444"/>
                </a:solidFill>
                <a:latin typeface="Consolas" panose="020B0609020204030204" pitchFamily="49" charset="0"/>
              </a:rPr>
              <a:t>head&gt;</a:t>
            </a:r>
          </a:p>
          <a:p>
            <a:r>
              <a:rPr lang="en-GB" sz="1200" i="1" dirty="0" smtClean="0">
                <a:solidFill>
                  <a:srgbClr val="444444"/>
                </a:solidFill>
                <a:latin typeface="Consolas" panose="020B0609020204030204" pitchFamily="49" charset="0"/>
              </a:rPr>
              <a:t> &lt;</a:t>
            </a:r>
            <a:r>
              <a:rPr lang="en-GB" sz="1200" i="1" dirty="0">
                <a:solidFill>
                  <a:srgbClr val="444444"/>
                </a:solidFill>
                <a:latin typeface="Consolas" panose="020B0609020204030204" pitchFamily="49" charset="0"/>
              </a:rPr>
              <a:t>body&gt;</a:t>
            </a:r>
          </a:p>
          <a:p>
            <a:endParaRPr lang="en-GB" sz="1200" i="1" dirty="0">
              <a:solidFill>
                <a:srgbClr val="444444"/>
              </a:solidFill>
              <a:latin typeface="Consolas" panose="020B0609020204030204" pitchFamily="49" charset="0"/>
            </a:endParaRPr>
          </a:p>
          <a:p>
            <a:r>
              <a:rPr lang="en-GB" sz="1200" i="1" dirty="0" smtClean="0">
                <a:solidFill>
                  <a:srgbClr val="444444"/>
                </a:solidFill>
                <a:latin typeface="Consolas" panose="020B0609020204030204" pitchFamily="49" charset="0"/>
              </a:rPr>
              <a:t> &lt;</a:t>
            </a:r>
            <a:r>
              <a:rPr lang="en-GB" sz="1200" i="1" dirty="0">
                <a:solidFill>
                  <a:srgbClr val="444444"/>
                </a:solidFill>
                <a:latin typeface="Consolas" panose="020B0609020204030204" pitchFamily="49" charset="0"/>
              </a:rPr>
              <a:t>h1</a:t>
            </a:r>
            <a:r>
              <a:rPr lang="en-GB" sz="1200" i="1" dirty="0" smtClean="0">
                <a:solidFill>
                  <a:srgbClr val="444444"/>
                </a:solidFill>
                <a:latin typeface="Consolas" panose="020B0609020204030204" pitchFamily="49" charset="0"/>
              </a:rPr>
              <a:t>&gt;</a:t>
            </a:r>
            <a:r>
              <a:rPr lang="es-CO" sz="1200" dirty="0" smtClean="0"/>
              <a:t>&lt;</a:t>
            </a:r>
            <a:r>
              <a:rPr lang="es-CO" sz="1200" dirty="0" err="1" smtClean="0"/>
              <a:t>br</a:t>
            </a:r>
            <a:r>
              <a:rPr lang="es-CO" sz="1200" dirty="0" smtClean="0"/>
              <a:t>&gt;</a:t>
            </a:r>
            <a:r>
              <a:rPr lang="en-GB" sz="1200" i="1" dirty="0" smtClean="0">
                <a:solidFill>
                  <a:srgbClr val="444444"/>
                </a:solidFill>
                <a:latin typeface="Consolas" panose="020B0609020204030204" pitchFamily="49" charset="0"/>
              </a:rPr>
              <a:t>This</a:t>
            </a:r>
            <a:r>
              <a:rPr lang="es-CO" sz="1200" dirty="0" smtClean="0"/>
              <a:t>&lt;/</a:t>
            </a:r>
            <a:r>
              <a:rPr lang="es-CO" sz="1200" dirty="0" err="1" smtClean="0"/>
              <a:t>br</a:t>
            </a:r>
            <a:r>
              <a:rPr lang="es-CO" sz="1200" dirty="0" smtClean="0"/>
              <a:t>&gt;</a:t>
            </a:r>
            <a:r>
              <a:rPr lang="en-GB" sz="1200" i="1" dirty="0" smtClean="0">
                <a:solidFill>
                  <a:srgbClr val="444444"/>
                </a:solidFill>
                <a:latin typeface="Consolas" panose="020B0609020204030204" pitchFamily="49" charset="0"/>
              </a:rPr>
              <a:t> </a:t>
            </a:r>
            <a:r>
              <a:rPr lang="en-GB" sz="1200" i="1" dirty="0">
                <a:solidFill>
                  <a:srgbClr val="444444"/>
                </a:solidFill>
                <a:latin typeface="Consolas" panose="020B0609020204030204" pitchFamily="49" charset="0"/>
              </a:rPr>
              <a:t>is a </a:t>
            </a:r>
            <a:r>
              <a:rPr lang="en-GB" sz="1200" i="1" dirty="0" smtClean="0">
                <a:solidFill>
                  <a:srgbClr val="444444"/>
                </a:solidFill>
                <a:latin typeface="Consolas" panose="020B0609020204030204" pitchFamily="49" charset="0"/>
              </a:rPr>
              <a:t>&lt;hr&gt;Heading&lt;/hr&gt;&lt;/</a:t>
            </a:r>
            <a:r>
              <a:rPr lang="en-GB" sz="1200" i="1" dirty="0">
                <a:solidFill>
                  <a:srgbClr val="444444"/>
                </a:solidFill>
                <a:latin typeface="Consolas" panose="020B0609020204030204" pitchFamily="49" charset="0"/>
              </a:rPr>
              <a:t>h1</a:t>
            </a:r>
            <a:r>
              <a:rPr lang="en-GB" sz="1200" i="1" dirty="0" smtClean="0">
                <a:solidFill>
                  <a:srgbClr val="444444"/>
                </a:solidFill>
                <a:latin typeface="Consolas" panose="020B0609020204030204" pitchFamily="49" charset="0"/>
              </a:rPr>
              <a:t>&gt;</a:t>
            </a:r>
          </a:p>
          <a:p>
            <a:endParaRPr lang="en-GB" sz="1200" dirty="0"/>
          </a:p>
          <a:p>
            <a:r>
              <a:rPr lang="en-GB" sz="1200" i="1" dirty="0" smtClean="0">
                <a:solidFill>
                  <a:srgbClr val="444444"/>
                </a:solidFill>
                <a:latin typeface="Consolas" panose="020B0609020204030204" pitchFamily="49" charset="0"/>
              </a:rPr>
              <a:t> &lt;</a:t>
            </a:r>
            <a:r>
              <a:rPr lang="en-GB" sz="1200" i="1" dirty="0">
                <a:solidFill>
                  <a:srgbClr val="444444"/>
                </a:solidFill>
                <a:latin typeface="Consolas" panose="020B0609020204030204" pitchFamily="49" charset="0"/>
              </a:rPr>
              <a:t>p&gt;This is a paragraph.&lt;/p</a:t>
            </a:r>
            <a:r>
              <a:rPr lang="en-GB" sz="1200" i="1" dirty="0" smtClean="0">
                <a:solidFill>
                  <a:srgbClr val="444444"/>
                </a:solidFill>
                <a:latin typeface="Consolas" panose="020B0609020204030204" pitchFamily="49" charset="0"/>
              </a:rPr>
              <a:t>&gt;</a:t>
            </a:r>
          </a:p>
          <a:p>
            <a:r>
              <a:rPr lang="es-CO" sz="1200" i="1" dirty="0" smtClean="0">
                <a:solidFill>
                  <a:srgbClr val="444444"/>
                </a:solidFill>
                <a:latin typeface="Consolas" panose="020B0609020204030204" pitchFamily="49" charset="0"/>
              </a:rPr>
              <a:t>&lt;!– i am </a:t>
            </a:r>
            <a:r>
              <a:rPr lang="es-CO" sz="1200" i="1" dirty="0" err="1" smtClean="0">
                <a:solidFill>
                  <a:srgbClr val="444444"/>
                </a:solidFill>
                <a:latin typeface="Consolas" panose="020B0609020204030204" pitchFamily="49" charset="0"/>
              </a:rPr>
              <a:t>aweosme</a:t>
            </a:r>
            <a:r>
              <a:rPr lang="es-CO" sz="1200" i="1" dirty="0" smtClean="0">
                <a:solidFill>
                  <a:srgbClr val="444444"/>
                </a:solidFill>
                <a:latin typeface="Consolas" panose="020B0609020204030204" pitchFamily="49" charset="0"/>
              </a:rPr>
              <a:t> --&gt;</a:t>
            </a:r>
            <a:endParaRPr lang="en-GB" sz="1200" i="1" dirty="0">
              <a:solidFill>
                <a:srgbClr val="444444"/>
              </a:solidFill>
              <a:latin typeface="Consolas" panose="020B0609020204030204" pitchFamily="49" charset="0"/>
            </a:endParaRPr>
          </a:p>
          <a:p>
            <a:endParaRPr lang="en-GB" sz="1200" i="1" dirty="0">
              <a:solidFill>
                <a:srgbClr val="444444"/>
              </a:solidFill>
              <a:latin typeface="Consolas" panose="020B0609020204030204" pitchFamily="49" charset="0"/>
            </a:endParaRPr>
          </a:p>
          <a:p>
            <a:r>
              <a:rPr lang="en-GB" sz="1200" i="1" dirty="0" smtClean="0">
                <a:solidFill>
                  <a:srgbClr val="444444"/>
                </a:solidFill>
                <a:latin typeface="Consolas" panose="020B0609020204030204" pitchFamily="49" charset="0"/>
              </a:rPr>
              <a:t> &lt;/</a:t>
            </a:r>
            <a:r>
              <a:rPr lang="en-GB" sz="1200" i="1" dirty="0">
                <a:solidFill>
                  <a:srgbClr val="444444"/>
                </a:solidFill>
                <a:latin typeface="Consolas" panose="020B0609020204030204" pitchFamily="49" charset="0"/>
              </a:rPr>
              <a:t>body&gt;</a:t>
            </a:r>
          </a:p>
          <a:p>
            <a:r>
              <a:rPr lang="en-GB" sz="1200" i="1" dirty="0">
                <a:solidFill>
                  <a:srgbClr val="444444"/>
                </a:solidFill>
                <a:latin typeface="Consolas" panose="020B0609020204030204" pitchFamily="49" charset="0"/>
              </a:rPr>
              <a:t>&lt;/html&gt;</a:t>
            </a:r>
          </a:p>
        </p:txBody>
      </p:sp>
      <p:pic>
        <p:nvPicPr>
          <p:cNvPr id="6" name="Picture 28" descr="http://4.bp.blogspot.com/-v9sfR-Tmcww/UuppSBoOlTI/AAAAAAAAABo/3Vtrw2iQlbM/s1600/w3schools.com_0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6835" y="-118749"/>
            <a:ext cx="1447735" cy="108580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32" descr="https://blog.ideematic.com/wp-content/uploads/2014/07/logo_codecademy.png"/>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865338" y="239486"/>
            <a:ext cx="1403118" cy="486012"/>
          </a:xfrm>
          <a:prstGeom prst="rect">
            <a:avLst/>
          </a:prstGeom>
          <a:noFill/>
          <a:extLst>
            <a:ext uri="{909E8E84-426E-40DD-AFC4-6F175D3DCCD1}">
              <a14:hiddenFill xmlns:a14="http://schemas.microsoft.com/office/drawing/2010/main">
                <a:solidFill>
                  <a:srgbClr val="FFFFFF"/>
                </a:solidFill>
              </a14:hiddenFill>
            </a:ext>
          </a:extLst>
        </p:spPr>
      </p:pic>
      <p:sp>
        <p:nvSpPr>
          <p:cNvPr id="8" name="CuadroTexto 7"/>
          <p:cNvSpPr txBox="1"/>
          <p:nvPr/>
        </p:nvSpPr>
        <p:spPr>
          <a:xfrm>
            <a:off x="1197429" y="1023256"/>
            <a:ext cx="9514114" cy="369332"/>
          </a:xfrm>
          <a:prstGeom prst="rect">
            <a:avLst/>
          </a:prstGeom>
          <a:noFill/>
        </p:spPr>
        <p:txBody>
          <a:bodyPr wrap="square" rtlCol="0">
            <a:spAutoFit/>
          </a:bodyPr>
          <a:lstStyle/>
          <a:p>
            <a:r>
              <a:rPr lang="en-GB" dirty="0" smtClean="0"/>
              <a:t>It works with </a:t>
            </a:r>
            <a:r>
              <a:rPr lang="en-GB" b="1" dirty="0" smtClean="0"/>
              <a:t>tags</a:t>
            </a:r>
            <a:endParaRPr lang="en-GB" b="1" dirty="0"/>
          </a:p>
        </p:txBody>
      </p:sp>
      <p:sp>
        <p:nvSpPr>
          <p:cNvPr id="9" name="Rectángulo 8"/>
          <p:cNvSpPr/>
          <p:nvPr/>
        </p:nvSpPr>
        <p:spPr>
          <a:xfrm>
            <a:off x="566239" y="4948930"/>
            <a:ext cx="6096000" cy="430887"/>
          </a:xfrm>
          <a:prstGeom prst="rect">
            <a:avLst/>
          </a:prstGeom>
        </p:spPr>
        <p:txBody>
          <a:bodyPr wrap="square">
            <a:spAutoFit/>
          </a:bodyPr>
          <a:lstStyle/>
          <a:p>
            <a:r>
              <a:rPr lang="en-US" sz="1100" i="1" dirty="0">
                <a:solidFill>
                  <a:srgbClr val="444444"/>
                </a:solidFill>
                <a:latin typeface="Consolas" panose="020B0609020204030204" pitchFamily="49" charset="0"/>
              </a:rPr>
              <a:t>&lt;a </a:t>
            </a:r>
            <a:r>
              <a:rPr lang="en-US" sz="1100" i="1" dirty="0" err="1">
                <a:solidFill>
                  <a:srgbClr val="444444"/>
                </a:solidFill>
                <a:latin typeface="Consolas" panose="020B0609020204030204" pitchFamily="49" charset="0"/>
              </a:rPr>
              <a:t>href</a:t>
            </a:r>
            <a:r>
              <a:rPr lang="en-US" sz="1100" i="1" dirty="0">
                <a:solidFill>
                  <a:srgbClr val="444444"/>
                </a:solidFill>
                <a:latin typeface="Consolas" panose="020B0609020204030204" pitchFamily="49" charset="0"/>
              </a:rPr>
              <a:t>="http://www.w3schools.com"&gt;This is a link&lt;/a</a:t>
            </a:r>
            <a:r>
              <a:rPr lang="en-US" sz="1100" i="1" dirty="0" smtClean="0">
                <a:solidFill>
                  <a:srgbClr val="444444"/>
                </a:solidFill>
                <a:latin typeface="Consolas" panose="020B0609020204030204" pitchFamily="49" charset="0"/>
              </a:rPr>
              <a:t>&gt;</a:t>
            </a:r>
          </a:p>
          <a:p>
            <a:r>
              <a:rPr lang="en-US" sz="1100" i="1" dirty="0">
                <a:solidFill>
                  <a:srgbClr val="444444"/>
                </a:solidFill>
                <a:latin typeface="Consolas" panose="020B0609020204030204" pitchFamily="49" charset="0"/>
              </a:rPr>
              <a:t>&lt;a </a:t>
            </a:r>
            <a:r>
              <a:rPr lang="en-US" sz="1100" i="1" dirty="0" err="1">
                <a:solidFill>
                  <a:srgbClr val="444444"/>
                </a:solidFill>
                <a:latin typeface="Consolas" panose="020B0609020204030204" pitchFamily="49" charset="0"/>
              </a:rPr>
              <a:t>href</a:t>
            </a:r>
            <a:r>
              <a:rPr lang="en-US" sz="1100" i="1" dirty="0">
                <a:solidFill>
                  <a:srgbClr val="444444"/>
                </a:solidFill>
                <a:latin typeface="Consolas" panose="020B0609020204030204" pitchFamily="49" charset="0"/>
              </a:rPr>
              <a:t>="http://www.w3schools.com/" target="_blank"&gt;Visit W3Schools!&lt;/a&gt;</a:t>
            </a:r>
            <a:endParaRPr lang="en-GB" sz="1100" i="1" dirty="0">
              <a:solidFill>
                <a:srgbClr val="444444"/>
              </a:solidFill>
              <a:latin typeface="Consolas" panose="020B0609020204030204" pitchFamily="49" charset="0"/>
            </a:endParaRPr>
          </a:p>
        </p:txBody>
      </p:sp>
      <p:sp>
        <p:nvSpPr>
          <p:cNvPr id="10" name="CuadroTexto 9"/>
          <p:cNvSpPr txBox="1"/>
          <p:nvPr/>
        </p:nvSpPr>
        <p:spPr>
          <a:xfrm>
            <a:off x="443449" y="4604663"/>
            <a:ext cx="1926771" cy="369332"/>
          </a:xfrm>
          <a:prstGeom prst="rect">
            <a:avLst/>
          </a:prstGeom>
          <a:noFill/>
        </p:spPr>
        <p:txBody>
          <a:bodyPr wrap="square" rtlCol="0">
            <a:spAutoFit/>
          </a:bodyPr>
          <a:lstStyle/>
          <a:p>
            <a:r>
              <a:rPr lang="en-GB" dirty="0" smtClean="0"/>
              <a:t>Links</a:t>
            </a:r>
            <a:endParaRPr lang="en-GB" b="1" dirty="0"/>
          </a:p>
        </p:txBody>
      </p:sp>
      <p:sp>
        <p:nvSpPr>
          <p:cNvPr id="14" name="Rectángulo 13"/>
          <p:cNvSpPr/>
          <p:nvPr/>
        </p:nvSpPr>
        <p:spPr>
          <a:xfrm>
            <a:off x="6781800" y="5169181"/>
            <a:ext cx="5183459" cy="92589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CuadroTexto 14"/>
          <p:cNvSpPr txBox="1"/>
          <p:nvPr/>
        </p:nvSpPr>
        <p:spPr>
          <a:xfrm>
            <a:off x="6662239" y="4604663"/>
            <a:ext cx="1926771" cy="369332"/>
          </a:xfrm>
          <a:prstGeom prst="rect">
            <a:avLst/>
          </a:prstGeom>
          <a:noFill/>
        </p:spPr>
        <p:txBody>
          <a:bodyPr wrap="square" rtlCol="0">
            <a:spAutoFit/>
          </a:bodyPr>
          <a:lstStyle/>
          <a:p>
            <a:r>
              <a:rPr lang="en-GB" dirty="0" smtClean="0"/>
              <a:t>Image</a:t>
            </a:r>
            <a:endParaRPr lang="en-GB" b="1" dirty="0"/>
          </a:p>
        </p:txBody>
      </p:sp>
      <p:sp>
        <p:nvSpPr>
          <p:cNvPr id="16" name="Rectángulo 15"/>
          <p:cNvSpPr/>
          <p:nvPr/>
        </p:nvSpPr>
        <p:spPr>
          <a:xfrm>
            <a:off x="6904590" y="5370515"/>
            <a:ext cx="4996543" cy="523220"/>
          </a:xfrm>
          <a:prstGeom prst="rect">
            <a:avLst/>
          </a:prstGeom>
        </p:spPr>
        <p:txBody>
          <a:bodyPr wrap="square">
            <a:spAutoFit/>
          </a:bodyPr>
          <a:lstStyle/>
          <a:p>
            <a:r>
              <a:rPr lang="es-CO" sz="1400" i="1" dirty="0">
                <a:solidFill>
                  <a:srgbClr val="444444"/>
                </a:solidFill>
                <a:latin typeface="Consolas" panose="020B0609020204030204" pitchFamily="49" charset="0"/>
              </a:rPr>
              <a:t>&lt;</a:t>
            </a:r>
            <a:r>
              <a:rPr lang="es-CO" sz="1400" i="1" dirty="0" err="1">
                <a:solidFill>
                  <a:srgbClr val="444444"/>
                </a:solidFill>
                <a:latin typeface="Consolas" panose="020B0609020204030204" pitchFamily="49" charset="0"/>
              </a:rPr>
              <a:t>img</a:t>
            </a:r>
            <a:r>
              <a:rPr lang="es-CO" sz="1400" i="1" dirty="0">
                <a:solidFill>
                  <a:srgbClr val="444444"/>
                </a:solidFill>
                <a:latin typeface="Consolas" panose="020B0609020204030204" pitchFamily="49" charset="0"/>
              </a:rPr>
              <a:t> </a:t>
            </a:r>
            <a:r>
              <a:rPr lang="es-CO" sz="1400" i="1" dirty="0" err="1">
                <a:solidFill>
                  <a:srgbClr val="444444"/>
                </a:solidFill>
                <a:latin typeface="Consolas" panose="020B0609020204030204" pitchFamily="49" charset="0"/>
              </a:rPr>
              <a:t>src</a:t>
            </a:r>
            <a:r>
              <a:rPr lang="es-CO" sz="1400" i="1" dirty="0">
                <a:solidFill>
                  <a:srgbClr val="444444"/>
                </a:solidFill>
                <a:latin typeface="Consolas" panose="020B0609020204030204" pitchFamily="49" charset="0"/>
              </a:rPr>
              <a:t>="w3schools.jpg" </a:t>
            </a:r>
            <a:r>
              <a:rPr lang="es-CO" sz="1400" i="1" dirty="0" err="1">
                <a:solidFill>
                  <a:srgbClr val="444444"/>
                </a:solidFill>
                <a:latin typeface="Consolas" panose="020B0609020204030204" pitchFamily="49" charset="0"/>
              </a:rPr>
              <a:t>alt</a:t>
            </a:r>
            <a:r>
              <a:rPr lang="es-CO" sz="1400" i="1" dirty="0">
                <a:solidFill>
                  <a:srgbClr val="444444"/>
                </a:solidFill>
                <a:latin typeface="Consolas" panose="020B0609020204030204" pitchFamily="49" charset="0"/>
              </a:rPr>
              <a:t>="W3Schools.com" </a:t>
            </a:r>
            <a:r>
              <a:rPr lang="es-CO" sz="1400" i="1" dirty="0" err="1">
                <a:solidFill>
                  <a:srgbClr val="444444"/>
                </a:solidFill>
                <a:latin typeface="Consolas" panose="020B0609020204030204" pitchFamily="49" charset="0"/>
              </a:rPr>
              <a:t>width</a:t>
            </a:r>
            <a:r>
              <a:rPr lang="es-CO" sz="1400" i="1" dirty="0">
                <a:solidFill>
                  <a:srgbClr val="444444"/>
                </a:solidFill>
                <a:latin typeface="Consolas" panose="020B0609020204030204" pitchFamily="49" charset="0"/>
              </a:rPr>
              <a:t>="104" </a:t>
            </a:r>
            <a:r>
              <a:rPr lang="es-CO" sz="1400" i="1" dirty="0" err="1">
                <a:solidFill>
                  <a:srgbClr val="444444"/>
                </a:solidFill>
                <a:latin typeface="Consolas" panose="020B0609020204030204" pitchFamily="49" charset="0"/>
              </a:rPr>
              <a:t>height</a:t>
            </a:r>
            <a:r>
              <a:rPr lang="es-CO" sz="1400" i="1" dirty="0">
                <a:solidFill>
                  <a:srgbClr val="444444"/>
                </a:solidFill>
                <a:latin typeface="Consolas" panose="020B0609020204030204" pitchFamily="49" charset="0"/>
              </a:rPr>
              <a:t>="142"&gt;</a:t>
            </a:r>
            <a:endParaRPr lang="en-GB" sz="1400" i="1" dirty="0">
              <a:solidFill>
                <a:srgbClr val="444444"/>
              </a:solidFill>
              <a:latin typeface="Consolas" panose="020B0609020204030204" pitchFamily="49" charset="0"/>
            </a:endParaRPr>
          </a:p>
        </p:txBody>
      </p:sp>
      <p:sp>
        <p:nvSpPr>
          <p:cNvPr id="17" name="Rectángulo 16"/>
          <p:cNvSpPr/>
          <p:nvPr/>
        </p:nvSpPr>
        <p:spPr>
          <a:xfrm>
            <a:off x="7512422" y="1023256"/>
            <a:ext cx="3999365" cy="369332"/>
          </a:xfrm>
          <a:prstGeom prst="rect">
            <a:avLst/>
          </a:prstGeom>
          <a:noFill/>
        </p:spPr>
        <p:txBody>
          <a:bodyPr wrap="square" rtlCol="0">
            <a:spAutoFit/>
          </a:bodyPr>
          <a:lstStyle/>
          <a:p>
            <a:r>
              <a:rPr lang="es-CO" dirty="0" smtClean="0"/>
              <a:t>Atribute</a:t>
            </a:r>
            <a:endParaRPr lang="en-GB" dirty="0"/>
          </a:p>
        </p:txBody>
      </p:sp>
      <p:sp>
        <p:nvSpPr>
          <p:cNvPr id="18" name="Rectángulo 17"/>
          <p:cNvSpPr/>
          <p:nvPr/>
        </p:nvSpPr>
        <p:spPr>
          <a:xfrm>
            <a:off x="6926362" y="1666907"/>
            <a:ext cx="4721352" cy="279370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ángulo 18"/>
          <p:cNvSpPr/>
          <p:nvPr/>
        </p:nvSpPr>
        <p:spPr>
          <a:xfrm>
            <a:off x="7110162" y="1797746"/>
            <a:ext cx="4156551" cy="2677656"/>
          </a:xfrm>
          <a:prstGeom prst="rect">
            <a:avLst/>
          </a:prstGeom>
        </p:spPr>
        <p:txBody>
          <a:bodyPr wrap="square">
            <a:spAutoFit/>
          </a:bodyPr>
          <a:lstStyle/>
          <a:p>
            <a:r>
              <a:rPr lang="en-GB" sz="1400" i="1" dirty="0">
                <a:solidFill>
                  <a:srgbClr val="444444"/>
                </a:solidFill>
                <a:latin typeface="Consolas" panose="020B0609020204030204" pitchFamily="49" charset="0"/>
              </a:rPr>
              <a:t>&lt;!DOCTYPE html&gt;</a:t>
            </a:r>
          </a:p>
          <a:p>
            <a:endParaRPr lang="en-GB" sz="1400" i="1" dirty="0">
              <a:solidFill>
                <a:srgbClr val="444444"/>
              </a:solidFill>
              <a:latin typeface="Consolas" panose="020B0609020204030204" pitchFamily="49" charset="0"/>
            </a:endParaRPr>
          </a:p>
          <a:p>
            <a:r>
              <a:rPr lang="en-GB" sz="1400" i="1" dirty="0" err="1" smtClean="0">
                <a:solidFill>
                  <a:srgbClr val="444444"/>
                </a:solidFill>
                <a:latin typeface="Consolas" panose="020B0609020204030204" pitchFamily="49" charset="0"/>
              </a:rPr>
              <a:t>Href</a:t>
            </a:r>
            <a:endParaRPr lang="en-GB" sz="1400" i="1" dirty="0">
              <a:solidFill>
                <a:srgbClr val="444444"/>
              </a:solidFill>
              <a:latin typeface="Consolas" panose="020B0609020204030204" pitchFamily="49" charset="0"/>
            </a:endParaRPr>
          </a:p>
          <a:p>
            <a:r>
              <a:rPr lang="en-GB" sz="1400" i="1" dirty="0" err="1" smtClean="0">
                <a:solidFill>
                  <a:srgbClr val="444444"/>
                </a:solidFill>
                <a:latin typeface="Consolas" panose="020B0609020204030204" pitchFamily="49" charset="0"/>
              </a:rPr>
              <a:t>Src</a:t>
            </a:r>
            <a:endParaRPr lang="en-GB" sz="1400" i="1" dirty="0" smtClean="0">
              <a:solidFill>
                <a:srgbClr val="444444"/>
              </a:solidFill>
              <a:latin typeface="Consolas" panose="020B0609020204030204" pitchFamily="49" charset="0"/>
            </a:endParaRPr>
          </a:p>
          <a:p>
            <a:r>
              <a:rPr lang="es-CO" sz="1400" i="1" dirty="0" err="1">
                <a:solidFill>
                  <a:srgbClr val="444444"/>
                </a:solidFill>
                <a:latin typeface="Consolas" panose="020B0609020204030204" pitchFamily="49" charset="0"/>
              </a:rPr>
              <a:t>Width</a:t>
            </a:r>
            <a:endParaRPr lang="es-CO" sz="1400" i="1" dirty="0">
              <a:solidFill>
                <a:srgbClr val="444444"/>
              </a:solidFill>
              <a:latin typeface="Consolas" panose="020B0609020204030204" pitchFamily="49" charset="0"/>
            </a:endParaRPr>
          </a:p>
          <a:p>
            <a:r>
              <a:rPr lang="es-CO" sz="1400" i="1" dirty="0" err="1" smtClean="0">
                <a:solidFill>
                  <a:srgbClr val="444444"/>
                </a:solidFill>
                <a:latin typeface="Consolas" panose="020B0609020204030204" pitchFamily="49" charset="0"/>
              </a:rPr>
              <a:t>Height</a:t>
            </a:r>
            <a:endParaRPr lang="es-CO" sz="1400" i="1" dirty="0" smtClean="0">
              <a:solidFill>
                <a:srgbClr val="444444"/>
              </a:solidFill>
              <a:latin typeface="Consolas" panose="020B0609020204030204" pitchFamily="49" charset="0"/>
            </a:endParaRPr>
          </a:p>
          <a:p>
            <a:r>
              <a:rPr lang="es-CO" sz="1400" dirty="0" err="1" smtClean="0"/>
              <a:t>Alt</a:t>
            </a:r>
            <a:endParaRPr lang="es-CO" sz="1400" dirty="0" smtClean="0"/>
          </a:p>
          <a:p>
            <a:r>
              <a:rPr lang="es-CO" sz="1400" dirty="0" err="1" smtClean="0"/>
              <a:t>Title</a:t>
            </a:r>
            <a:endParaRPr lang="es-CO" sz="1400" dirty="0" smtClean="0"/>
          </a:p>
          <a:p>
            <a:r>
              <a:rPr lang="es-CO" sz="1400" dirty="0" smtClean="0"/>
              <a:t>Style</a:t>
            </a:r>
          </a:p>
          <a:p>
            <a:r>
              <a:rPr lang="es-CO" sz="1400" i="1" dirty="0" smtClean="0">
                <a:solidFill>
                  <a:srgbClr val="444444"/>
                </a:solidFill>
                <a:latin typeface="Consolas" panose="020B0609020204030204" pitchFamily="49" charset="0"/>
              </a:rPr>
              <a:t>id</a:t>
            </a:r>
          </a:p>
          <a:p>
            <a:r>
              <a:rPr lang="en-US" sz="1400" i="1" dirty="0">
                <a:solidFill>
                  <a:srgbClr val="444444"/>
                </a:solidFill>
                <a:latin typeface="Consolas" panose="020B0609020204030204" pitchFamily="49" charset="0"/>
              </a:rPr>
              <a:t>&lt;</a:t>
            </a:r>
            <a:r>
              <a:rPr lang="en-US" sz="1400" i="1" dirty="0" err="1">
                <a:solidFill>
                  <a:srgbClr val="444444"/>
                </a:solidFill>
                <a:latin typeface="Consolas" panose="020B0609020204030204" pitchFamily="49" charset="0"/>
              </a:rPr>
              <a:t>img</a:t>
            </a:r>
            <a:r>
              <a:rPr lang="en-US" sz="1400" i="1" dirty="0">
                <a:solidFill>
                  <a:srgbClr val="444444"/>
                </a:solidFill>
                <a:latin typeface="Consolas" panose="020B0609020204030204" pitchFamily="49" charset="0"/>
              </a:rPr>
              <a:t> </a:t>
            </a:r>
            <a:r>
              <a:rPr lang="en-US" sz="1400" i="1" dirty="0" err="1">
                <a:solidFill>
                  <a:srgbClr val="444444"/>
                </a:solidFill>
                <a:latin typeface="Consolas" panose="020B0609020204030204" pitchFamily="49" charset="0"/>
              </a:rPr>
              <a:t>src</a:t>
            </a:r>
            <a:r>
              <a:rPr lang="en-US" sz="1400" i="1" dirty="0">
                <a:solidFill>
                  <a:srgbClr val="444444"/>
                </a:solidFill>
                <a:latin typeface="Consolas" panose="020B0609020204030204" pitchFamily="49" charset="0"/>
              </a:rPr>
              <a:t>="w3schools.jpg" width="104" height="142"&gt;</a:t>
            </a:r>
            <a:endParaRPr lang="en-GB" sz="1400" i="1" dirty="0">
              <a:solidFill>
                <a:srgbClr val="444444"/>
              </a:solidFill>
              <a:latin typeface="Consolas" panose="020B0609020204030204" pitchFamily="49" charset="0"/>
            </a:endParaRPr>
          </a:p>
        </p:txBody>
      </p:sp>
      <p:sp>
        <p:nvSpPr>
          <p:cNvPr id="20" name="Rectángulo 19"/>
          <p:cNvSpPr/>
          <p:nvPr/>
        </p:nvSpPr>
        <p:spPr>
          <a:xfrm>
            <a:off x="6653749" y="297826"/>
            <a:ext cx="4858037" cy="369332"/>
          </a:xfrm>
          <a:prstGeom prst="rect">
            <a:avLst/>
          </a:prstGeom>
          <a:noFill/>
        </p:spPr>
        <p:txBody>
          <a:bodyPr wrap="square" rtlCol="0">
            <a:spAutoFit/>
          </a:bodyPr>
          <a:lstStyle/>
          <a:p>
            <a:r>
              <a:rPr lang="es-CO" dirty="0" smtClean="0"/>
              <a:t>‘’ and “” are </a:t>
            </a:r>
            <a:r>
              <a:rPr lang="es-CO" dirty="0" err="1" smtClean="0"/>
              <a:t>the</a:t>
            </a:r>
            <a:r>
              <a:rPr lang="es-CO" dirty="0" smtClean="0"/>
              <a:t> </a:t>
            </a:r>
            <a:r>
              <a:rPr lang="es-CO" dirty="0" err="1" smtClean="0"/>
              <a:t>same</a:t>
            </a:r>
            <a:r>
              <a:rPr lang="es-CO" dirty="0" smtClean="0"/>
              <a:t> </a:t>
            </a:r>
            <a:r>
              <a:rPr lang="es-CO" dirty="0" err="1" smtClean="0"/>
              <a:t>but</a:t>
            </a:r>
            <a:r>
              <a:rPr lang="es-CO" dirty="0" smtClean="0"/>
              <a:t> use </a:t>
            </a:r>
            <a:r>
              <a:rPr lang="es-CO" dirty="0" err="1" smtClean="0"/>
              <a:t>for</a:t>
            </a:r>
            <a:r>
              <a:rPr lang="es-CO" dirty="0" smtClean="0"/>
              <a:t> </a:t>
            </a:r>
            <a:r>
              <a:rPr lang="es-CO" dirty="0" err="1" smtClean="0"/>
              <a:t>diferentiate</a:t>
            </a:r>
            <a:endParaRPr lang="en-GB" dirty="0"/>
          </a:p>
        </p:txBody>
      </p:sp>
      <p:pic>
        <p:nvPicPr>
          <p:cNvPr id="21" name="Picture 2" descr="http://red-team-design.com/wp-content/uploads/2011/01/css3-html5-logo-initial.png"/>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1145777" y="102048"/>
            <a:ext cx="1003873" cy="865004"/>
          </a:xfrm>
          <a:prstGeom prst="rect">
            <a:avLst/>
          </a:prstGeom>
          <a:noFill/>
          <a:extLst>
            <a:ext uri="{909E8E84-426E-40DD-AFC4-6F175D3DCCD1}">
              <a14:hiddenFill xmlns:a14="http://schemas.microsoft.com/office/drawing/2010/main">
                <a:solidFill>
                  <a:srgbClr val="FFFFFF"/>
                </a:solidFill>
              </a14:hiddenFill>
            </a:ext>
          </a:extLst>
        </p:spPr>
      </p:pic>
      <p:sp>
        <p:nvSpPr>
          <p:cNvPr id="22" name="Rectángulo 21"/>
          <p:cNvSpPr/>
          <p:nvPr/>
        </p:nvSpPr>
        <p:spPr>
          <a:xfrm>
            <a:off x="1864386" y="5629433"/>
            <a:ext cx="2954655" cy="261610"/>
          </a:xfrm>
          <a:prstGeom prst="rect">
            <a:avLst/>
          </a:prstGeom>
        </p:spPr>
        <p:txBody>
          <a:bodyPr wrap="square">
            <a:spAutoFit/>
          </a:bodyPr>
          <a:lstStyle/>
          <a:p>
            <a:r>
              <a:rPr lang="en-US" sz="1100" i="1" dirty="0">
                <a:solidFill>
                  <a:srgbClr val="444444"/>
                </a:solidFill>
                <a:latin typeface="Consolas" panose="020B0609020204030204" pitchFamily="49" charset="0"/>
              </a:rPr>
              <a:t>&lt;a id="tips"&gt;Useful Tips Section&lt;/a&gt;</a:t>
            </a:r>
            <a:endParaRPr lang="en-GB" sz="1100" i="1" dirty="0">
              <a:solidFill>
                <a:srgbClr val="444444"/>
              </a:solidFill>
              <a:latin typeface="Consolas" panose="020B0609020204030204" pitchFamily="49" charset="0"/>
            </a:endParaRPr>
          </a:p>
        </p:txBody>
      </p:sp>
      <p:sp>
        <p:nvSpPr>
          <p:cNvPr id="23" name="Rectángulo 22"/>
          <p:cNvSpPr/>
          <p:nvPr/>
        </p:nvSpPr>
        <p:spPr>
          <a:xfrm>
            <a:off x="163917" y="5618017"/>
            <a:ext cx="1526661" cy="954107"/>
          </a:xfrm>
          <a:prstGeom prst="rect">
            <a:avLst/>
          </a:prstGeom>
          <a:noFill/>
        </p:spPr>
        <p:txBody>
          <a:bodyPr wrap="square" rtlCol="0">
            <a:spAutoFit/>
          </a:bodyPr>
          <a:lstStyle/>
          <a:p>
            <a:r>
              <a:rPr lang="es-CO" sz="1400" dirty="0" err="1" smtClean="0"/>
              <a:t>Awesome</a:t>
            </a:r>
            <a:r>
              <a:rPr lang="es-CO" sz="1400" dirty="0" smtClean="0"/>
              <a:t> invisible </a:t>
            </a:r>
            <a:r>
              <a:rPr lang="es-CO" sz="1400" dirty="0" err="1" smtClean="0"/>
              <a:t>bookmark</a:t>
            </a:r>
            <a:r>
              <a:rPr lang="es-CO" sz="1400" dirty="0" smtClean="0"/>
              <a:t> to link </a:t>
            </a:r>
            <a:r>
              <a:rPr lang="es-CO" sz="1400" dirty="0" err="1" smtClean="0"/>
              <a:t>diferent</a:t>
            </a:r>
            <a:r>
              <a:rPr lang="es-CO" sz="1400" dirty="0" smtClean="0"/>
              <a:t> </a:t>
            </a:r>
            <a:r>
              <a:rPr lang="es-CO" sz="1400" dirty="0" err="1" smtClean="0"/>
              <a:t>parts</a:t>
            </a:r>
            <a:r>
              <a:rPr lang="es-CO" sz="1400" dirty="0" smtClean="0"/>
              <a:t> of </a:t>
            </a:r>
            <a:r>
              <a:rPr lang="es-CO" sz="1400" dirty="0" err="1" smtClean="0"/>
              <a:t>the</a:t>
            </a:r>
            <a:r>
              <a:rPr lang="es-CO" sz="1400" dirty="0" smtClean="0"/>
              <a:t> page </a:t>
            </a:r>
            <a:endParaRPr lang="en-GB" sz="1400" dirty="0"/>
          </a:p>
        </p:txBody>
      </p:sp>
      <p:sp>
        <p:nvSpPr>
          <p:cNvPr id="24" name="Rectángulo 23"/>
          <p:cNvSpPr/>
          <p:nvPr/>
        </p:nvSpPr>
        <p:spPr>
          <a:xfrm>
            <a:off x="1864386" y="6313619"/>
            <a:ext cx="4057443" cy="261610"/>
          </a:xfrm>
          <a:prstGeom prst="rect">
            <a:avLst/>
          </a:prstGeom>
        </p:spPr>
        <p:txBody>
          <a:bodyPr wrap="square">
            <a:spAutoFit/>
          </a:bodyPr>
          <a:lstStyle/>
          <a:p>
            <a:r>
              <a:rPr lang="en-US" sz="1100" i="1" dirty="0">
                <a:solidFill>
                  <a:srgbClr val="444444"/>
                </a:solidFill>
                <a:latin typeface="Consolas" panose="020B0609020204030204" pitchFamily="49" charset="0"/>
              </a:rPr>
              <a:t>&lt;a </a:t>
            </a:r>
            <a:r>
              <a:rPr lang="en-US" sz="1100" i="1" dirty="0" err="1">
                <a:solidFill>
                  <a:srgbClr val="444444"/>
                </a:solidFill>
                <a:latin typeface="Consolas" panose="020B0609020204030204" pitchFamily="49" charset="0"/>
              </a:rPr>
              <a:t>href</a:t>
            </a:r>
            <a:r>
              <a:rPr lang="en-US" sz="1100" i="1" dirty="0">
                <a:solidFill>
                  <a:srgbClr val="444444"/>
                </a:solidFill>
                <a:latin typeface="Consolas" panose="020B0609020204030204" pitchFamily="49" charset="0"/>
              </a:rPr>
              <a:t>="#tips"&gt;Visit the Useful Tips Section&lt;/a</a:t>
            </a:r>
            <a:r>
              <a:rPr lang="en-US" sz="1100" i="1" dirty="0" smtClean="0">
                <a:solidFill>
                  <a:srgbClr val="444444"/>
                </a:solidFill>
                <a:latin typeface="Consolas" panose="020B0609020204030204" pitchFamily="49" charset="0"/>
              </a:rPr>
              <a:t>&gt;|</a:t>
            </a:r>
            <a:endParaRPr lang="en-GB" sz="1100" i="1" dirty="0">
              <a:solidFill>
                <a:srgbClr val="444444"/>
              </a:solidFill>
              <a:latin typeface="Consolas" panose="020B0609020204030204" pitchFamily="49" charset="0"/>
            </a:endParaRPr>
          </a:p>
        </p:txBody>
      </p:sp>
      <p:sp>
        <p:nvSpPr>
          <p:cNvPr id="27" name="Elipse 26"/>
          <p:cNvSpPr/>
          <p:nvPr/>
        </p:nvSpPr>
        <p:spPr>
          <a:xfrm>
            <a:off x="5968823" y="5416910"/>
            <a:ext cx="668011" cy="668011"/>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 dirty="0" smtClean="0"/>
              <a:t>you want to go </a:t>
            </a:r>
            <a:endParaRPr lang="en-GB" sz="800" dirty="0"/>
          </a:p>
        </p:txBody>
      </p:sp>
      <p:sp>
        <p:nvSpPr>
          <p:cNvPr id="28" name="Elipse 27"/>
          <p:cNvSpPr/>
          <p:nvPr/>
        </p:nvSpPr>
        <p:spPr>
          <a:xfrm>
            <a:off x="5954486" y="6110417"/>
            <a:ext cx="668011" cy="668011"/>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 dirty="0" smtClean="0"/>
              <a:t>you click to go</a:t>
            </a:r>
            <a:endParaRPr lang="en-GB" sz="800" dirty="0"/>
          </a:p>
        </p:txBody>
      </p:sp>
      <p:sp>
        <p:nvSpPr>
          <p:cNvPr id="29" name="CuadroTexto 28"/>
          <p:cNvSpPr txBox="1"/>
          <p:nvPr/>
        </p:nvSpPr>
        <p:spPr>
          <a:xfrm>
            <a:off x="6968052" y="6419518"/>
            <a:ext cx="3743491" cy="369332"/>
          </a:xfrm>
          <a:prstGeom prst="rect">
            <a:avLst/>
          </a:prstGeom>
          <a:noFill/>
        </p:spPr>
        <p:txBody>
          <a:bodyPr wrap="square" rtlCol="0">
            <a:spAutoFit/>
          </a:bodyPr>
          <a:lstStyle/>
          <a:p>
            <a:r>
              <a:rPr lang="en-GB" dirty="0" smtClean="0"/>
              <a:t>Talk about types  jpg, </a:t>
            </a:r>
            <a:r>
              <a:rPr lang="en-GB" dirty="0" err="1" smtClean="0"/>
              <a:t>png</a:t>
            </a:r>
            <a:r>
              <a:rPr lang="en-GB" dirty="0" smtClean="0"/>
              <a:t>, gif</a:t>
            </a:r>
            <a:endParaRPr lang="en-GB" dirty="0"/>
          </a:p>
        </p:txBody>
      </p:sp>
      <p:sp>
        <p:nvSpPr>
          <p:cNvPr id="30" name="Rectángulo 29"/>
          <p:cNvSpPr/>
          <p:nvPr/>
        </p:nvSpPr>
        <p:spPr>
          <a:xfrm>
            <a:off x="6926362" y="6119153"/>
            <a:ext cx="4557658" cy="307777"/>
          </a:xfrm>
          <a:prstGeom prst="rect">
            <a:avLst/>
          </a:prstGeom>
        </p:spPr>
        <p:txBody>
          <a:bodyPr wrap="none">
            <a:spAutoFit/>
          </a:bodyPr>
          <a:lstStyle/>
          <a:p>
            <a:r>
              <a:rPr lang="en-GB" sz="1400" i="1" dirty="0">
                <a:solidFill>
                  <a:srgbClr val="444444"/>
                </a:solidFill>
                <a:latin typeface="Consolas" panose="020B0609020204030204" pitchFamily="49" charset="0"/>
              </a:rPr>
              <a:t>&lt;map&gt; - to click a specific part of an image</a:t>
            </a:r>
          </a:p>
        </p:txBody>
      </p:sp>
    </p:spTree>
    <p:extLst>
      <p:ext uri="{BB962C8B-B14F-4D97-AF65-F5344CB8AC3E}">
        <p14:creationId xmlns:p14="http://schemas.microsoft.com/office/powerpoint/2010/main" val="404177226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p:cNvSpPr txBox="1"/>
          <p:nvPr/>
        </p:nvSpPr>
        <p:spPr>
          <a:xfrm>
            <a:off x="164118" y="624397"/>
            <a:ext cx="5275389" cy="461665"/>
          </a:xfrm>
          <a:prstGeom prst="rect">
            <a:avLst/>
          </a:prstGeom>
          <a:noFill/>
        </p:spPr>
        <p:txBody>
          <a:bodyPr wrap="square" rtlCol="0">
            <a:spAutoFit/>
          </a:bodyPr>
          <a:lstStyle/>
          <a:p>
            <a:r>
              <a:rPr lang="en-GB" sz="2400" dirty="0" smtClean="0">
                <a:latin typeface="Gotham Light" pitchFamily="50" charset="0"/>
                <a:cs typeface="Gotham Light" pitchFamily="50" charset="0"/>
              </a:rPr>
              <a:t>Images</a:t>
            </a:r>
            <a:endParaRPr lang="en-GB" sz="2400" b="1" dirty="0">
              <a:latin typeface="Gotham Light" pitchFamily="50" charset="0"/>
              <a:cs typeface="Gotham Light" pitchFamily="50" charset="0"/>
            </a:endParaRPr>
          </a:p>
        </p:txBody>
      </p:sp>
      <p:sp>
        <p:nvSpPr>
          <p:cNvPr id="7" name="Rectángulo 6"/>
          <p:cNvSpPr/>
          <p:nvPr/>
        </p:nvSpPr>
        <p:spPr>
          <a:xfrm>
            <a:off x="504093" y="1261463"/>
            <a:ext cx="6096000" cy="3139321"/>
          </a:xfrm>
          <a:prstGeom prst="rect">
            <a:avLst/>
          </a:prstGeom>
        </p:spPr>
        <p:txBody>
          <a:bodyPr>
            <a:spAutoFit/>
          </a:bodyPr>
          <a:lstStyle/>
          <a:p>
            <a:r>
              <a:rPr lang="es-CO" dirty="0" err="1">
                <a:solidFill>
                  <a:srgbClr val="A52A2A"/>
                </a:solidFill>
                <a:latin typeface="Consolas" panose="020B0609020204030204" pitchFamily="49" charset="0"/>
              </a:rPr>
              <a:t>img</a:t>
            </a:r>
            <a:r>
              <a:rPr lang="es-CO" dirty="0">
                <a:solidFill>
                  <a:srgbClr val="A52A2A"/>
                </a:solidFill>
                <a:latin typeface="Consolas" panose="020B0609020204030204" pitchFamily="49" charset="0"/>
              </a:rPr>
              <a:t> </a:t>
            </a:r>
            <a:r>
              <a:rPr lang="es-CO" dirty="0">
                <a:solidFill>
                  <a:srgbClr val="000000"/>
                </a:solidFill>
                <a:latin typeface="Consolas" panose="020B0609020204030204" pitchFamily="49" charset="0"/>
              </a:rPr>
              <a:t>{</a:t>
            </a:r>
            <a:r>
              <a:rPr lang="es-CO" dirty="0"/>
              <a:t/>
            </a:r>
            <a:br>
              <a:rPr lang="es-CO" dirty="0"/>
            </a:b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opacity</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 0.4;</a:t>
            </a:r>
            <a:r>
              <a:rPr lang="es-CO" dirty="0"/>
              <a:t/>
            </a:r>
            <a:br>
              <a:rPr lang="es-CO" dirty="0"/>
            </a:br>
            <a:r>
              <a:rPr lang="es-CO" dirty="0">
                <a:solidFill>
                  <a:srgbClr val="000000"/>
                </a:solidFill>
                <a:latin typeface="Consolas" panose="020B0609020204030204" pitchFamily="49" charset="0"/>
              </a:rPr>
              <a:t>    </a:t>
            </a:r>
            <a:r>
              <a:rPr lang="es-CO" dirty="0" err="1" smtClean="0">
                <a:solidFill>
                  <a:srgbClr val="FF0000"/>
                </a:solidFill>
                <a:latin typeface="Consolas" panose="020B0609020204030204" pitchFamily="49" charset="0"/>
              </a:rPr>
              <a:t>filter</a:t>
            </a:r>
            <a:r>
              <a:rPr lang="es-CO" dirty="0" smtClean="0">
                <a:solidFill>
                  <a:srgbClr val="FF0000"/>
                </a:solidFill>
                <a:latin typeface="Consolas" panose="020B0609020204030204" pitchFamily="49" charset="0"/>
              </a:rPr>
              <a:t>:</a:t>
            </a:r>
            <a:r>
              <a:rPr lang="es-CO" dirty="0" smtClean="0">
                <a:solidFill>
                  <a:srgbClr val="0000CD"/>
                </a:solidFill>
                <a:latin typeface="Consolas" panose="020B0609020204030204" pitchFamily="49" charset="0"/>
              </a:rPr>
              <a:t> </a:t>
            </a:r>
            <a:r>
              <a:rPr lang="es-CO" dirty="0" err="1" smtClean="0">
                <a:solidFill>
                  <a:srgbClr val="0000CD"/>
                </a:solidFill>
                <a:latin typeface="Consolas" panose="020B0609020204030204" pitchFamily="49" charset="0"/>
              </a:rPr>
              <a:t>alpha</a:t>
            </a:r>
            <a:r>
              <a:rPr lang="es-CO" dirty="0" smtClean="0">
                <a:solidFill>
                  <a:srgbClr val="0000CD"/>
                </a:solidFill>
                <a:latin typeface="Consolas" panose="020B0609020204030204" pitchFamily="49" charset="0"/>
              </a:rPr>
              <a:t>(</a:t>
            </a:r>
            <a:r>
              <a:rPr lang="es-CO" dirty="0" err="1" smtClean="0">
                <a:solidFill>
                  <a:srgbClr val="0000CD"/>
                </a:solidFill>
                <a:latin typeface="Consolas" panose="020B0609020204030204" pitchFamily="49" charset="0"/>
              </a:rPr>
              <a:t>opacity</a:t>
            </a:r>
            <a:r>
              <a:rPr lang="es-CO" dirty="0" smtClean="0">
                <a:solidFill>
                  <a:srgbClr val="0000CD"/>
                </a:solidFill>
                <a:latin typeface="Consolas" panose="020B0609020204030204" pitchFamily="49" charset="0"/>
              </a:rPr>
              <a:t>=40);</a:t>
            </a:r>
            <a:r>
              <a:rPr lang="es-CO" dirty="0">
                <a:solidFill>
                  <a:srgbClr val="000000"/>
                </a:solidFill>
                <a:latin typeface="Consolas" panose="020B0609020204030204" pitchFamily="49" charset="0"/>
              </a:rPr>
              <a:t> </a:t>
            </a:r>
            <a:r>
              <a:rPr lang="es-CO" dirty="0" smtClean="0">
                <a:solidFill>
                  <a:srgbClr val="008000"/>
                </a:solidFill>
                <a:latin typeface="Consolas" panose="020B0609020204030204" pitchFamily="49" charset="0"/>
              </a:rPr>
              <a:t>/* </a:t>
            </a:r>
            <a:r>
              <a:rPr lang="es-CO" dirty="0" err="1" smtClean="0">
                <a:solidFill>
                  <a:srgbClr val="008000"/>
                </a:solidFill>
                <a:latin typeface="Consolas" panose="020B0609020204030204" pitchFamily="49" charset="0"/>
              </a:rPr>
              <a:t>For</a:t>
            </a:r>
            <a:r>
              <a:rPr lang="es-CO" dirty="0" smtClean="0">
                <a:solidFill>
                  <a:srgbClr val="008000"/>
                </a:solidFill>
                <a:latin typeface="Consolas" panose="020B0609020204030204" pitchFamily="49" charset="0"/>
              </a:rPr>
              <a:t> IE8 and </a:t>
            </a:r>
            <a:r>
              <a:rPr lang="es-CO" dirty="0" err="1" smtClean="0">
                <a:solidFill>
                  <a:srgbClr val="008000"/>
                </a:solidFill>
                <a:latin typeface="Consolas" panose="020B0609020204030204" pitchFamily="49" charset="0"/>
              </a:rPr>
              <a:t>earlier</a:t>
            </a:r>
            <a:r>
              <a:rPr lang="es-CO" dirty="0" smtClean="0">
                <a:solidFill>
                  <a:srgbClr val="008000"/>
                </a:solidFill>
                <a:latin typeface="Consolas" panose="020B0609020204030204" pitchFamily="49" charset="0"/>
              </a:rPr>
              <a:t> */</a:t>
            </a:r>
            <a:r>
              <a:rPr lang="es-CO" dirty="0"/>
              <a:t/>
            </a:r>
            <a:br>
              <a:rPr lang="es-CO" dirty="0"/>
            </a:br>
            <a:r>
              <a:rPr lang="es-CO" dirty="0">
                <a:solidFill>
                  <a:srgbClr val="000000"/>
                </a:solidFill>
                <a:latin typeface="Consolas" panose="020B0609020204030204" pitchFamily="49" charset="0"/>
              </a:rPr>
              <a:t>}</a:t>
            </a:r>
            <a:r>
              <a:rPr lang="es-CO" dirty="0"/>
              <a:t/>
            </a:r>
            <a:br>
              <a:rPr lang="es-CO" dirty="0"/>
            </a:br>
            <a:r>
              <a:rPr lang="es-CO" dirty="0"/>
              <a:t/>
            </a:r>
            <a:br>
              <a:rPr lang="es-CO" dirty="0"/>
            </a:br>
            <a:r>
              <a:rPr lang="es-CO" dirty="0" err="1">
                <a:solidFill>
                  <a:srgbClr val="A52A2A"/>
                </a:solidFill>
                <a:latin typeface="Consolas" panose="020B0609020204030204" pitchFamily="49" charset="0"/>
              </a:rPr>
              <a:t>img:hover</a:t>
            </a:r>
            <a:r>
              <a:rPr lang="es-CO" dirty="0">
                <a:solidFill>
                  <a:srgbClr val="A52A2A"/>
                </a:solidFill>
                <a:latin typeface="Consolas" panose="020B0609020204030204" pitchFamily="49" charset="0"/>
              </a:rPr>
              <a:t> </a:t>
            </a:r>
            <a:r>
              <a:rPr lang="es-CO" dirty="0">
                <a:solidFill>
                  <a:srgbClr val="000000"/>
                </a:solidFill>
                <a:latin typeface="Consolas" panose="020B0609020204030204" pitchFamily="49" charset="0"/>
              </a:rPr>
              <a:t>{</a:t>
            </a:r>
            <a:r>
              <a:rPr lang="es-CO" dirty="0"/>
              <a:t/>
            </a:r>
            <a:br>
              <a:rPr lang="es-CO" dirty="0"/>
            </a:b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opacity</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 1.0;</a:t>
            </a:r>
            <a:r>
              <a:rPr lang="es-CO" dirty="0"/>
              <a:t/>
            </a:r>
            <a:br>
              <a:rPr lang="es-CO" dirty="0"/>
            </a:br>
            <a:r>
              <a:rPr lang="es-CO" dirty="0">
                <a:solidFill>
                  <a:srgbClr val="000000"/>
                </a:solidFill>
                <a:latin typeface="Consolas" panose="020B0609020204030204" pitchFamily="49" charset="0"/>
              </a:rPr>
              <a:t>    </a:t>
            </a:r>
            <a:r>
              <a:rPr lang="es-CO" dirty="0" err="1" smtClean="0">
                <a:solidFill>
                  <a:srgbClr val="FF0000"/>
                </a:solidFill>
                <a:latin typeface="Consolas" panose="020B0609020204030204" pitchFamily="49" charset="0"/>
              </a:rPr>
              <a:t>filter</a:t>
            </a:r>
            <a:r>
              <a:rPr lang="es-CO" dirty="0" smtClean="0">
                <a:solidFill>
                  <a:srgbClr val="FF0000"/>
                </a:solidFill>
                <a:latin typeface="Consolas" panose="020B0609020204030204" pitchFamily="49" charset="0"/>
              </a:rPr>
              <a:t>:</a:t>
            </a:r>
            <a:r>
              <a:rPr lang="es-CO" dirty="0" smtClean="0">
                <a:solidFill>
                  <a:srgbClr val="0000CD"/>
                </a:solidFill>
                <a:latin typeface="Consolas" panose="020B0609020204030204" pitchFamily="49" charset="0"/>
              </a:rPr>
              <a:t> </a:t>
            </a:r>
            <a:r>
              <a:rPr lang="es-CO" dirty="0" err="1" smtClean="0">
                <a:solidFill>
                  <a:srgbClr val="0000CD"/>
                </a:solidFill>
                <a:latin typeface="Consolas" panose="020B0609020204030204" pitchFamily="49" charset="0"/>
              </a:rPr>
              <a:t>alpha</a:t>
            </a:r>
            <a:r>
              <a:rPr lang="es-CO" dirty="0" smtClean="0">
                <a:solidFill>
                  <a:srgbClr val="0000CD"/>
                </a:solidFill>
                <a:latin typeface="Consolas" panose="020B0609020204030204" pitchFamily="49" charset="0"/>
              </a:rPr>
              <a:t>(</a:t>
            </a:r>
            <a:r>
              <a:rPr lang="es-CO" dirty="0" err="1" smtClean="0">
                <a:solidFill>
                  <a:srgbClr val="0000CD"/>
                </a:solidFill>
                <a:latin typeface="Consolas" panose="020B0609020204030204" pitchFamily="49" charset="0"/>
              </a:rPr>
              <a:t>opacity</a:t>
            </a:r>
            <a:r>
              <a:rPr lang="es-CO" dirty="0" smtClean="0">
                <a:solidFill>
                  <a:srgbClr val="0000CD"/>
                </a:solidFill>
                <a:latin typeface="Consolas" panose="020B0609020204030204" pitchFamily="49" charset="0"/>
              </a:rPr>
              <a:t>=100);</a:t>
            </a:r>
            <a:r>
              <a:rPr lang="es-CO" dirty="0" smtClean="0">
                <a:solidFill>
                  <a:srgbClr val="000000"/>
                </a:solidFill>
                <a:latin typeface="Consolas" panose="020B0609020204030204" pitchFamily="49" charset="0"/>
              </a:rPr>
              <a:t> </a:t>
            </a:r>
            <a:r>
              <a:rPr lang="es-CO" dirty="0" smtClean="0">
                <a:solidFill>
                  <a:srgbClr val="008000"/>
                </a:solidFill>
                <a:latin typeface="Consolas" panose="020B0609020204030204" pitchFamily="49" charset="0"/>
              </a:rPr>
              <a:t>/* </a:t>
            </a:r>
            <a:r>
              <a:rPr lang="es-CO" dirty="0" err="1" smtClean="0">
                <a:solidFill>
                  <a:srgbClr val="008000"/>
                </a:solidFill>
                <a:latin typeface="Consolas" panose="020B0609020204030204" pitchFamily="49" charset="0"/>
              </a:rPr>
              <a:t>For</a:t>
            </a:r>
            <a:r>
              <a:rPr lang="es-CO" dirty="0" smtClean="0">
                <a:solidFill>
                  <a:srgbClr val="008000"/>
                </a:solidFill>
                <a:latin typeface="Consolas" panose="020B0609020204030204" pitchFamily="49" charset="0"/>
              </a:rPr>
              <a:t> IE8 and </a:t>
            </a:r>
            <a:r>
              <a:rPr lang="es-CO" dirty="0" err="1" smtClean="0">
                <a:solidFill>
                  <a:srgbClr val="008000"/>
                </a:solidFill>
                <a:latin typeface="Consolas" panose="020B0609020204030204" pitchFamily="49" charset="0"/>
              </a:rPr>
              <a:t>earlier</a:t>
            </a:r>
            <a:r>
              <a:rPr lang="es-CO" dirty="0" smtClean="0">
                <a:solidFill>
                  <a:srgbClr val="008000"/>
                </a:solidFill>
                <a:latin typeface="Consolas" panose="020B0609020204030204" pitchFamily="49" charset="0"/>
              </a:rPr>
              <a:t> */</a:t>
            </a:r>
            <a:r>
              <a:rPr lang="es-CO" dirty="0" smtClean="0"/>
              <a:t/>
            </a:r>
            <a:br>
              <a:rPr lang="es-CO" dirty="0" smtClean="0"/>
            </a:br>
            <a:r>
              <a:rPr lang="es-CO" dirty="0" smtClean="0">
                <a:solidFill>
                  <a:srgbClr val="000000"/>
                </a:solidFill>
                <a:latin typeface="Consolas" panose="020B0609020204030204" pitchFamily="49" charset="0"/>
              </a:rPr>
              <a:t>}</a:t>
            </a:r>
            <a:endParaRPr lang="en-GB" dirty="0"/>
          </a:p>
        </p:txBody>
      </p:sp>
      <p:sp>
        <p:nvSpPr>
          <p:cNvPr id="8" name="Rectángulo 7"/>
          <p:cNvSpPr/>
          <p:nvPr/>
        </p:nvSpPr>
        <p:spPr>
          <a:xfrm>
            <a:off x="6945553" y="983127"/>
            <a:ext cx="4203094" cy="276999"/>
          </a:xfrm>
          <a:prstGeom prst="rect">
            <a:avLst/>
          </a:prstGeom>
        </p:spPr>
        <p:txBody>
          <a:bodyPr wrap="square">
            <a:spAutoFit/>
          </a:bodyPr>
          <a:lstStyle/>
          <a:p>
            <a:r>
              <a:rPr lang="en-GB" sz="1200" dirty="0"/>
              <a:t>http://www.w3schools.com/css/css_image_transparency.asp</a:t>
            </a:r>
          </a:p>
        </p:txBody>
      </p:sp>
      <p:sp>
        <p:nvSpPr>
          <p:cNvPr id="9" name="CuadroTexto 8"/>
          <p:cNvSpPr txBox="1"/>
          <p:nvPr/>
        </p:nvSpPr>
        <p:spPr>
          <a:xfrm>
            <a:off x="7139353" y="439731"/>
            <a:ext cx="4682015" cy="276999"/>
          </a:xfrm>
          <a:prstGeom prst="rect">
            <a:avLst/>
          </a:prstGeom>
          <a:noFill/>
        </p:spPr>
        <p:txBody>
          <a:bodyPr wrap="square" rtlCol="0">
            <a:spAutoFit/>
          </a:bodyPr>
          <a:lstStyle/>
          <a:p>
            <a:r>
              <a:rPr lang="en-GB" sz="1200" dirty="0" smtClean="0"/>
              <a:t>Example of opacity</a:t>
            </a:r>
            <a:endParaRPr lang="en-GB" sz="1200" dirty="0"/>
          </a:p>
        </p:txBody>
      </p:sp>
      <p:sp>
        <p:nvSpPr>
          <p:cNvPr id="10" name="Rectángulo 9"/>
          <p:cNvSpPr/>
          <p:nvPr/>
        </p:nvSpPr>
        <p:spPr>
          <a:xfrm>
            <a:off x="410308" y="4988059"/>
            <a:ext cx="6096000" cy="1477328"/>
          </a:xfrm>
          <a:prstGeom prst="rect">
            <a:avLst/>
          </a:prstGeom>
        </p:spPr>
        <p:txBody>
          <a:bodyPr>
            <a:spAutoFit/>
          </a:bodyPr>
          <a:lstStyle/>
          <a:p>
            <a:r>
              <a:rPr lang="es-CO" dirty="0">
                <a:solidFill>
                  <a:srgbClr val="A52A2A"/>
                </a:solidFill>
                <a:latin typeface="Consolas" panose="020B0609020204030204" pitchFamily="49" charset="0"/>
              </a:rPr>
              <a:t>#home </a:t>
            </a:r>
            <a:r>
              <a:rPr lang="es-CO" dirty="0">
                <a:solidFill>
                  <a:srgbClr val="000000"/>
                </a:solidFill>
                <a:latin typeface="Consolas" panose="020B0609020204030204" pitchFamily="49" charset="0"/>
              </a:rPr>
              <a:t>{</a:t>
            </a:r>
            <a:r>
              <a:rPr lang="es-CO" dirty="0"/>
              <a:t/>
            </a:r>
            <a:br>
              <a:rPr lang="es-CO" dirty="0"/>
            </a:b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width</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 46px;</a:t>
            </a:r>
            <a:r>
              <a:rPr lang="es-CO" dirty="0"/>
              <a:t/>
            </a:r>
            <a:br>
              <a:rPr lang="es-CO" dirty="0"/>
            </a:b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height</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 44px;</a:t>
            </a:r>
            <a:r>
              <a:rPr lang="es-CO" dirty="0"/>
              <a:t/>
            </a:r>
            <a:br>
              <a:rPr lang="es-CO" dirty="0"/>
            </a:b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background</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 </a:t>
            </a:r>
            <a:r>
              <a:rPr lang="es-CO" dirty="0" err="1">
                <a:solidFill>
                  <a:srgbClr val="0000CD"/>
                </a:solidFill>
                <a:latin typeface="Consolas" panose="020B0609020204030204" pitchFamily="49" charset="0"/>
              </a:rPr>
              <a:t>url</a:t>
            </a:r>
            <a:r>
              <a:rPr lang="es-CO" dirty="0">
                <a:solidFill>
                  <a:srgbClr val="0000CD"/>
                </a:solidFill>
                <a:latin typeface="Consolas" panose="020B0609020204030204" pitchFamily="49" charset="0"/>
              </a:rPr>
              <a:t>(img_navsprites.gif) 0 0;</a:t>
            </a:r>
            <a:r>
              <a:rPr lang="es-CO" dirty="0"/>
              <a:t/>
            </a:r>
            <a:br>
              <a:rPr lang="es-CO" dirty="0"/>
            </a:br>
            <a:r>
              <a:rPr lang="es-CO" dirty="0">
                <a:solidFill>
                  <a:srgbClr val="000000"/>
                </a:solidFill>
                <a:latin typeface="Consolas" panose="020B0609020204030204" pitchFamily="49" charset="0"/>
              </a:rPr>
              <a:t>}</a:t>
            </a:r>
            <a:endParaRPr lang="en-GB" dirty="0"/>
          </a:p>
        </p:txBody>
      </p:sp>
      <p:sp>
        <p:nvSpPr>
          <p:cNvPr id="11" name="CuadroTexto 10"/>
          <p:cNvSpPr txBox="1"/>
          <p:nvPr/>
        </p:nvSpPr>
        <p:spPr>
          <a:xfrm>
            <a:off x="164118" y="4403362"/>
            <a:ext cx="5744313" cy="461665"/>
          </a:xfrm>
          <a:prstGeom prst="rect">
            <a:avLst/>
          </a:prstGeom>
          <a:noFill/>
        </p:spPr>
        <p:txBody>
          <a:bodyPr wrap="square" rtlCol="0">
            <a:spAutoFit/>
          </a:bodyPr>
          <a:lstStyle/>
          <a:p>
            <a:r>
              <a:rPr lang="en-GB" sz="2400" dirty="0" smtClean="0">
                <a:latin typeface="Gotham Light" pitchFamily="50" charset="0"/>
                <a:cs typeface="Gotham Light" pitchFamily="50" charset="0"/>
              </a:rPr>
              <a:t>Images </a:t>
            </a:r>
            <a:r>
              <a:rPr lang="es-CO" sz="2400" dirty="0" err="1" smtClean="0"/>
              <a:t>Sprites</a:t>
            </a:r>
            <a:endParaRPr lang="es-CO" sz="2400" dirty="0"/>
          </a:p>
        </p:txBody>
      </p:sp>
      <p:pic>
        <p:nvPicPr>
          <p:cNvPr id="1026" name="Picture 2" descr="http://cdn.designinstruct.com/files/419-free_flat_icons/free_flat_icons_03flat_icons_365psd.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82196" y="4427530"/>
            <a:ext cx="3056785" cy="203785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navigation imag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09883" y="4878998"/>
            <a:ext cx="1276350" cy="847725"/>
          </a:xfrm>
          <a:prstGeom prst="rect">
            <a:avLst/>
          </a:prstGeom>
          <a:noFill/>
          <a:extLst>
            <a:ext uri="{909E8E84-426E-40DD-AFC4-6F175D3DCCD1}">
              <a14:hiddenFill xmlns:a14="http://schemas.microsoft.com/office/drawing/2010/main">
                <a:solidFill>
                  <a:srgbClr val="FFFFFF"/>
                </a:solidFill>
              </a14:hiddenFill>
            </a:ext>
          </a:extLst>
        </p:spPr>
      </p:pic>
      <p:sp>
        <p:nvSpPr>
          <p:cNvPr id="12" name="Rectángulo 11"/>
          <p:cNvSpPr/>
          <p:nvPr/>
        </p:nvSpPr>
        <p:spPr>
          <a:xfrm>
            <a:off x="7139353" y="2381221"/>
            <a:ext cx="6096000" cy="1954381"/>
          </a:xfrm>
          <a:prstGeom prst="rect">
            <a:avLst/>
          </a:prstGeom>
        </p:spPr>
        <p:txBody>
          <a:bodyPr>
            <a:spAutoFit/>
          </a:bodyPr>
          <a:lstStyle/>
          <a:p>
            <a:r>
              <a:rPr lang="es-CO" sz="1100" dirty="0">
                <a:solidFill>
                  <a:srgbClr val="A52A2A"/>
                </a:solidFill>
                <a:latin typeface="Consolas" panose="020B0609020204030204" pitchFamily="49" charset="0"/>
              </a:rPr>
              <a:t>#home a:hover </a:t>
            </a:r>
            <a:r>
              <a:rPr lang="es-CO" sz="1100" dirty="0">
                <a:solidFill>
                  <a:srgbClr val="000000"/>
                </a:solidFill>
                <a:latin typeface="Consolas" panose="020B0609020204030204" pitchFamily="49" charset="0"/>
              </a:rPr>
              <a:t>{</a:t>
            </a:r>
            <a:r>
              <a:rPr lang="es-CO" sz="1100" dirty="0"/>
              <a:t/>
            </a:r>
            <a:br>
              <a:rPr lang="es-CO" sz="1100" dirty="0"/>
            </a:br>
            <a:r>
              <a:rPr lang="es-CO" sz="1100" dirty="0">
                <a:solidFill>
                  <a:srgbClr val="000000"/>
                </a:solidFill>
                <a:latin typeface="Consolas" panose="020B0609020204030204" pitchFamily="49" charset="0"/>
              </a:rPr>
              <a:t>    </a:t>
            </a:r>
            <a:r>
              <a:rPr lang="es-CO" sz="1100" dirty="0" err="1">
                <a:solidFill>
                  <a:srgbClr val="FF0000"/>
                </a:solidFill>
                <a:latin typeface="Consolas" panose="020B0609020204030204" pitchFamily="49" charset="0"/>
              </a:rPr>
              <a:t>background</a:t>
            </a:r>
            <a:r>
              <a:rPr lang="es-CO" sz="1100" dirty="0">
                <a:solidFill>
                  <a:srgbClr val="FF0000"/>
                </a:solidFill>
                <a:latin typeface="Consolas" panose="020B0609020204030204" pitchFamily="49" charset="0"/>
              </a:rPr>
              <a:t>:</a:t>
            </a:r>
            <a:r>
              <a:rPr lang="es-CO" sz="1100" dirty="0">
                <a:solidFill>
                  <a:srgbClr val="0000CD"/>
                </a:solidFill>
                <a:latin typeface="Consolas" panose="020B0609020204030204" pitchFamily="49" charset="0"/>
              </a:rPr>
              <a:t> </a:t>
            </a:r>
            <a:r>
              <a:rPr lang="es-CO" sz="1100" dirty="0" err="1">
                <a:solidFill>
                  <a:srgbClr val="0000CD"/>
                </a:solidFill>
                <a:latin typeface="Consolas" panose="020B0609020204030204" pitchFamily="49" charset="0"/>
              </a:rPr>
              <a:t>url</a:t>
            </a:r>
            <a:r>
              <a:rPr lang="es-CO" sz="1100" dirty="0">
                <a:solidFill>
                  <a:srgbClr val="0000CD"/>
                </a:solidFill>
                <a:latin typeface="Consolas" panose="020B0609020204030204" pitchFamily="49" charset="0"/>
              </a:rPr>
              <a:t>('img_navsprites_hover.gif') 0 -45px;</a:t>
            </a:r>
            <a:r>
              <a:rPr lang="es-CO" sz="1100" dirty="0"/>
              <a:t/>
            </a:r>
            <a:br>
              <a:rPr lang="es-CO" sz="1100" dirty="0"/>
            </a:br>
            <a:r>
              <a:rPr lang="es-CO" sz="1100" dirty="0">
                <a:solidFill>
                  <a:srgbClr val="000000"/>
                </a:solidFill>
                <a:latin typeface="Consolas" panose="020B0609020204030204" pitchFamily="49" charset="0"/>
              </a:rPr>
              <a:t>}</a:t>
            </a:r>
            <a:r>
              <a:rPr lang="es-CO" sz="1100" dirty="0"/>
              <a:t/>
            </a:r>
            <a:br>
              <a:rPr lang="es-CO" sz="1100" dirty="0"/>
            </a:br>
            <a:r>
              <a:rPr lang="es-CO" sz="1100" dirty="0"/>
              <a:t/>
            </a:r>
            <a:br>
              <a:rPr lang="es-CO" sz="1100" dirty="0"/>
            </a:br>
            <a:r>
              <a:rPr lang="es-CO" sz="1100" dirty="0">
                <a:solidFill>
                  <a:srgbClr val="A52A2A"/>
                </a:solidFill>
                <a:latin typeface="Consolas" panose="020B0609020204030204" pitchFamily="49" charset="0"/>
              </a:rPr>
              <a:t>#</a:t>
            </a:r>
            <a:r>
              <a:rPr lang="es-CO" sz="1100" dirty="0" err="1">
                <a:solidFill>
                  <a:srgbClr val="A52A2A"/>
                </a:solidFill>
                <a:latin typeface="Consolas" panose="020B0609020204030204" pitchFamily="49" charset="0"/>
              </a:rPr>
              <a:t>prev</a:t>
            </a:r>
            <a:r>
              <a:rPr lang="es-CO" sz="1100" dirty="0">
                <a:solidFill>
                  <a:srgbClr val="A52A2A"/>
                </a:solidFill>
                <a:latin typeface="Consolas" panose="020B0609020204030204" pitchFamily="49" charset="0"/>
              </a:rPr>
              <a:t> a:hover </a:t>
            </a:r>
            <a:r>
              <a:rPr lang="es-CO" sz="1100" dirty="0">
                <a:solidFill>
                  <a:srgbClr val="000000"/>
                </a:solidFill>
                <a:latin typeface="Consolas" panose="020B0609020204030204" pitchFamily="49" charset="0"/>
              </a:rPr>
              <a:t>{</a:t>
            </a:r>
            <a:r>
              <a:rPr lang="es-CO" sz="1100" dirty="0"/>
              <a:t/>
            </a:r>
            <a:br>
              <a:rPr lang="es-CO" sz="1100" dirty="0"/>
            </a:br>
            <a:r>
              <a:rPr lang="es-CO" sz="1100" dirty="0">
                <a:solidFill>
                  <a:srgbClr val="000000"/>
                </a:solidFill>
                <a:latin typeface="Consolas" panose="020B0609020204030204" pitchFamily="49" charset="0"/>
              </a:rPr>
              <a:t>    </a:t>
            </a:r>
            <a:r>
              <a:rPr lang="es-CO" sz="1100" dirty="0" err="1">
                <a:solidFill>
                  <a:srgbClr val="FF0000"/>
                </a:solidFill>
                <a:latin typeface="Consolas" panose="020B0609020204030204" pitchFamily="49" charset="0"/>
              </a:rPr>
              <a:t>background</a:t>
            </a:r>
            <a:r>
              <a:rPr lang="es-CO" sz="1100" dirty="0">
                <a:solidFill>
                  <a:srgbClr val="FF0000"/>
                </a:solidFill>
                <a:latin typeface="Consolas" panose="020B0609020204030204" pitchFamily="49" charset="0"/>
              </a:rPr>
              <a:t>:</a:t>
            </a:r>
            <a:r>
              <a:rPr lang="es-CO" sz="1100" dirty="0">
                <a:solidFill>
                  <a:srgbClr val="0000CD"/>
                </a:solidFill>
                <a:latin typeface="Consolas" panose="020B0609020204030204" pitchFamily="49" charset="0"/>
              </a:rPr>
              <a:t> </a:t>
            </a:r>
            <a:r>
              <a:rPr lang="es-CO" sz="1100" dirty="0" err="1">
                <a:solidFill>
                  <a:srgbClr val="0000CD"/>
                </a:solidFill>
                <a:latin typeface="Consolas" panose="020B0609020204030204" pitchFamily="49" charset="0"/>
              </a:rPr>
              <a:t>url</a:t>
            </a:r>
            <a:r>
              <a:rPr lang="es-CO" sz="1100" dirty="0">
                <a:solidFill>
                  <a:srgbClr val="0000CD"/>
                </a:solidFill>
                <a:latin typeface="Consolas" panose="020B0609020204030204" pitchFamily="49" charset="0"/>
              </a:rPr>
              <a:t>('img_navsprites_hover.gif') -47px -45px;</a:t>
            </a:r>
            <a:r>
              <a:rPr lang="es-CO" sz="1100" dirty="0"/>
              <a:t/>
            </a:r>
            <a:br>
              <a:rPr lang="es-CO" sz="1100" dirty="0"/>
            </a:br>
            <a:r>
              <a:rPr lang="es-CO" sz="1100" dirty="0">
                <a:solidFill>
                  <a:srgbClr val="000000"/>
                </a:solidFill>
                <a:latin typeface="Consolas" panose="020B0609020204030204" pitchFamily="49" charset="0"/>
              </a:rPr>
              <a:t>}</a:t>
            </a:r>
            <a:r>
              <a:rPr lang="es-CO" sz="1100" dirty="0"/>
              <a:t/>
            </a:r>
            <a:br>
              <a:rPr lang="es-CO" sz="1100" dirty="0"/>
            </a:br>
            <a:r>
              <a:rPr lang="es-CO" sz="1100" dirty="0"/>
              <a:t/>
            </a:r>
            <a:br>
              <a:rPr lang="es-CO" sz="1100" dirty="0"/>
            </a:br>
            <a:r>
              <a:rPr lang="es-CO" sz="1100" dirty="0">
                <a:solidFill>
                  <a:srgbClr val="A52A2A"/>
                </a:solidFill>
                <a:latin typeface="Consolas" panose="020B0609020204030204" pitchFamily="49" charset="0"/>
              </a:rPr>
              <a:t>#</a:t>
            </a:r>
            <a:r>
              <a:rPr lang="es-CO" sz="1100" dirty="0" err="1">
                <a:solidFill>
                  <a:srgbClr val="A52A2A"/>
                </a:solidFill>
                <a:latin typeface="Consolas" panose="020B0609020204030204" pitchFamily="49" charset="0"/>
              </a:rPr>
              <a:t>next</a:t>
            </a:r>
            <a:r>
              <a:rPr lang="es-CO" sz="1100" dirty="0">
                <a:solidFill>
                  <a:srgbClr val="A52A2A"/>
                </a:solidFill>
                <a:latin typeface="Consolas" panose="020B0609020204030204" pitchFamily="49" charset="0"/>
              </a:rPr>
              <a:t> a:hover </a:t>
            </a:r>
            <a:r>
              <a:rPr lang="es-CO" sz="1100" dirty="0">
                <a:solidFill>
                  <a:srgbClr val="000000"/>
                </a:solidFill>
                <a:latin typeface="Consolas" panose="020B0609020204030204" pitchFamily="49" charset="0"/>
              </a:rPr>
              <a:t>{</a:t>
            </a:r>
            <a:r>
              <a:rPr lang="es-CO" sz="1100" dirty="0"/>
              <a:t/>
            </a:r>
            <a:br>
              <a:rPr lang="es-CO" sz="1100" dirty="0"/>
            </a:br>
            <a:r>
              <a:rPr lang="es-CO" sz="1100" dirty="0">
                <a:solidFill>
                  <a:srgbClr val="000000"/>
                </a:solidFill>
                <a:latin typeface="Consolas" panose="020B0609020204030204" pitchFamily="49" charset="0"/>
              </a:rPr>
              <a:t>    </a:t>
            </a:r>
            <a:r>
              <a:rPr lang="es-CO" sz="1100" dirty="0" err="1">
                <a:solidFill>
                  <a:srgbClr val="FF0000"/>
                </a:solidFill>
                <a:latin typeface="Consolas" panose="020B0609020204030204" pitchFamily="49" charset="0"/>
              </a:rPr>
              <a:t>background</a:t>
            </a:r>
            <a:r>
              <a:rPr lang="es-CO" sz="1100" dirty="0">
                <a:solidFill>
                  <a:srgbClr val="FF0000"/>
                </a:solidFill>
                <a:latin typeface="Consolas" panose="020B0609020204030204" pitchFamily="49" charset="0"/>
              </a:rPr>
              <a:t>:</a:t>
            </a:r>
            <a:r>
              <a:rPr lang="es-CO" sz="1100" dirty="0">
                <a:solidFill>
                  <a:srgbClr val="0000CD"/>
                </a:solidFill>
                <a:latin typeface="Consolas" panose="020B0609020204030204" pitchFamily="49" charset="0"/>
              </a:rPr>
              <a:t> </a:t>
            </a:r>
            <a:r>
              <a:rPr lang="es-CO" sz="1100" dirty="0" err="1">
                <a:solidFill>
                  <a:srgbClr val="0000CD"/>
                </a:solidFill>
                <a:latin typeface="Consolas" panose="020B0609020204030204" pitchFamily="49" charset="0"/>
              </a:rPr>
              <a:t>url</a:t>
            </a:r>
            <a:r>
              <a:rPr lang="es-CO" sz="1100" dirty="0">
                <a:solidFill>
                  <a:srgbClr val="0000CD"/>
                </a:solidFill>
                <a:latin typeface="Consolas" panose="020B0609020204030204" pitchFamily="49" charset="0"/>
              </a:rPr>
              <a:t>('img_navsprites_hover.gif') -91px -45px;</a:t>
            </a:r>
            <a:r>
              <a:rPr lang="es-CO" sz="1100" dirty="0"/>
              <a:t/>
            </a:r>
            <a:br>
              <a:rPr lang="es-CO" sz="1100" dirty="0"/>
            </a:br>
            <a:r>
              <a:rPr lang="es-CO" sz="1100" dirty="0">
                <a:solidFill>
                  <a:srgbClr val="000000"/>
                </a:solidFill>
                <a:latin typeface="Consolas" panose="020B0609020204030204" pitchFamily="49" charset="0"/>
              </a:rPr>
              <a:t>}</a:t>
            </a:r>
            <a:endParaRPr lang="en-GB" sz="1100" dirty="0"/>
          </a:p>
        </p:txBody>
      </p:sp>
    </p:spTree>
    <p:extLst>
      <p:ext uri="{BB962C8B-B14F-4D97-AF65-F5344CB8AC3E}">
        <p14:creationId xmlns:p14="http://schemas.microsoft.com/office/powerpoint/2010/main" val="379620732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906114" y="618365"/>
            <a:ext cx="2595647" cy="369332"/>
          </a:xfrm>
          <a:prstGeom prst="rect">
            <a:avLst/>
          </a:prstGeom>
        </p:spPr>
        <p:txBody>
          <a:bodyPr wrap="none">
            <a:spAutoFit/>
          </a:bodyPr>
          <a:lstStyle/>
          <a:p>
            <a:r>
              <a:rPr lang="es-CO" dirty="0">
                <a:solidFill>
                  <a:srgbClr val="333333"/>
                </a:solidFill>
                <a:latin typeface="Arial" panose="020B0604020202020204" pitchFamily="34" charset="0"/>
              </a:rPr>
              <a:t>CSS </a:t>
            </a:r>
            <a:r>
              <a:rPr lang="es-CO" dirty="0" err="1">
                <a:solidFill>
                  <a:srgbClr val="333333"/>
                </a:solidFill>
                <a:latin typeface="Arial" panose="020B0604020202020204" pitchFamily="34" charset="0"/>
              </a:rPr>
              <a:t>Attribute</a:t>
            </a:r>
            <a:r>
              <a:rPr lang="es-CO" dirty="0">
                <a:solidFill>
                  <a:srgbClr val="333333"/>
                </a:solidFill>
                <a:latin typeface="Arial" panose="020B0604020202020204" pitchFamily="34" charset="0"/>
              </a:rPr>
              <a:t> </a:t>
            </a:r>
            <a:r>
              <a:rPr lang="es-CO" dirty="0" err="1">
                <a:solidFill>
                  <a:srgbClr val="333333"/>
                </a:solidFill>
                <a:latin typeface="Arial" panose="020B0604020202020204" pitchFamily="34" charset="0"/>
              </a:rPr>
              <a:t>Selectors</a:t>
            </a:r>
            <a:endParaRPr lang="es-CO" b="0" i="0" dirty="0">
              <a:solidFill>
                <a:srgbClr val="333333"/>
              </a:solidFill>
              <a:effectLst/>
              <a:latin typeface="Arial" panose="020B0604020202020204" pitchFamily="34" charset="0"/>
            </a:endParaRPr>
          </a:p>
        </p:txBody>
      </p:sp>
      <p:sp>
        <p:nvSpPr>
          <p:cNvPr id="5" name="Rectángulo 4"/>
          <p:cNvSpPr/>
          <p:nvPr/>
        </p:nvSpPr>
        <p:spPr>
          <a:xfrm>
            <a:off x="703385" y="1079920"/>
            <a:ext cx="6096000" cy="738664"/>
          </a:xfrm>
          <a:prstGeom prst="rect">
            <a:avLst/>
          </a:prstGeom>
        </p:spPr>
        <p:txBody>
          <a:bodyPr>
            <a:spAutoFit/>
          </a:bodyPr>
          <a:lstStyle/>
          <a:p>
            <a:r>
              <a:rPr lang="es-CO" sz="1400" dirty="0">
                <a:solidFill>
                  <a:srgbClr val="A52A2A"/>
                </a:solidFill>
                <a:latin typeface="Consolas" panose="020B0609020204030204" pitchFamily="49" charset="0"/>
              </a:rPr>
              <a:t>a[target] </a:t>
            </a:r>
            <a:r>
              <a:rPr lang="es-CO" sz="1400" dirty="0">
                <a:solidFill>
                  <a:srgbClr val="000000"/>
                </a:solidFill>
                <a:latin typeface="Consolas" panose="020B0609020204030204" pitchFamily="49" charset="0"/>
              </a:rPr>
              <a:t>{</a:t>
            </a:r>
            <a:r>
              <a:rPr lang="es-CO" sz="1400" dirty="0"/>
              <a:t/>
            </a:r>
            <a:br>
              <a:rPr lang="es-CO" sz="1400" dirty="0"/>
            </a:br>
            <a:r>
              <a:rPr lang="es-CO" sz="1400" dirty="0">
                <a:solidFill>
                  <a:srgbClr val="000000"/>
                </a:solidFill>
                <a:latin typeface="Consolas" panose="020B0609020204030204" pitchFamily="49" charset="0"/>
              </a:rPr>
              <a:t>    </a:t>
            </a:r>
            <a:r>
              <a:rPr lang="es-CO" sz="1400" dirty="0" err="1">
                <a:solidFill>
                  <a:srgbClr val="FF0000"/>
                </a:solidFill>
                <a:latin typeface="Consolas" panose="020B0609020204030204" pitchFamily="49" charset="0"/>
              </a:rPr>
              <a:t>background</a:t>
            </a:r>
            <a:r>
              <a:rPr lang="es-CO" sz="1400" dirty="0">
                <a:solidFill>
                  <a:srgbClr val="FF0000"/>
                </a:solidFill>
                <a:latin typeface="Consolas" panose="020B0609020204030204" pitchFamily="49" charset="0"/>
              </a:rPr>
              <a:t>-color:</a:t>
            </a:r>
            <a:r>
              <a:rPr lang="es-CO" sz="1400" dirty="0">
                <a:solidFill>
                  <a:srgbClr val="0000CD"/>
                </a:solidFill>
                <a:latin typeface="Consolas" panose="020B0609020204030204" pitchFamily="49" charset="0"/>
              </a:rPr>
              <a:t> </a:t>
            </a:r>
            <a:r>
              <a:rPr lang="es-CO" sz="1400" dirty="0" err="1">
                <a:solidFill>
                  <a:srgbClr val="0000CD"/>
                </a:solidFill>
                <a:latin typeface="Consolas" panose="020B0609020204030204" pitchFamily="49" charset="0"/>
              </a:rPr>
              <a:t>yellow</a:t>
            </a:r>
            <a:r>
              <a:rPr lang="es-CO" sz="1400" dirty="0">
                <a:solidFill>
                  <a:srgbClr val="0000CD"/>
                </a:solidFill>
                <a:latin typeface="Consolas" panose="020B0609020204030204" pitchFamily="49" charset="0"/>
              </a:rPr>
              <a:t>;</a:t>
            </a:r>
            <a:r>
              <a:rPr lang="es-CO" sz="1400" dirty="0"/>
              <a:t/>
            </a:r>
            <a:br>
              <a:rPr lang="es-CO" sz="1400" dirty="0"/>
            </a:br>
            <a:r>
              <a:rPr lang="es-CO" sz="1400" dirty="0">
                <a:solidFill>
                  <a:srgbClr val="000000"/>
                </a:solidFill>
                <a:latin typeface="Consolas" panose="020B0609020204030204" pitchFamily="49" charset="0"/>
              </a:rPr>
              <a:t>}</a:t>
            </a:r>
            <a:endParaRPr lang="en-GB" sz="1400" dirty="0"/>
          </a:p>
        </p:txBody>
      </p:sp>
      <p:sp>
        <p:nvSpPr>
          <p:cNvPr id="6" name="Rectángulo 5"/>
          <p:cNvSpPr/>
          <p:nvPr/>
        </p:nvSpPr>
        <p:spPr>
          <a:xfrm>
            <a:off x="5779478" y="1218419"/>
            <a:ext cx="2719754" cy="738664"/>
          </a:xfrm>
          <a:prstGeom prst="rect">
            <a:avLst/>
          </a:prstGeom>
        </p:spPr>
        <p:txBody>
          <a:bodyPr wrap="square">
            <a:spAutoFit/>
          </a:bodyPr>
          <a:lstStyle/>
          <a:p>
            <a:r>
              <a:rPr lang="en-US" sz="1400" dirty="0">
                <a:solidFill>
                  <a:srgbClr val="333333"/>
                </a:solidFill>
                <a:latin typeface="Verdana" panose="020B0604030504040204" pitchFamily="34" charset="0"/>
              </a:rPr>
              <a:t>The following example selects all &lt;a&gt; elements with a target attribute:</a:t>
            </a:r>
            <a:endParaRPr lang="en-GB" sz="1400" dirty="0"/>
          </a:p>
        </p:txBody>
      </p:sp>
      <p:sp>
        <p:nvSpPr>
          <p:cNvPr id="7" name="Rectángulo 6"/>
          <p:cNvSpPr/>
          <p:nvPr/>
        </p:nvSpPr>
        <p:spPr>
          <a:xfrm>
            <a:off x="703385" y="1910807"/>
            <a:ext cx="6096000" cy="738664"/>
          </a:xfrm>
          <a:prstGeom prst="rect">
            <a:avLst/>
          </a:prstGeom>
        </p:spPr>
        <p:txBody>
          <a:bodyPr>
            <a:spAutoFit/>
          </a:bodyPr>
          <a:lstStyle/>
          <a:p>
            <a:r>
              <a:rPr lang="es-CO" sz="1400" dirty="0">
                <a:solidFill>
                  <a:srgbClr val="A52A2A"/>
                </a:solidFill>
                <a:latin typeface="Consolas" panose="020B0609020204030204" pitchFamily="49" charset="0"/>
              </a:rPr>
              <a:t>a[target="_</a:t>
            </a:r>
            <a:r>
              <a:rPr lang="es-CO" sz="1400" dirty="0" err="1">
                <a:solidFill>
                  <a:srgbClr val="A52A2A"/>
                </a:solidFill>
                <a:latin typeface="Consolas" panose="020B0609020204030204" pitchFamily="49" charset="0"/>
              </a:rPr>
              <a:t>blank</a:t>
            </a:r>
            <a:r>
              <a:rPr lang="es-CO" sz="1400" dirty="0">
                <a:solidFill>
                  <a:srgbClr val="A52A2A"/>
                </a:solidFill>
                <a:latin typeface="Consolas" panose="020B0609020204030204" pitchFamily="49" charset="0"/>
              </a:rPr>
              <a:t>"] </a:t>
            </a:r>
            <a:r>
              <a:rPr lang="es-CO" sz="1400" dirty="0">
                <a:solidFill>
                  <a:srgbClr val="000000"/>
                </a:solidFill>
                <a:latin typeface="Consolas" panose="020B0609020204030204" pitchFamily="49" charset="0"/>
              </a:rPr>
              <a:t>{ </a:t>
            </a:r>
            <a:r>
              <a:rPr lang="es-CO" sz="1400" dirty="0"/>
              <a:t/>
            </a:r>
            <a:br>
              <a:rPr lang="es-CO" sz="1400" dirty="0"/>
            </a:br>
            <a:r>
              <a:rPr lang="es-CO" sz="1400" dirty="0">
                <a:solidFill>
                  <a:srgbClr val="000000"/>
                </a:solidFill>
                <a:latin typeface="Consolas" panose="020B0609020204030204" pitchFamily="49" charset="0"/>
              </a:rPr>
              <a:t>    </a:t>
            </a:r>
            <a:r>
              <a:rPr lang="es-CO" sz="1400" dirty="0" err="1">
                <a:solidFill>
                  <a:srgbClr val="FF0000"/>
                </a:solidFill>
                <a:latin typeface="Consolas" panose="020B0609020204030204" pitchFamily="49" charset="0"/>
              </a:rPr>
              <a:t>background</a:t>
            </a:r>
            <a:r>
              <a:rPr lang="es-CO" sz="1400" dirty="0">
                <a:solidFill>
                  <a:srgbClr val="FF0000"/>
                </a:solidFill>
                <a:latin typeface="Consolas" panose="020B0609020204030204" pitchFamily="49" charset="0"/>
              </a:rPr>
              <a:t>-color:</a:t>
            </a:r>
            <a:r>
              <a:rPr lang="es-CO" sz="1400" dirty="0">
                <a:solidFill>
                  <a:srgbClr val="0000CD"/>
                </a:solidFill>
                <a:latin typeface="Consolas" panose="020B0609020204030204" pitchFamily="49" charset="0"/>
              </a:rPr>
              <a:t> </a:t>
            </a:r>
            <a:r>
              <a:rPr lang="es-CO" sz="1400" dirty="0" err="1">
                <a:solidFill>
                  <a:srgbClr val="0000CD"/>
                </a:solidFill>
                <a:latin typeface="Consolas" panose="020B0609020204030204" pitchFamily="49" charset="0"/>
              </a:rPr>
              <a:t>yellow</a:t>
            </a:r>
            <a:r>
              <a:rPr lang="es-CO" sz="1400" dirty="0">
                <a:solidFill>
                  <a:srgbClr val="0000CD"/>
                </a:solidFill>
                <a:latin typeface="Consolas" panose="020B0609020204030204" pitchFamily="49" charset="0"/>
              </a:rPr>
              <a:t>;</a:t>
            </a:r>
            <a:r>
              <a:rPr lang="es-CO" sz="1400" dirty="0"/>
              <a:t/>
            </a:r>
            <a:br>
              <a:rPr lang="es-CO" sz="1400" dirty="0"/>
            </a:br>
            <a:r>
              <a:rPr lang="es-CO" sz="1400" dirty="0">
                <a:solidFill>
                  <a:srgbClr val="000000"/>
                </a:solidFill>
                <a:latin typeface="Consolas" panose="020B0609020204030204" pitchFamily="49" charset="0"/>
              </a:rPr>
              <a:t>}</a:t>
            </a:r>
            <a:endParaRPr lang="en-GB" sz="1400" dirty="0"/>
          </a:p>
        </p:txBody>
      </p:sp>
      <p:sp>
        <p:nvSpPr>
          <p:cNvPr id="8" name="Rectángulo 7"/>
          <p:cNvSpPr/>
          <p:nvPr/>
        </p:nvSpPr>
        <p:spPr>
          <a:xfrm>
            <a:off x="5298349" y="2321114"/>
            <a:ext cx="4512774" cy="307777"/>
          </a:xfrm>
          <a:prstGeom prst="rect">
            <a:avLst/>
          </a:prstGeom>
        </p:spPr>
        <p:txBody>
          <a:bodyPr wrap="none">
            <a:spAutoFit/>
          </a:bodyPr>
          <a:lstStyle/>
          <a:p>
            <a:r>
              <a:rPr lang="en-US" sz="1400" dirty="0">
                <a:solidFill>
                  <a:srgbClr val="333333"/>
                </a:solidFill>
                <a:latin typeface="Verdana" panose="020B0604030504040204" pitchFamily="34" charset="0"/>
              </a:rPr>
              <a:t> &lt;a&gt; elements with a target="_blank" </a:t>
            </a:r>
            <a:r>
              <a:rPr lang="en-US" sz="1400" dirty="0" smtClean="0">
                <a:solidFill>
                  <a:srgbClr val="333333"/>
                </a:solidFill>
                <a:latin typeface="Verdana" panose="020B0604030504040204" pitchFamily="34" charset="0"/>
              </a:rPr>
              <a:t>attribute</a:t>
            </a:r>
            <a:endParaRPr lang="en-GB" sz="1400" dirty="0"/>
          </a:p>
        </p:txBody>
      </p:sp>
      <p:sp>
        <p:nvSpPr>
          <p:cNvPr id="9" name="Rectángulo 8"/>
          <p:cNvSpPr/>
          <p:nvPr/>
        </p:nvSpPr>
        <p:spPr>
          <a:xfrm>
            <a:off x="10044553" y="-4908"/>
            <a:ext cx="2147447" cy="2246769"/>
          </a:xfrm>
          <a:prstGeom prst="rect">
            <a:avLst/>
          </a:prstGeom>
        </p:spPr>
        <p:txBody>
          <a:bodyPr wrap="none">
            <a:spAutoFit/>
          </a:bodyPr>
          <a:lstStyle/>
          <a:p>
            <a:r>
              <a:rPr lang="es-CO" sz="1400" dirty="0">
                <a:solidFill>
                  <a:srgbClr val="333333"/>
                </a:solidFill>
                <a:latin typeface="Arial" panose="020B0604020202020204" pitchFamily="34" charset="0"/>
              </a:rPr>
              <a:t>CSS [</a:t>
            </a:r>
            <a:r>
              <a:rPr lang="es-CO" sz="1400" dirty="0" err="1">
                <a:solidFill>
                  <a:srgbClr val="333333"/>
                </a:solidFill>
                <a:latin typeface="Arial" panose="020B0604020202020204" pitchFamily="34" charset="0"/>
              </a:rPr>
              <a:t>attribute</a:t>
            </a:r>
            <a:r>
              <a:rPr lang="es-CO" sz="1400" dirty="0">
                <a:solidFill>
                  <a:srgbClr val="333333"/>
                </a:solidFill>
                <a:latin typeface="Arial" panose="020B0604020202020204" pitchFamily="34" charset="0"/>
              </a:rPr>
              <a:t>] </a:t>
            </a:r>
            <a:r>
              <a:rPr lang="es-CO" sz="1400" dirty="0" smtClean="0">
                <a:solidFill>
                  <a:srgbClr val="333333"/>
                </a:solidFill>
                <a:latin typeface="Arial" panose="020B0604020202020204" pitchFamily="34" charset="0"/>
              </a:rPr>
              <a:t>Selector</a:t>
            </a:r>
          </a:p>
          <a:p>
            <a:r>
              <a:rPr lang="es-CO" sz="1400" dirty="0"/>
              <a:t> [</a:t>
            </a:r>
            <a:r>
              <a:rPr lang="es-CO" sz="1400" dirty="0" err="1"/>
              <a:t>attribute</a:t>
            </a:r>
            <a:r>
              <a:rPr lang="es-CO" sz="1400" dirty="0"/>
              <a:t>=</a:t>
            </a:r>
            <a:r>
              <a:rPr lang="es-CO" sz="1400" dirty="0" err="1"/>
              <a:t>value</a:t>
            </a:r>
            <a:r>
              <a:rPr lang="es-CO" sz="1400" dirty="0"/>
              <a:t>] Selector</a:t>
            </a:r>
          </a:p>
          <a:p>
            <a:r>
              <a:rPr lang="es-CO" sz="1400" dirty="0"/>
              <a:t>[</a:t>
            </a:r>
            <a:r>
              <a:rPr lang="es-CO" sz="1400" dirty="0" err="1"/>
              <a:t>attribute</a:t>
            </a:r>
            <a:r>
              <a:rPr lang="es-CO" sz="1400" dirty="0"/>
              <a:t>~=</a:t>
            </a:r>
            <a:r>
              <a:rPr lang="es-CO" sz="1400" dirty="0" err="1"/>
              <a:t>value</a:t>
            </a:r>
            <a:r>
              <a:rPr lang="es-CO" sz="1400" dirty="0"/>
              <a:t>] Selector</a:t>
            </a:r>
          </a:p>
          <a:p>
            <a:r>
              <a:rPr lang="es-CO" sz="1400" dirty="0"/>
              <a:t>[</a:t>
            </a:r>
            <a:r>
              <a:rPr lang="es-CO" sz="1400" dirty="0" err="1"/>
              <a:t>attribute</a:t>
            </a:r>
            <a:r>
              <a:rPr lang="es-CO" sz="1400" dirty="0"/>
              <a:t>|=</a:t>
            </a:r>
            <a:r>
              <a:rPr lang="es-CO" sz="1400" dirty="0" err="1"/>
              <a:t>value</a:t>
            </a:r>
            <a:r>
              <a:rPr lang="es-CO" sz="1400" dirty="0"/>
              <a:t>] Selector</a:t>
            </a:r>
          </a:p>
          <a:p>
            <a:r>
              <a:rPr lang="es-CO" sz="1400" dirty="0"/>
              <a:t>[</a:t>
            </a:r>
            <a:r>
              <a:rPr lang="es-CO" sz="1400" dirty="0" err="1"/>
              <a:t>attribute</a:t>
            </a:r>
            <a:r>
              <a:rPr lang="es-CO" sz="1400" dirty="0"/>
              <a:t>^=</a:t>
            </a:r>
            <a:r>
              <a:rPr lang="es-CO" sz="1400" dirty="0" err="1"/>
              <a:t>value</a:t>
            </a:r>
            <a:r>
              <a:rPr lang="es-CO" sz="1400" dirty="0"/>
              <a:t>] Selector</a:t>
            </a:r>
          </a:p>
          <a:p>
            <a:r>
              <a:rPr lang="es-CO" sz="1400" dirty="0"/>
              <a:t>[</a:t>
            </a:r>
            <a:r>
              <a:rPr lang="es-CO" sz="1400" dirty="0" err="1"/>
              <a:t>attribute</a:t>
            </a:r>
            <a:r>
              <a:rPr lang="es-CO" sz="1400" dirty="0"/>
              <a:t>$=</a:t>
            </a:r>
            <a:r>
              <a:rPr lang="es-CO" sz="1400" dirty="0" err="1"/>
              <a:t>value</a:t>
            </a:r>
            <a:r>
              <a:rPr lang="es-CO" sz="1400" dirty="0"/>
              <a:t>] Selector</a:t>
            </a:r>
          </a:p>
          <a:p>
            <a:r>
              <a:rPr lang="es-CO" sz="1400" dirty="0"/>
              <a:t>[</a:t>
            </a:r>
            <a:r>
              <a:rPr lang="es-CO" sz="1400" dirty="0" err="1"/>
              <a:t>attribute</a:t>
            </a:r>
            <a:r>
              <a:rPr lang="es-CO" sz="1400" dirty="0"/>
              <a:t>*=</a:t>
            </a:r>
            <a:r>
              <a:rPr lang="es-CO" sz="1400" dirty="0" err="1"/>
              <a:t>value</a:t>
            </a:r>
            <a:r>
              <a:rPr lang="es-CO" sz="1400" dirty="0"/>
              <a:t>] </a:t>
            </a:r>
            <a:r>
              <a:rPr lang="es-CO" sz="1400" dirty="0" smtClean="0"/>
              <a:t>Selector</a:t>
            </a:r>
          </a:p>
          <a:p>
            <a:endParaRPr lang="es-CO" sz="1400" dirty="0"/>
          </a:p>
          <a:p>
            <a:r>
              <a:rPr lang="es-CO" sz="1400" dirty="0" err="1" smtClean="0"/>
              <a:t>Good</a:t>
            </a:r>
            <a:r>
              <a:rPr lang="es-CO" sz="1400" dirty="0" smtClean="0"/>
              <a:t> </a:t>
            </a:r>
            <a:r>
              <a:rPr lang="es-CO" sz="1400" dirty="0" err="1" smtClean="0"/>
              <a:t>for</a:t>
            </a:r>
            <a:r>
              <a:rPr lang="es-CO" sz="1400" dirty="0" smtClean="0"/>
              <a:t> </a:t>
            </a:r>
            <a:r>
              <a:rPr lang="es-CO" sz="1400" dirty="0" err="1" smtClean="0"/>
              <a:t>styling</a:t>
            </a:r>
            <a:r>
              <a:rPr lang="es-CO" sz="1400" dirty="0" smtClean="0"/>
              <a:t> </a:t>
            </a:r>
            <a:r>
              <a:rPr lang="es-CO" sz="1400" dirty="0" err="1" smtClean="0"/>
              <a:t>forms</a:t>
            </a:r>
            <a:endParaRPr lang="es-CO" sz="1400" dirty="0"/>
          </a:p>
          <a:p>
            <a:endParaRPr lang="es-CO" sz="1400" b="0" i="0" dirty="0">
              <a:solidFill>
                <a:srgbClr val="333333"/>
              </a:solidFill>
              <a:effectLst/>
              <a:latin typeface="Arial" panose="020B0604020202020204" pitchFamily="34" charset="0"/>
            </a:endParaRPr>
          </a:p>
        </p:txBody>
      </p:sp>
      <p:sp>
        <p:nvSpPr>
          <p:cNvPr id="10" name="Rectángulo 9"/>
          <p:cNvSpPr/>
          <p:nvPr/>
        </p:nvSpPr>
        <p:spPr>
          <a:xfrm>
            <a:off x="5111262" y="3169492"/>
            <a:ext cx="6096000" cy="523220"/>
          </a:xfrm>
          <a:prstGeom prst="rect">
            <a:avLst/>
          </a:prstGeom>
        </p:spPr>
        <p:txBody>
          <a:bodyPr>
            <a:spAutoFit/>
          </a:bodyPr>
          <a:lstStyle/>
          <a:p>
            <a:r>
              <a:rPr lang="en-US" sz="1400" dirty="0">
                <a:solidFill>
                  <a:srgbClr val="333333"/>
                </a:solidFill>
                <a:latin typeface="Verdana" panose="020B0604030504040204" pitchFamily="34" charset="0"/>
              </a:rPr>
              <a:t>selects all elements with a title attribute that contains a space-separated list of words, one of which is "flower"</a:t>
            </a:r>
            <a:endParaRPr lang="en-GB" sz="1400" dirty="0"/>
          </a:p>
        </p:txBody>
      </p:sp>
      <p:sp>
        <p:nvSpPr>
          <p:cNvPr id="11" name="Rectángulo 10"/>
          <p:cNvSpPr/>
          <p:nvPr/>
        </p:nvSpPr>
        <p:spPr>
          <a:xfrm>
            <a:off x="703385" y="2883024"/>
            <a:ext cx="6096000" cy="738664"/>
          </a:xfrm>
          <a:prstGeom prst="rect">
            <a:avLst/>
          </a:prstGeom>
        </p:spPr>
        <p:txBody>
          <a:bodyPr>
            <a:spAutoFit/>
          </a:bodyPr>
          <a:lstStyle/>
          <a:p>
            <a:r>
              <a:rPr lang="en-US" sz="1400" dirty="0">
                <a:solidFill>
                  <a:srgbClr val="A52A2A"/>
                </a:solidFill>
                <a:latin typeface="Consolas" panose="020B0609020204030204" pitchFamily="49" charset="0"/>
              </a:rPr>
              <a:t>[title~="flower"] </a:t>
            </a:r>
            <a:r>
              <a:rPr lang="en-US" sz="1400" dirty="0">
                <a:solidFill>
                  <a:srgbClr val="000000"/>
                </a:solidFill>
                <a:latin typeface="Consolas" panose="020B0609020204030204" pitchFamily="49" charset="0"/>
              </a:rPr>
              <a:t>{</a:t>
            </a:r>
            <a:r>
              <a:rPr lang="en-US" sz="1400" dirty="0"/>
              <a:t/>
            </a:r>
            <a:br>
              <a:rPr lang="en-US" sz="1400" dirty="0"/>
            </a:br>
            <a:r>
              <a:rPr lang="en-US" sz="1400" dirty="0">
                <a:solidFill>
                  <a:srgbClr val="000000"/>
                </a:solidFill>
                <a:latin typeface="Consolas" panose="020B0609020204030204" pitchFamily="49" charset="0"/>
              </a:rPr>
              <a:t>    </a:t>
            </a:r>
            <a:r>
              <a:rPr lang="en-US" sz="1400" dirty="0">
                <a:solidFill>
                  <a:srgbClr val="FF0000"/>
                </a:solidFill>
                <a:latin typeface="Consolas" panose="020B0609020204030204" pitchFamily="49" charset="0"/>
              </a:rPr>
              <a:t>border:</a:t>
            </a:r>
            <a:r>
              <a:rPr lang="en-US" sz="1400" dirty="0">
                <a:solidFill>
                  <a:srgbClr val="0000CD"/>
                </a:solidFill>
                <a:latin typeface="Consolas" panose="020B0609020204030204" pitchFamily="49" charset="0"/>
              </a:rPr>
              <a:t> 5px solid yellow;</a:t>
            </a:r>
            <a:r>
              <a:rPr lang="en-US" sz="1400" dirty="0"/>
              <a:t/>
            </a:r>
            <a:br>
              <a:rPr lang="en-US" sz="1400" dirty="0"/>
            </a:br>
            <a:r>
              <a:rPr lang="en-US" sz="1400" dirty="0">
                <a:solidFill>
                  <a:srgbClr val="000000"/>
                </a:solidFill>
                <a:latin typeface="Consolas" panose="020B0609020204030204" pitchFamily="49" charset="0"/>
              </a:rPr>
              <a:t>}</a:t>
            </a:r>
            <a:endParaRPr lang="en-GB" sz="1400" dirty="0"/>
          </a:p>
        </p:txBody>
      </p:sp>
      <p:sp>
        <p:nvSpPr>
          <p:cNvPr id="12" name="Rectángulo 11"/>
          <p:cNvSpPr/>
          <p:nvPr/>
        </p:nvSpPr>
        <p:spPr>
          <a:xfrm>
            <a:off x="703385" y="3662825"/>
            <a:ext cx="6096000" cy="738664"/>
          </a:xfrm>
          <a:prstGeom prst="rect">
            <a:avLst/>
          </a:prstGeom>
        </p:spPr>
        <p:txBody>
          <a:bodyPr>
            <a:spAutoFit/>
          </a:bodyPr>
          <a:lstStyle/>
          <a:p>
            <a:r>
              <a:rPr lang="es-CO" sz="1400" dirty="0">
                <a:solidFill>
                  <a:srgbClr val="A52A2A"/>
                </a:solidFill>
                <a:latin typeface="Consolas" panose="020B0609020204030204" pitchFamily="49" charset="0"/>
              </a:rPr>
              <a:t>[</a:t>
            </a:r>
            <a:r>
              <a:rPr lang="es-CO" sz="1400" dirty="0" err="1">
                <a:solidFill>
                  <a:srgbClr val="A52A2A"/>
                </a:solidFill>
                <a:latin typeface="Consolas" panose="020B0609020204030204" pitchFamily="49" charset="0"/>
              </a:rPr>
              <a:t>class</a:t>
            </a:r>
            <a:r>
              <a:rPr lang="es-CO" sz="1400" dirty="0">
                <a:solidFill>
                  <a:srgbClr val="A52A2A"/>
                </a:solidFill>
                <a:latin typeface="Consolas" panose="020B0609020204030204" pitchFamily="49" charset="0"/>
              </a:rPr>
              <a:t>|="top"] </a:t>
            </a:r>
            <a:r>
              <a:rPr lang="es-CO" sz="1400" dirty="0">
                <a:solidFill>
                  <a:srgbClr val="000000"/>
                </a:solidFill>
                <a:latin typeface="Consolas" panose="020B0609020204030204" pitchFamily="49" charset="0"/>
              </a:rPr>
              <a:t>{</a:t>
            </a:r>
            <a:r>
              <a:rPr lang="es-CO" sz="1400" dirty="0"/>
              <a:t/>
            </a:r>
            <a:br>
              <a:rPr lang="es-CO" sz="1400" dirty="0"/>
            </a:br>
            <a:r>
              <a:rPr lang="es-CO" sz="1400" dirty="0">
                <a:solidFill>
                  <a:srgbClr val="000000"/>
                </a:solidFill>
                <a:latin typeface="Consolas" panose="020B0609020204030204" pitchFamily="49" charset="0"/>
              </a:rPr>
              <a:t>    </a:t>
            </a:r>
            <a:r>
              <a:rPr lang="es-CO" sz="1400" dirty="0" err="1">
                <a:solidFill>
                  <a:srgbClr val="FF0000"/>
                </a:solidFill>
                <a:latin typeface="Consolas" panose="020B0609020204030204" pitchFamily="49" charset="0"/>
              </a:rPr>
              <a:t>background</a:t>
            </a:r>
            <a:r>
              <a:rPr lang="es-CO" sz="1400" dirty="0">
                <a:solidFill>
                  <a:srgbClr val="FF0000"/>
                </a:solidFill>
                <a:latin typeface="Consolas" panose="020B0609020204030204" pitchFamily="49" charset="0"/>
              </a:rPr>
              <a:t>:</a:t>
            </a:r>
            <a:r>
              <a:rPr lang="es-CO" sz="1400" dirty="0">
                <a:solidFill>
                  <a:srgbClr val="0000CD"/>
                </a:solidFill>
                <a:latin typeface="Consolas" panose="020B0609020204030204" pitchFamily="49" charset="0"/>
              </a:rPr>
              <a:t> </a:t>
            </a:r>
            <a:r>
              <a:rPr lang="es-CO" sz="1400" dirty="0" err="1">
                <a:solidFill>
                  <a:srgbClr val="0000CD"/>
                </a:solidFill>
                <a:latin typeface="Consolas" panose="020B0609020204030204" pitchFamily="49" charset="0"/>
              </a:rPr>
              <a:t>yellow</a:t>
            </a:r>
            <a:r>
              <a:rPr lang="es-CO" sz="1400" dirty="0">
                <a:solidFill>
                  <a:srgbClr val="0000CD"/>
                </a:solidFill>
                <a:latin typeface="Consolas" panose="020B0609020204030204" pitchFamily="49" charset="0"/>
              </a:rPr>
              <a:t>;</a:t>
            </a:r>
            <a:r>
              <a:rPr lang="es-CO" sz="1400" dirty="0"/>
              <a:t/>
            </a:r>
            <a:br>
              <a:rPr lang="es-CO" sz="1400" dirty="0"/>
            </a:br>
            <a:r>
              <a:rPr lang="es-CO" sz="1400" dirty="0">
                <a:solidFill>
                  <a:srgbClr val="000000"/>
                </a:solidFill>
                <a:latin typeface="Consolas" panose="020B0609020204030204" pitchFamily="49" charset="0"/>
              </a:rPr>
              <a:t>}</a:t>
            </a:r>
            <a:endParaRPr lang="en-GB" sz="1400" dirty="0"/>
          </a:p>
        </p:txBody>
      </p:sp>
      <p:sp>
        <p:nvSpPr>
          <p:cNvPr id="13" name="Rectángulo 12"/>
          <p:cNvSpPr/>
          <p:nvPr/>
        </p:nvSpPr>
        <p:spPr>
          <a:xfrm>
            <a:off x="5111262" y="4233313"/>
            <a:ext cx="6096000" cy="738664"/>
          </a:xfrm>
          <a:prstGeom prst="rect">
            <a:avLst/>
          </a:prstGeom>
        </p:spPr>
        <p:txBody>
          <a:bodyPr>
            <a:spAutoFit/>
          </a:bodyPr>
          <a:lstStyle/>
          <a:p>
            <a:r>
              <a:rPr lang="en-US" sz="1400" dirty="0">
                <a:solidFill>
                  <a:srgbClr val="333333"/>
                </a:solidFill>
                <a:latin typeface="Verdana" panose="020B0604030504040204" pitchFamily="34" charset="0"/>
              </a:rPr>
              <a:t>either alone, like class="top", or followed by a hyphen( - ), like class="top-text"! </a:t>
            </a:r>
            <a:r>
              <a:rPr lang="en-US" sz="1400" dirty="0" smtClean="0">
                <a:solidFill>
                  <a:srgbClr val="333333"/>
                </a:solidFill>
                <a:latin typeface="Verdana" panose="020B0604030504040204" pitchFamily="34" charset="0"/>
              </a:rPr>
              <a:t> </a:t>
            </a:r>
            <a:r>
              <a:rPr lang="en-US" sz="1400" dirty="0">
                <a:solidFill>
                  <a:srgbClr val="333333"/>
                </a:solidFill>
                <a:latin typeface="Verdana" panose="020B0604030504040204" pitchFamily="34" charset="0"/>
              </a:rPr>
              <a:t> </a:t>
            </a:r>
            <a:r>
              <a:rPr lang="en-US" sz="1400" dirty="0" smtClean="0">
                <a:solidFill>
                  <a:srgbClr val="333333"/>
                </a:solidFill>
                <a:latin typeface="Verdana" panose="020B0604030504040204" pitchFamily="34" charset="0"/>
              </a:rPr>
              <a:t>--- if ^ then can be just starting with top like </a:t>
            </a:r>
            <a:r>
              <a:rPr lang="en-US" sz="1400" dirty="0" err="1" smtClean="0">
                <a:solidFill>
                  <a:srgbClr val="333333"/>
                </a:solidFill>
                <a:latin typeface="Verdana" panose="020B0604030504040204" pitchFamily="34" charset="0"/>
              </a:rPr>
              <a:t>topsomething</a:t>
            </a:r>
            <a:endParaRPr lang="en-GB" sz="1400" dirty="0"/>
          </a:p>
        </p:txBody>
      </p:sp>
      <p:sp>
        <p:nvSpPr>
          <p:cNvPr id="14" name="Rectángulo 13"/>
          <p:cNvSpPr/>
          <p:nvPr/>
        </p:nvSpPr>
        <p:spPr>
          <a:xfrm>
            <a:off x="703385" y="4442626"/>
            <a:ext cx="6096000" cy="738664"/>
          </a:xfrm>
          <a:prstGeom prst="rect">
            <a:avLst/>
          </a:prstGeom>
        </p:spPr>
        <p:txBody>
          <a:bodyPr>
            <a:spAutoFit/>
          </a:bodyPr>
          <a:lstStyle/>
          <a:p>
            <a:r>
              <a:rPr lang="es-CO" sz="1400" dirty="0">
                <a:solidFill>
                  <a:srgbClr val="A52A2A"/>
                </a:solidFill>
                <a:latin typeface="Consolas" panose="020B0609020204030204" pitchFamily="49" charset="0"/>
              </a:rPr>
              <a:t>[</a:t>
            </a:r>
            <a:r>
              <a:rPr lang="es-CO" sz="1400" dirty="0" err="1">
                <a:solidFill>
                  <a:srgbClr val="A52A2A"/>
                </a:solidFill>
                <a:latin typeface="Consolas" panose="020B0609020204030204" pitchFamily="49" charset="0"/>
              </a:rPr>
              <a:t>class</a:t>
            </a:r>
            <a:r>
              <a:rPr lang="es-CO" sz="1400" dirty="0">
                <a:solidFill>
                  <a:srgbClr val="A52A2A"/>
                </a:solidFill>
                <a:latin typeface="Consolas" panose="020B0609020204030204" pitchFamily="49" charset="0"/>
              </a:rPr>
              <a:t>^="top"] </a:t>
            </a:r>
            <a:r>
              <a:rPr lang="es-CO" sz="1400" dirty="0">
                <a:solidFill>
                  <a:srgbClr val="000000"/>
                </a:solidFill>
                <a:latin typeface="Consolas" panose="020B0609020204030204" pitchFamily="49" charset="0"/>
              </a:rPr>
              <a:t>{</a:t>
            </a:r>
            <a:r>
              <a:rPr lang="es-CO" sz="1400" dirty="0"/>
              <a:t/>
            </a:r>
            <a:br>
              <a:rPr lang="es-CO" sz="1400" dirty="0"/>
            </a:br>
            <a:r>
              <a:rPr lang="es-CO" sz="1400" dirty="0">
                <a:solidFill>
                  <a:srgbClr val="000000"/>
                </a:solidFill>
                <a:latin typeface="Consolas" panose="020B0609020204030204" pitchFamily="49" charset="0"/>
              </a:rPr>
              <a:t>    </a:t>
            </a:r>
            <a:r>
              <a:rPr lang="es-CO" sz="1400" dirty="0" err="1">
                <a:solidFill>
                  <a:srgbClr val="FF0000"/>
                </a:solidFill>
                <a:latin typeface="Consolas" panose="020B0609020204030204" pitchFamily="49" charset="0"/>
              </a:rPr>
              <a:t>background</a:t>
            </a:r>
            <a:r>
              <a:rPr lang="es-CO" sz="1400" dirty="0">
                <a:solidFill>
                  <a:srgbClr val="FF0000"/>
                </a:solidFill>
                <a:latin typeface="Consolas" panose="020B0609020204030204" pitchFamily="49" charset="0"/>
              </a:rPr>
              <a:t>:</a:t>
            </a:r>
            <a:r>
              <a:rPr lang="es-CO" sz="1400" dirty="0">
                <a:solidFill>
                  <a:srgbClr val="0000CD"/>
                </a:solidFill>
                <a:latin typeface="Consolas" panose="020B0609020204030204" pitchFamily="49" charset="0"/>
              </a:rPr>
              <a:t> </a:t>
            </a:r>
            <a:r>
              <a:rPr lang="es-CO" sz="1400" dirty="0" err="1">
                <a:solidFill>
                  <a:srgbClr val="0000CD"/>
                </a:solidFill>
                <a:latin typeface="Consolas" panose="020B0609020204030204" pitchFamily="49" charset="0"/>
              </a:rPr>
              <a:t>yellow</a:t>
            </a:r>
            <a:r>
              <a:rPr lang="es-CO" sz="1400" dirty="0">
                <a:solidFill>
                  <a:srgbClr val="0000CD"/>
                </a:solidFill>
                <a:latin typeface="Consolas" panose="020B0609020204030204" pitchFamily="49" charset="0"/>
              </a:rPr>
              <a:t>;</a:t>
            </a:r>
            <a:r>
              <a:rPr lang="es-CO" sz="1400" dirty="0"/>
              <a:t/>
            </a:r>
            <a:br>
              <a:rPr lang="es-CO" sz="1400" dirty="0"/>
            </a:br>
            <a:r>
              <a:rPr lang="es-CO" sz="1400" dirty="0">
                <a:solidFill>
                  <a:srgbClr val="000000"/>
                </a:solidFill>
                <a:latin typeface="Consolas" panose="020B0609020204030204" pitchFamily="49" charset="0"/>
              </a:rPr>
              <a:t>}</a:t>
            </a:r>
            <a:endParaRPr lang="en-GB" sz="1400" dirty="0"/>
          </a:p>
        </p:txBody>
      </p:sp>
      <p:sp>
        <p:nvSpPr>
          <p:cNvPr id="15" name="Rectángulo 14"/>
          <p:cNvSpPr/>
          <p:nvPr/>
        </p:nvSpPr>
        <p:spPr>
          <a:xfrm>
            <a:off x="703385" y="5222427"/>
            <a:ext cx="6096000" cy="738664"/>
          </a:xfrm>
          <a:prstGeom prst="rect">
            <a:avLst/>
          </a:prstGeom>
        </p:spPr>
        <p:txBody>
          <a:bodyPr>
            <a:spAutoFit/>
          </a:bodyPr>
          <a:lstStyle/>
          <a:p>
            <a:r>
              <a:rPr lang="es-CO" sz="1400" dirty="0">
                <a:solidFill>
                  <a:srgbClr val="A52A2A"/>
                </a:solidFill>
                <a:latin typeface="Consolas" panose="020B0609020204030204" pitchFamily="49" charset="0"/>
              </a:rPr>
              <a:t>[</a:t>
            </a:r>
            <a:r>
              <a:rPr lang="es-CO" sz="1400" dirty="0" err="1">
                <a:solidFill>
                  <a:srgbClr val="A52A2A"/>
                </a:solidFill>
                <a:latin typeface="Consolas" panose="020B0609020204030204" pitchFamily="49" charset="0"/>
              </a:rPr>
              <a:t>class</a:t>
            </a:r>
            <a:r>
              <a:rPr lang="es-CO" sz="1400" dirty="0">
                <a:solidFill>
                  <a:srgbClr val="A52A2A"/>
                </a:solidFill>
                <a:latin typeface="Consolas" panose="020B0609020204030204" pitchFamily="49" charset="0"/>
              </a:rPr>
              <a:t>$="test"] </a:t>
            </a:r>
            <a:r>
              <a:rPr lang="es-CO" sz="1400" dirty="0">
                <a:solidFill>
                  <a:srgbClr val="000000"/>
                </a:solidFill>
                <a:latin typeface="Consolas" panose="020B0609020204030204" pitchFamily="49" charset="0"/>
              </a:rPr>
              <a:t>{</a:t>
            </a:r>
            <a:r>
              <a:rPr lang="es-CO" sz="1400" dirty="0"/>
              <a:t/>
            </a:r>
            <a:br>
              <a:rPr lang="es-CO" sz="1400" dirty="0"/>
            </a:br>
            <a:r>
              <a:rPr lang="es-CO" sz="1400" dirty="0">
                <a:solidFill>
                  <a:srgbClr val="000000"/>
                </a:solidFill>
                <a:latin typeface="Consolas" panose="020B0609020204030204" pitchFamily="49" charset="0"/>
              </a:rPr>
              <a:t>    </a:t>
            </a:r>
            <a:r>
              <a:rPr lang="es-CO" sz="1400" dirty="0" err="1">
                <a:solidFill>
                  <a:srgbClr val="FF0000"/>
                </a:solidFill>
                <a:latin typeface="Consolas" panose="020B0609020204030204" pitchFamily="49" charset="0"/>
              </a:rPr>
              <a:t>background</a:t>
            </a:r>
            <a:r>
              <a:rPr lang="es-CO" sz="1400" dirty="0">
                <a:solidFill>
                  <a:srgbClr val="FF0000"/>
                </a:solidFill>
                <a:latin typeface="Consolas" panose="020B0609020204030204" pitchFamily="49" charset="0"/>
              </a:rPr>
              <a:t>:</a:t>
            </a:r>
            <a:r>
              <a:rPr lang="es-CO" sz="1400" dirty="0">
                <a:solidFill>
                  <a:srgbClr val="0000CD"/>
                </a:solidFill>
                <a:latin typeface="Consolas" panose="020B0609020204030204" pitchFamily="49" charset="0"/>
              </a:rPr>
              <a:t> </a:t>
            </a:r>
            <a:r>
              <a:rPr lang="es-CO" sz="1400" dirty="0" err="1">
                <a:solidFill>
                  <a:srgbClr val="0000CD"/>
                </a:solidFill>
                <a:latin typeface="Consolas" panose="020B0609020204030204" pitchFamily="49" charset="0"/>
              </a:rPr>
              <a:t>yellow</a:t>
            </a:r>
            <a:r>
              <a:rPr lang="es-CO" sz="1400" dirty="0">
                <a:solidFill>
                  <a:srgbClr val="0000CD"/>
                </a:solidFill>
                <a:latin typeface="Consolas" panose="020B0609020204030204" pitchFamily="49" charset="0"/>
              </a:rPr>
              <a:t>;</a:t>
            </a:r>
            <a:r>
              <a:rPr lang="es-CO" sz="1400" dirty="0"/>
              <a:t/>
            </a:r>
            <a:br>
              <a:rPr lang="es-CO" sz="1400" dirty="0"/>
            </a:br>
            <a:r>
              <a:rPr lang="es-CO" sz="1400" dirty="0">
                <a:solidFill>
                  <a:srgbClr val="000000"/>
                </a:solidFill>
                <a:latin typeface="Consolas" panose="020B0609020204030204" pitchFamily="49" charset="0"/>
              </a:rPr>
              <a:t>}</a:t>
            </a:r>
            <a:endParaRPr lang="en-GB" sz="1400" dirty="0"/>
          </a:p>
        </p:txBody>
      </p:sp>
      <p:sp>
        <p:nvSpPr>
          <p:cNvPr id="16" name="Rectángulo 15"/>
          <p:cNvSpPr/>
          <p:nvPr/>
        </p:nvSpPr>
        <p:spPr>
          <a:xfrm>
            <a:off x="703385" y="6008251"/>
            <a:ext cx="6096000" cy="1169551"/>
          </a:xfrm>
          <a:prstGeom prst="rect">
            <a:avLst/>
          </a:prstGeom>
        </p:spPr>
        <p:txBody>
          <a:bodyPr>
            <a:spAutoFit/>
          </a:bodyPr>
          <a:lstStyle/>
          <a:p>
            <a:r>
              <a:rPr lang="es-CO" sz="1400" dirty="0">
                <a:solidFill>
                  <a:srgbClr val="A52A2A"/>
                </a:solidFill>
                <a:latin typeface="Consolas" panose="020B0609020204030204" pitchFamily="49" charset="0"/>
              </a:rPr>
              <a:t>[</a:t>
            </a:r>
            <a:r>
              <a:rPr lang="es-CO" sz="1400" dirty="0" err="1">
                <a:solidFill>
                  <a:srgbClr val="A52A2A"/>
                </a:solidFill>
                <a:latin typeface="Consolas" panose="020B0609020204030204" pitchFamily="49" charset="0"/>
              </a:rPr>
              <a:t>class</a:t>
            </a:r>
            <a:r>
              <a:rPr lang="es-CO" sz="1400" dirty="0">
                <a:solidFill>
                  <a:srgbClr val="A52A2A"/>
                </a:solidFill>
                <a:latin typeface="Consolas" panose="020B0609020204030204" pitchFamily="49" charset="0"/>
              </a:rPr>
              <a:t>*="te"] </a:t>
            </a:r>
            <a:r>
              <a:rPr lang="es-CO" sz="1400" dirty="0">
                <a:solidFill>
                  <a:srgbClr val="000000"/>
                </a:solidFill>
                <a:latin typeface="Consolas" panose="020B0609020204030204" pitchFamily="49" charset="0"/>
              </a:rPr>
              <a:t>{</a:t>
            </a:r>
            <a:br>
              <a:rPr lang="es-CO" sz="1400" dirty="0">
                <a:solidFill>
                  <a:srgbClr val="000000"/>
                </a:solidFill>
                <a:latin typeface="Consolas" panose="020B0609020204030204" pitchFamily="49" charset="0"/>
              </a:rPr>
            </a:br>
            <a:r>
              <a:rPr lang="es-CO" sz="1400" dirty="0">
                <a:solidFill>
                  <a:srgbClr val="000000"/>
                </a:solidFill>
                <a:latin typeface="Consolas" panose="020B0609020204030204" pitchFamily="49" charset="0"/>
              </a:rPr>
              <a:t>    </a:t>
            </a:r>
            <a:r>
              <a:rPr lang="es-CO" sz="1400" dirty="0" err="1">
                <a:solidFill>
                  <a:srgbClr val="FF0000"/>
                </a:solidFill>
                <a:latin typeface="Consolas" panose="020B0609020204030204" pitchFamily="49" charset="0"/>
              </a:rPr>
              <a:t>background</a:t>
            </a:r>
            <a:r>
              <a:rPr lang="es-CO" sz="1400" dirty="0">
                <a:solidFill>
                  <a:srgbClr val="FF0000"/>
                </a:solidFill>
                <a:latin typeface="Consolas" panose="020B0609020204030204" pitchFamily="49" charset="0"/>
              </a:rPr>
              <a:t>:</a:t>
            </a:r>
            <a:r>
              <a:rPr lang="es-CO" sz="1400" dirty="0">
                <a:solidFill>
                  <a:srgbClr val="0000CD"/>
                </a:solidFill>
                <a:latin typeface="Consolas" panose="020B0609020204030204" pitchFamily="49" charset="0"/>
              </a:rPr>
              <a:t> </a:t>
            </a:r>
            <a:r>
              <a:rPr lang="es-CO" sz="1400" dirty="0" err="1">
                <a:solidFill>
                  <a:srgbClr val="0000CD"/>
                </a:solidFill>
                <a:latin typeface="Consolas" panose="020B0609020204030204" pitchFamily="49" charset="0"/>
              </a:rPr>
              <a:t>yellow</a:t>
            </a:r>
            <a:r>
              <a:rPr lang="es-CO" sz="1400" dirty="0">
                <a:solidFill>
                  <a:srgbClr val="0000CD"/>
                </a:solidFill>
                <a:latin typeface="Consolas" panose="020B0609020204030204" pitchFamily="49" charset="0"/>
              </a:rPr>
              <a:t>;</a:t>
            </a:r>
            <a:r>
              <a:rPr lang="es-CO" sz="1400" dirty="0">
                <a:solidFill>
                  <a:srgbClr val="000000"/>
                </a:solidFill>
                <a:latin typeface="Consolas" panose="020B0609020204030204" pitchFamily="49" charset="0"/>
              </a:rPr>
              <a:t/>
            </a:r>
            <a:br>
              <a:rPr lang="es-CO" sz="1400" dirty="0">
                <a:solidFill>
                  <a:srgbClr val="000000"/>
                </a:solidFill>
                <a:latin typeface="Consolas" panose="020B0609020204030204" pitchFamily="49" charset="0"/>
              </a:rPr>
            </a:br>
            <a:r>
              <a:rPr lang="es-CO" sz="1400" dirty="0">
                <a:solidFill>
                  <a:srgbClr val="000000"/>
                </a:solidFill>
                <a:latin typeface="Consolas" panose="020B0609020204030204" pitchFamily="49" charset="0"/>
              </a:rPr>
              <a:t>}</a:t>
            </a:r>
          </a:p>
          <a:p>
            <a:r>
              <a:rPr lang="es-CO" sz="1400" dirty="0"/>
              <a:t/>
            </a:r>
            <a:br>
              <a:rPr lang="es-CO" sz="1400" dirty="0"/>
            </a:br>
            <a:endParaRPr lang="en-GB" sz="1400" dirty="0"/>
          </a:p>
        </p:txBody>
      </p:sp>
      <p:sp>
        <p:nvSpPr>
          <p:cNvPr id="17" name="Rectángulo 16"/>
          <p:cNvSpPr/>
          <p:nvPr/>
        </p:nvSpPr>
        <p:spPr>
          <a:xfrm>
            <a:off x="5110780" y="5166948"/>
            <a:ext cx="6096000" cy="307777"/>
          </a:xfrm>
          <a:prstGeom prst="rect">
            <a:avLst/>
          </a:prstGeom>
        </p:spPr>
        <p:txBody>
          <a:bodyPr>
            <a:spAutoFit/>
          </a:bodyPr>
          <a:lstStyle/>
          <a:p>
            <a:r>
              <a:rPr lang="en-US" sz="1400" dirty="0">
                <a:solidFill>
                  <a:srgbClr val="333333"/>
                </a:solidFill>
                <a:latin typeface="Verdana" panose="020B0604030504040204" pitchFamily="34" charset="0"/>
              </a:rPr>
              <a:t>all elements with a class attribute value that ends with "test"</a:t>
            </a:r>
            <a:endParaRPr lang="en-GB" sz="1400" dirty="0"/>
          </a:p>
        </p:txBody>
      </p:sp>
      <p:sp>
        <p:nvSpPr>
          <p:cNvPr id="18" name="Rectángulo 17"/>
          <p:cNvSpPr/>
          <p:nvPr/>
        </p:nvSpPr>
        <p:spPr>
          <a:xfrm>
            <a:off x="5110780" y="5964333"/>
            <a:ext cx="6096000" cy="307777"/>
          </a:xfrm>
          <a:prstGeom prst="rect">
            <a:avLst/>
          </a:prstGeom>
        </p:spPr>
        <p:txBody>
          <a:bodyPr>
            <a:spAutoFit/>
          </a:bodyPr>
          <a:lstStyle/>
          <a:p>
            <a:r>
              <a:rPr lang="en-US" sz="1400" dirty="0">
                <a:solidFill>
                  <a:srgbClr val="333333"/>
                </a:solidFill>
                <a:latin typeface="Verdana" panose="020B0604030504040204" pitchFamily="34" charset="0"/>
              </a:rPr>
              <a:t>selects all elements with a class attribute value that contains "</a:t>
            </a:r>
            <a:r>
              <a:rPr lang="en-US" sz="1400" dirty="0" err="1">
                <a:solidFill>
                  <a:srgbClr val="333333"/>
                </a:solidFill>
                <a:latin typeface="Verdana" panose="020B0604030504040204" pitchFamily="34" charset="0"/>
              </a:rPr>
              <a:t>te</a:t>
            </a:r>
            <a:r>
              <a:rPr lang="en-US" sz="1400" dirty="0">
                <a:solidFill>
                  <a:srgbClr val="333333"/>
                </a:solidFill>
                <a:latin typeface="Verdana" panose="020B0604030504040204" pitchFamily="34" charset="0"/>
              </a:rPr>
              <a:t>"</a:t>
            </a:r>
            <a:endParaRPr lang="en-GB" sz="1400" dirty="0"/>
          </a:p>
        </p:txBody>
      </p:sp>
    </p:spTree>
    <p:extLst>
      <p:ext uri="{BB962C8B-B14F-4D97-AF65-F5344CB8AC3E}">
        <p14:creationId xmlns:p14="http://schemas.microsoft.com/office/powerpoint/2010/main" val="129584516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GB" dirty="0" smtClean="0"/>
              <a:t>Css3 – cool and new</a:t>
            </a:r>
            <a:endParaRPr lang="en-GB" dirty="0"/>
          </a:p>
        </p:txBody>
      </p:sp>
      <p:pic>
        <p:nvPicPr>
          <p:cNvPr id="4" name="Imagen 3"/>
          <p:cNvPicPr>
            <a:picLocks noChangeAspect="1"/>
          </p:cNvPicPr>
          <p:nvPr/>
        </p:nvPicPr>
        <p:blipFill>
          <a:blip r:embed="rId2"/>
          <a:stretch>
            <a:fillRect/>
          </a:stretch>
        </p:blipFill>
        <p:spPr>
          <a:xfrm>
            <a:off x="647019" y="1690688"/>
            <a:ext cx="2124075" cy="1428750"/>
          </a:xfrm>
          <a:prstGeom prst="rect">
            <a:avLst/>
          </a:prstGeom>
        </p:spPr>
      </p:pic>
      <p:pic>
        <p:nvPicPr>
          <p:cNvPr id="5" name="Imagen 4"/>
          <p:cNvPicPr>
            <a:picLocks noChangeAspect="1"/>
          </p:cNvPicPr>
          <p:nvPr/>
        </p:nvPicPr>
        <p:blipFill>
          <a:blip r:embed="rId3"/>
          <a:stretch>
            <a:fillRect/>
          </a:stretch>
        </p:blipFill>
        <p:spPr>
          <a:xfrm>
            <a:off x="3962400" y="1690688"/>
            <a:ext cx="1952625" cy="1485900"/>
          </a:xfrm>
          <a:prstGeom prst="rect">
            <a:avLst/>
          </a:prstGeom>
        </p:spPr>
      </p:pic>
      <p:pic>
        <p:nvPicPr>
          <p:cNvPr id="6" name="Imagen 5"/>
          <p:cNvPicPr>
            <a:picLocks noChangeAspect="1"/>
          </p:cNvPicPr>
          <p:nvPr/>
        </p:nvPicPr>
        <p:blipFill>
          <a:blip r:embed="rId4"/>
          <a:stretch>
            <a:fillRect/>
          </a:stretch>
        </p:blipFill>
        <p:spPr>
          <a:xfrm>
            <a:off x="6685189" y="1745108"/>
            <a:ext cx="1971675" cy="1428750"/>
          </a:xfrm>
          <a:prstGeom prst="rect">
            <a:avLst/>
          </a:prstGeom>
        </p:spPr>
      </p:pic>
      <p:cxnSp>
        <p:nvCxnSpPr>
          <p:cNvPr id="8" name="Conector recto de flecha 7"/>
          <p:cNvCxnSpPr/>
          <p:nvPr/>
        </p:nvCxnSpPr>
        <p:spPr>
          <a:xfrm>
            <a:off x="1709056" y="3396343"/>
            <a:ext cx="0" cy="3592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CuadroTexto 8"/>
          <p:cNvSpPr txBox="1"/>
          <p:nvPr/>
        </p:nvSpPr>
        <p:spPr>
          <a:xfrm>
            <a:off x="990600" y="3918857"/>
            <a:ext cx="1426029" cy="369332"/>
          </a:xfrm>
          <a:prstGeom prst="rect">
            <a:avLst/>
          </a:prstGeom>
          <a:noFill/>
        </p:spPr>
        <p:txBody>
          <a:bodyPr wrap="square" rtlCol="0">
            <a:spAutoFit/>
          </a:bodyPr>
          <a:lstStyle/>
          <a:p>
            <a:r>
              <a:rPr lang="en-GB" dirty="0" smtClean="0"/>
              <a:t>Background</a:t>
            </a:r>
            <a:endParaRPr lang="en-GB" dirty="0"/>
          </a:p>
        </p:txBody>
      </p:sp>
      <p:sp>
        <p:nvSpPr>
          <p:cNvPr id="10" name="CuadroTexto 9"/>
          <p:cNvSpPr txBox="1"/>
          <p:nvPr/>
        </p:nvSpPr>
        <p:spPr>
          <a:xfrm>
            <a:off x="4084864" y="3918857"/>
            <a:ext cx="1426029" cy="369332"/>
          </a:xfrm>
          <a:prstGeom prst="rect">
            <a:avLst/>
          </a:prstGeom>
          <a:noFill/>
        </p:spPr>
        <p:txBody>
          <a:bodyPr wrap="square" rtlCol="0">
            <a:spAutoFit/>
          </a:bodyPr>
          <a:lstStyle/>
          <a:p>
            <a:r>
              <a:rPr lang="en-GB" dirty="0" smtClean="0"/>
              <a:t>Border</a:t>
            </a:r>
            <a:endParaRPr lang="en-GB" dirty="0"/>
          </a:p>
        </p:txBody>
      </p:sp>
      <p:cxnSp>
        <p:nvCxnSpPr>
          <p:cNvPr id="11" name="Conector recto de flecha 10"/>
          <p:cNvCxnSpPr/>
          <p:nvPr/>
        </p:nvCxnSpPr>
        <p:spPr>
          <a:xfrm>
            <a:off x="4720997" y="3396343"/>
            <a:ext cx="0" cy="3592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CuadroTexto 11"/>
          <p:cNvSpPr txBox="1"/>
          <p:nvPr/>
        </p:nvSpPr>
        <p:spPr>
          <a:xfrm>
            <a:off x="7095445" y="3944702"/>
            <a:ext cx="1426029" cy="646331"/>
          </a:xfrm>
          <a:prstGeom prst="rect">
            <a:avLst/>
          </a:prstGeom>
          <a:noFill/>
        </p:spPr>
        <p:txBody>
          <a:bodyPr wrap="square" rtlCol="0">
            <a:spAutoFit/>
          </a:bodyPr>
          <a:lstStyle/>
          <a:p>
            <a:r>
              <a:rPr lang="en-GB" dirty="0" smtClean="0"/>
              <a:t>Background image</a:t>
            </a:r>
            <a:endParaRPr lang="en-GB" dirty="0"/>
          </a:p>
        </p:txBody>
      </p:sp>
      <p:cxnSp>
        <p:nvCxnSpPr>
          <p:cNvPr id="13" name="Conector recto de flecha 12"/>
          <p:cNvCxnSpPr/>
          <p:nvPr/>
        </p:nvCxnSpPr>
        <p:spPr>
          <a:xfrm>
            <a:off x="7731578" y="3422188"/>
            <a:ext cx="0" cy="3592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Rectángulo 13"/>
          <p:cNvSpPr/>
          <p:nvPr/>
        </p:nvSpPr>
        <p:spPr>
          <a:xfrm>
            <a:off x="321809" y="4728474"/>
            <a:ext cx="2715305" cy="1815882"/>
          </a:xfrm>
          <a:prstGeom prst="rect">
            <a:avLst/>
          </a:prstGeom>
        </p:spPr>
        <p:txBody>
          <a:bodyPr wrap="square">
            <a:spAutoFit/>
          </a:bodyPr>
          <a:lstStyle/>
          <a:p>
            <a:r>
              <a:rPr lang="es-CO" sz="1400" dirty="0">
                <a:solidFill>
                  <a:srgbClr val="A52A2A"/>
                </a:solidFill>
                <a:latin typeface="Consolas" panose="020B0609020204030204" pitchFamily="49" charset="0"/>
              </a:rPr>
              <a:t>#rcorners1 </a:t>
            </a:r>
            <a:r>
              <a:rPr lang="es-CO" sz="1400" dirty="0">
                <a:solidFill>
                  <a:srgbClr val="000000"/>
                </a:solidFill>
                <a:latin typeface="Consolas" panose="020B0609020204030204" pitchFamily="49" charset="0"/>
              </a:rPr>
              <a:t>{</a:t>
            </a:r>
            <a:r>
              <a:rPr lang="es-CO" sz="1400" dirty="0"/>
              <a:t/>
            </a:r>
            <a:br>
              <a:rPr lang="es-CO" sz="1400" dirty="0"/>
            </a:br>
            <a:r>
              <a:rPr lang="es-CO" sz="1400" dirty="0">
                <a:solidFill>
                  <a:srgbClr val="000000"/>
                </a:solidFill>
                <a:latin typeface="Consolas" panose="020B0609020204030204" pitchFamily="49" charset="0"/>
              </a:rPr>
              <a:t>    </a:t>
            </a:r>
            <a:r>
              <a:rPr lang="es-CO" sz="1400" dirty="0" err="1">
                <a:solidFill>
                  <a:srgbClr val="FF0000"/>
                </a:solidFill>
                <a:latin typeface="Consolas" panose="020B0609020204030204" pitchFamily="49" charset="0"/>
              </a:rPr>
              <a:t>border-radius</a:t>
            </a:r>
            <a:r>
              <a:rPr lang="es-CO" sz="1400" dirty="0">
                <a:solidFill>
                  <a:srgbClr val="FF0000"/>
                </a:solidFill>
                <a:latin typeface="Consolas" panose="020B0609020204030204" pitchFamily="49" charset="0"/>
              </a:rPr>
              <a:t>:</a:t>
            </a:r>
            <a:r>
              <a:rPr lang="es-CO" sz="1400" dirty="0">
                <a:solidFill>
                  <a:srgbClr val="0000CD"/>
                </a:solidFill>
                <a:latin typeface="Consolas" panose="020B0609020204030204" pitchFamily="49" charset="0"/>
              </a:rPr>
              <a:t> 25px;</a:t>
            </a:r>
            <a:r>
              <a:rPr lang="es-CO" sz="1400" dirty="0"/>
              <a:t/>
            </a:r>
            <a:br>
              <a:rPr lang="es-CO" sz="1400" dirty="0"/>
            </a:br>
            <a:r>
              <a:rPr lang="es-CO" sz="1400" dirty="0">
                <a:solidFill>
                  <a:srgbClr val="000000"/>
                </a:solidFill>
                <a:latin typeface="Consolas" panose="020B0609020204030204" pitchFamily="49" charset="0"/>
              </a:rPr>
              <a:t>    </a:t>
            </a:r>
            <a:r>
              <a:rPr lang="es-CO" sz="1400" dirty="0" err="1">
                <a:solidFill>
                  <a:srgbClr val="FF0000"/>
                </a:solidFill>
                <a:latin typeface="Consolas" panose="020B0609020204030204" pitchFamily="49" charset="0"/>
              </a:rPr>
              <a:t>background</a:t>
            </a:r>
            <a:r>
              <a:rPr lang="es-CO" sz="1400" dirty="0">
                <a:solidFill>
                  <a:srgbClr val="FF0000"/>
                </a:solidFill>
                <a:latin typeface="Consolas" panose="020B0609020204030204" pitchFamily="49" charset="0"/>
              </a:rPr>
              <a:t>:</a:t>
            </a:r>
            <a:r>
              <a:rPr lang="es-CO" sz="1400" dirty="0">
                <a:solidFill>
                  <a:srgbClr val="0000CD"/>
                </a:solidFill>
                <a:latin typeface="Consolas" panose="020B0609020204030204" pitchFamily="49" charset="0"/>
              </a:rPr>
              <a:t> #8AC007;</a:t>
            </a:r>
            <a:r>
              <a:rPr lang="es-CO" sz="1400" dirty="0"/>
              <a:t/>
            </a:r>
            <a:br>
              <a:rPr lang="es-CO" sz="1400" dirty="0"/>
            </a:br>
            <a:r>
              <a:rPr lang="es-CO" sz="1400" dirty="0">
                <a:solidFill>
                  <a:srgbClr val="000000"/>
                </a:solidFill>
                <a:latin typeface="Consolas" panose="020B0609020204030204" pitchFamily="49" charset="0"/>
              </a:rPr>
              <a:t>    </a:t>
            </a:r>
            <a:r>
              <a:rPr lang="es-CO" sz="1400" dirty="0" err="1">
                <a:solidFill>
                  <a:srgbClr val="FF0000"/>
                </a:solidFill>
                <a:latin typeface="Consolas" panose="020B0609020204030204" pitchFamily="49" charset="0"/>
              </a:rPr>
              <a:t>padding</a:t>
            </a:r>
            <a:r>
              <a:rPr lang="es-CO" sz="1400" dirty="0">
                <a:solidFill>
                  <a:srgbClr val="FF0000"/>
                </a:solidFill>
                <a:latin typeface="Consolas" panose="020B0609020204030204" pitchFamily="49" charset="0"/>
              </a:rPr>
              <a:t>:</a:t>
            </a:r>
            <a:r>
              <a:rPr lang="es-CO" sz="1400" dirty="0">
                <a:solidFill>
                  <a:srgbClr val="0000CD"/>
                </a:solidFill>
                <a:latin typeface="Consolas" panose="020B0609020204030204" pitchFamily="49" charset="0"/>
              </a:rPr>
              <a:t> 20px;</a:t>
            </a:r>
            <a:r>
              <a:rPr lang="es-CO" sz="1400" dirty="0">
                <a:solidFill>
                  <a:srgbClr val="000000"/>
                </a:solidFill>
                <a:latin typeface="Consolas" panose="020B0609020204030204" pitchFamily="49" charset="0"/>
              </a:rPr>
              <a:t> </a:t>
            </a:r>
            <a:r>
              <a:rPr lang="es-CO" sz="1400" dirty="0"/>
              <a:t/>
            </a:r>
            <a:br>
              <a:rPr lang="es-CO" sz="1400" dirty="0"/>
            </a:br>
            <a:r>
              <a:rPr lang="es-CO" sz="1400" dirty="0">
                <a:solidFill>
                  <a:srgbClr val="000000"/>
                </a:solidFill>
                <a:latin typeface="Consolas" panose="020B0609020204030204" pitchFamily="49" charset="0"/>
              </a:rPr>
              <a:t>    </a:t>
            </a:r>
            <a:r>
              <a:rPr lang="es-CO" sz="1400" dirty="0" err="1">
                <a:solidFill>
                  <a:srgbClr val="FF0000"/>
                </a:solidFill>
                <a:latin typeface="Consolas" panose="020B0609020204030204" pitchFamily="49" charset="0"/>
              </a:rPr>
              <a:t>width</a:t>
            </a:r>
            <a:r>
              <a:rPr lang="es-CO" sz="1400" dirty="0">
                <a:solidFill>
                  <a:srgbClr val="FF0000"/>
                </a:solidFill>
                <a:latin typeface="Consolas" panose="020B0609020204030204" pitchFamily="49" charset="0"/>
              </a:rPr>
              <a:t>:</a:t>
            </a:r>
            <a:r>
              <a:rPr lang="es-CO" sz="1400" dirty="0">
                <a:solidFill>
                  <a:srgbClr val="0000CD"/>
                </a:solidFill>
                <a:latin typeface="Consolas" panose="020B0609020204030204" pitchFamily="49" charset="0"/>
              </a:rPr>
              <a:t> 200px;</a:t>
            </a:r>
            <a:r>
              <a:rPr lang="es-CO" sz="1400" dirty="0"/>
              <a:t/>
            </a:r>
            <a:br>
              <a:rPr lang="es-CO" sz="1400" dirty="0"/>
            </a:br>
            <a:r>
              <a:rPr lang="es-CO" sz="1400" dirty="0">
                <a:solidFill>
                  <a:srgbClr val="000000"/>
                </a:solidFill>
                <a:latin typeface="Consolas" panose="020B0609020204030204" pitchFamily="49" charset="0"/>
              </a:rPr>
              <a:t>    </a:t>
            </a:r>
            <a:r>
              <a:rPr lang="es-CO" sz="1400" dirty="0" err="1">
                <a:solidFill>
                  <a:srgbClr val="FF0000"/>
                </a:solidFill>
                <a:latin typeface="Consolas" panose="020B0609020204030204" pitchFamily="49" charset="0"/>
              </a:rPr>
              <a:t>height</a:t>
            </a:r>
            <a:r>
              <a:rPr lang="es-CO" sz="1400" dirty="0">
                <a:solidFill>
                  <a:srgbClr val="FF0000"/>
                </a:solidFill>
                <a:latin typeface="Consolas" panose="020B0609020204030204" pitchFamily="49" charset="0"/>
              </a:rPr>
              <a:t>:</a:t>
            </a:r>
            <a:r>
              <a:rPr lang="es-CO" sz="1400" dirty="0">
                <a:solidFill>
                  <a:srgbClr val="0000CD"/>
                </a:solidFill>
                <a:latin typeface="Consolas" panose="020B0609020204030204" pitchFamily="49" charset="0"/>
              </a:rPr>
              <a:t> 150px;</a:t>
            </a:r>
            <a:r>
              <a:rPr lang="es-CO" sz="1400" dirty="0">
                <a:solidFill>
                  <a:srgbClr val="000000"/>
                </a:solidFill>
                <a:latin typeface="Consolas" panose="020B0609020204030204" pitchFamily="49" charset="0"/>
              </a:rPr>
              <a:t> </a:t>
            </a:r>
            <a:r>
              <a:rPr lang="es-CO" sz="1400" dirty="0"/>
              <a:t/>
            </a:r>
            <a:br>
              <a:rPr lang="es-CO" sz="1400" dirty="0"/>
            </a:br>
            <a:r>
              <a:rPr lang="es-CO" sz="1400" dirty="0">
                <a:solidFill>
                  <a:srgbClr val="000000"/>
                </a:solidFill>
                <a:latin typeface="Consolas" panose="020B0609020204030204" pitchFamily="49" charset="0"/>
              </a:rPr>
              <a:t>}</a:t>
            </a:r>
            <a:r>
              <a:rPr lang="es-CO" sz="1400" dirty="0"/>
              <a:t/>
            </a:r>
            <a:br>
              <a:rPr lang="es-CO" sz="1400" dirty="0"/>
            </a:br>
            <a:endParaRPr lang="en-GB" sz="1400" dirty="0"/>
          </a:p>
        </p:txBody>
      </p:sp>
      <p:sp>
        <p:nvSpPr>
          <p:cNvPr id="15" name="Rectángulo 14"/>
          <p:cNvSpPr/>
          <p:nvPr/>
        </p:nvSpPr>
        <p:spPr>
          <a:xfrm>
            <a:off x="3294969" y="4728474"/>
            <a:ext cx="3287486" cy="1600438"/>
          </a:xfrm>
          <a:prstGeom prst="rect">
            <a:avLst/>
          </a:prstGeom>
        </p:spPr>
        <p:txBody>
          <a:bodyPr wrap="square">
            <a:spAutoFit/>
          </a:bodyPr>
          <a:lstStyle/>
          <a:p>
            <a:r>
              <a:rPr lang="es-CO" sz="1400" dirty="0">
                <a:solidFill>
                  <a:srgbClr val="A52A2A"/>
                </a:solidFill>
                <a:latin typeface="Consolas" panose="020B0609020204030204" pitchFamily="49" charset="0"/>
              </a:rPr>
              <a:t>#rcorners2 </a:t>
            </a:r>
            <a:r>
              <a:rPr lang="es-CO" sz="1400" dirty="0">
                <a:solidFill>
                  <a:srgbClr val="000000"/>
                </a:solidFill>
                <a:latin typeface="Consolas" panose="020B0609020204030204" pitchFamily="49" charset="0"/>
              </a:rPr>
              <a:t>{</a:t>
            </a:r>
            <a:r>
              <a:rPr lang="es-CO" sz="1400" dirty="0"/>
              <a:t/>
            </a:r>
            <a:br>
              <a:rPr lang="es-CO" sz="1400" dirty="0"/>
            </a:br>
            <a:r>
              <a:rPr lang="es-CO" sz="1400" dirty="0">
                <a:solidFill>
                  <a:srgbClr val="000000"/>
                </a:solidFill>
                <a:latin typeface="Consolas" panose="020B0609020204030204" pitchFamily="49" charset="0"/>
              </a:rPr>
              <a:t>    </a:t>
            </a:r>
            <a:r>
              <a:rPr lang="es-CO" sz="1400" dirty="0" err="1">
                <a:solidFill>
                  <a:srgbClr val="FF0000"/>
                </a:solidFill>
                <a:latin typeface="Consolas" panose="020B0609020204030204" pitchFamily="49" charset="0"/>
              </a:rPr>
              <a:t>border-radius</a:t>
            </a:r>
            <a:r>
              <a:rPr lang="es-CO" sz="1400" dirty="0">
                <a:solidFill>
                  <a:srgbClr val="FF0000"/>
                </a:solidFill>
                <a:latin typeface="Consolas" panose="020B0609020204030204" pitchFamily="49" charset="0"/>
              </a:rPr>
              <a:t>:</a:t>
            </a:r>
            <a:r>
              <a:rPr lang="es-CO" sz="1400" dirty="0">
                <a:solidFill>
                  <a:srgbClr val="0000CD"/>
                </a:solidFill>
                <a:latin typeface="Consolas" panose="020B0609020204030204" pitchFamily="49" charset="0"/>
              </a:rPr>
              <a:t> 25px;</a:t>
            </a:r>
            <a:r>
              <a:rPr lang="es-CO" sz="1400" dirty="0"/>
              <a:t/>
            </a:r>
            <a:br>
              <a:rPr lang="es-CO" sz="1400" dirty="0"/>
            </a:br>
            <a:r>
              <a:rPr lang="es-CO" sz="1400" dirty="0">
                <a:solidFill>
                  <a:srgbClr val="000000"/>
                </a:solidFill>
                <a:latin typeface="Consolas" panose="020B0609020204030204" pitchFamily="49" charset="0"/>
              </a:rPr>
              <a:t>    </a:t>
            </a:r>
            <a:r>
              <a:rPr lang="es-CO" sz="1400" dirty="0" err="1">
                <a:solidFill>
                  <a:srgbClr val="FF0000"/>
                </a:solidFill>
                <a:latin typeface="Consolas" panose="020B0609020204030204" pitchFamily="49" charset="0"/>
              </a:rPr>
              <a:t>border</a:t>
            </a:r>
            <a:r>
              <a:rPr lang="es-CO" sz="1400" dirty="0">
                <a:solidFill>
                  <a:srgbClr val="FF0000"/>
                </a:solidFill>
                <a:latin typeface="Consolas" panose="020B0609020204030204" pitchFamily="49" charset="0"/>
              </a:rPr>
              <a:t>:</a:t>
            </a:r>
            <a:r>
              <a:rPr lang="es-CO" sz="1400" dirty="0">
                <a:solidFill>
                  <a:srgbClr val="0000CD"/>
                </a:solidFill>
                <a:latin typeface="Consolas" panose="020B0609020204030204" pitchFamily="49" charset="0"/>
              </a:rPr>
              <a:t> 2px </a:t>
            </a:r>
            <a:r>
              <a:rPr lang="es-CO" sz="1400" dirty="0" err="1">
                <a:solidFill>
                  <a:srgbClr val="0000CD"/>
                </a:solidFill>
                <a:latin typeface="Consolas" panose="020B0609020204030204" pitchFamily="49" charset="0"/>
              </a:rPr>
              <a:t>solid</a:t>
            </a:r>
            <a:r>
              <a:rPr lang="es-CO" sz="1400" dirty="0">
                <a:solidFill>
                  <a:srgbClr val="0000CD"/>
                </a:solidFill>
                <a:latin typeface="Consolas" panose="020B0609020204030204" pitchFamily="49" charset="0"/>
              </a:rPr>
              <a:t> #8AC007;</a:t>
            </a:r>
            <a:r>
              <a:rPr lang="es-CO" sz="1400" dirty="0"/>
              <a:t/>
            </a:r>
            <a:br>
              <a:rPr lang="es-CO" sz="1400" dirty="0"/>
            </a:br>
            <a:r>
              <a:rPr lang="es-CO" sz="1400" dirty="0">
                <a:solidFill>
                  <a:srgbClr val="000000"/>
                </a:solidFill>
                <a:latin typeface="Consolas" panose="020B0609020204030204" pitchFamily="49" charset="0"/>
              </a:rPr>
              <a:t>    </a:t>
            </a:r>
            <a:r>
              <a:rPr lang="es-CO" sz="1400" dirty="0" err="1">
                <a:solidFill>
                  <a:srgbClr val="FF0000"/>
                </a:solidFill>
                <a:latin typeface="Consolas" panose="020B0609020204030204" pitchFamily="49" charset="0"/>
              </a:rPr>
              <a:t>padding</a:t>
            </a:r>
            <a:r>
              <a:rPr lang="es-CO" sz="1400" dirty="0">
                <a:solidFill>
                  <a:srgbClr val="FF0000"/>
                </a:solidFill>
                <a:latin typeface="Consolas" panose="020B0609020204030204" pitchFamily="49" charset="0"/>
              </a:rPr>
              <a:t>:</a:t>
            </a:r>
            <a:r>
              <a:rPr lang="es-CO" sz="1400" dirty="0">
                <a:solidFill>
                  <a:srgbClr val="0000CD"/>
                </a:solidFill>
                <a:latin typeface="Consolas" panose="020B0609020204030204" pitchFamily="49" charset="0"/>
              </a:rPr>
              <a:t> 20px;</a:t>
            </a:r>
            <a:r>
              <a:rPr lang="es-CO" sz="1400" dirty="0">
                <a:solidFill>
                  <a:srgbClr val="000000"/>
                </a:solidFill>
                <a:latin typeface="Consolas" panose="020B0609020204030204" pitchFamily="49" charset="0"/>
              </a:rPr>
              <a:t> </a:t>
            </a:r>
            <a:r>
              <a:rPr lang="es-CO" sz="1400" dirty="0"/>
              <a:t/>
            </a:r>
            <a:br>
              <a:rPr lang="es-CO" sz="1400" dirty="0"/>
            </a:br>
            <a:r>
              <a:rPr lang="es-CO" sz="1400" dirty="0">
                <a:solidFill>
                  <a:srgbClr val="000000"/>
                </a:solidFill>
                <a:latin typeface="Consolas" panose="020B0609020204030204" pitchFamily="49" charset="0"/>
              </a:rPr>
              <a:t>    </a:t>
            </a:r>
            <a:r>
              <a:rPr lang="es-CO" sz="1400" dirty="0" err="1">
                <a:solidFill>
                  <a:srgbClr val="FF0000"/>
                </a:solidFill>
                <a:latin typeface="Consolas" panose="020B0609020204030204" pitchFamily="49" charset="0"/>
              </a:rPr>
              <a:t>width</a:t>
            </a:r>
            <a:r>
              <a:rPr lang="es-CO" sz="1400" dirty="0">
                <a:solidFill>
                  <a:srgbClr val="FF0000"/>
                </a:solidFill>
                <a:latin typeface="Consolas" panose="020B0609020204030204" pitchFamily="49" charset="0"/>
              </a:rPr>
              <a:t>:</a:t>
            </a:r>
            <a:r>
              <a:rPr lang="es-CO" sz="1400" dirty="0">
                <a:solidFill>
                  <a:srgbClr val="0000CD"/>
                </a:solidFill>
                <a:latin typeface="Consolas" panose="020B0609020204030204" pitchFamily="49" charset="0"/>
              </a:rPr>
              <a:t> 200px;</a:t>
            </a:r>
            <a:r>
              <a:rPr lang="es-CO" sz="1400" dirty="0"/>
              <a:t/>
            </a:r>
            <a:br>
              <a:rPr lang="es-CO" sz="1400" dirty="0"/>
            </a:br>
            <a:r>
              <a:rPr lang="es-CO" sz="1400" dirty="0">
                <a:solidFill>
                  <a:srgbClr val="000000"/>
                </a:solidFill>
                <a:latin typeface="Consolas" panose="020B0609020204030204" pitchFamily="49" charset="0"/>
              </a:rPr>
              <a:t>    </a:t>
            </a:r>
            <a:r>
              <a:rPr lang="es-CO" sz="1400" dirty="0" err="1">
                <a:solidFill>
                  <a:srgbClr val="FF0000"/>
                </a:solidFill>
                <a:latin typeface="Consolas" panose="020B0609020204030204" pitchFamily="49" charset="0"/>
              </a:rPr>
              <a:t>height</a:t>
            </a:r>
            <a:r>
              <a:rPr lang="es-CO" sz="1400" dirty="0">
                <a:solidFill>
                  <a:srgbClr val="FF0000"/>
                </a:solidFill>
                <a:latin typeface="Consolas" panose="020B0609020204030204" pitchFamily="49" charset="0"/>
              </a:rPr>
              <a:t>:</a:t>
            </a:r>
            <a:r>
              <a:rPr lang="es-CO" sz="1400" dirty="0">
                <a:solidFill>
                  <a:srgbClr val="0000CD"/>
                </a:solidFill>
                <a:latin typeface="Consolas" panose="020B0609020204030204" pitchFamily="49" charset="0"/>
              </a:rPr>
              <a:t> 150px;</a:t>
            </a:r>
            <a:r>
              <a:rPr lang="es-CO" sz="1400" dirty="0">
                <a:solidFill>
                  <a:srgbClr val="000000"/>
                </a:solidFill>
                <a:latin typeface="Consolas" panose="020B0609020204030204" pitchFamily="49" charset="0"/>
              </a:rPr>
              <a:t> </a:t>
            </a:r>
            <a:r>
              <a:rPr lang="es-CO" sz="1400" dirty="0"/>
              <a:t/>
            </a:r>
            <a:br>
              <a:rPr lang="es-CO" sz="1400" dirty="0"/>
            </a:br>
            <a:r>
              <a:rPr lang="es-CO" sz="1400" dirty="0">
                <a:solidFill>
                  <a:srgbClr val="000000"/>
                </a:solidFill>
                <a:latin typeface="Consolas" panose="020B0609020204030204" pitchFamily="49" charset="0"/>
              </a:rPr>
              <a:t>}</a:t>
            </a:r>
            <a:endParaRPr lang="en-GB" sz="1400" dirty="0"/>
          </a:p>
        </p:txBody>
      </p:sp>
      <p:sp>
        <p:nvSpPr>
          <p:cNvPr id="16" name="Rectángulo 15"/>
          <p:cNvSpPr/>
          <p:nvPr/>
        </p:nvSpPr>
        <p:spPr>
          <a:xfrm>
            <a:off x="6685189" y="4754319"/>
            <a:ext cx="3209244" cy="1754326"/>
          </a:xfrm>
          <a:prstGeom prst="rect">
            <a:avLst/>
          </a:prstGeom>
        </p:spPr>
        <p:txBody>
          <a:bodyPr wrap="square">
            <a:spAutoFit/>
          </a:bodyPr>
          <a:lstStyle/>
          <a:p>
            <a:r>
              <a:rPr lang="es-CO" sz="1200" dirty="0">
                <a:solidFill>
                  <a:srgbClr val="A52A2A"/>
                </a:solidFill>
                <a:latin typeface="Consolas" panose="020B0609020204030204" pitchFamily="49" charset="0"/>
              </a:rPr>
              <a:t>#rcorners3 </a:t>
            </a:r>
            <a:r>
              <a:rPr lang="es-CO" sz="1200" dirty="0">
                <a:solidFill>
                  <a:srgbClr val="000000"/>
                </a:solidFill>
                <a:latin typeface="Consolas" panose="020B0609020204030204" pitchFamily="49" charset="0"/>
              </a:rPr>
              <a:t>{</a:t>
            </a:r>
            <a:r>
              <a:rPr lang="es-CO" sz="1200" dirty="0"/>
              <a:t/>
            </a:r>
            <a:br>
              <a:rPr lang="es-CO" sz="1200" dirty="0"/>
            </a:br>
            <a:r>
              <a:rPr lang="es-CO" sz="1200" dirty="0">
                <a:solidFill>
                  <a:srgbClr val="000000"/>
                </a:solidFill>
                <a:latin typeface="Consolas" panose="020B0609020204030204" pitchFamily="49" charset="0"/>
              </a:rPr>
              <a:t>    </a:t>
            </a:r>
            <a:r>
              <a:rPr lang="es-CO" sz="1200" dirty="0" err="1">
                <a:solidFill>
                  <a:srgbClr val="FF0000"/>
                </a:solidFill>
                <a:latin typeface="Consolas" panose="020B0609020204030204" pitchFamily="49" charset="0"/>
              </a:rPr>
              <a:t>border-radius</a:t>
            </a:r>
            <a:r>
              <a:rPr lang="es-CO" sz="1200" dirty="0">
                <a:solidFill>
                  <a:srgbClr val="FF0000"/>
                </a:solidFill>
                <a:latin typeface="Consolas" panose="020B0609020204030204" pitchFamily="49" charset="0"/>
              </a:rPr>
              <a:t>:</a:t>
            </a:r>
            <a:r>
              <a:rPr lang="es-CO" sz="1200" dirty="0">
                <a:solidFill>
                  <a:srgbClr val="0000CD"/>
                </a:solidFill>
                <a:latin typeface="Consolas" panose="020B0609020204030204" pitchFamily="49" charset="0"/>
              </a:rPr>
              <a:t> 25px;</a:t>
            </a:r>
            <a:r>
              <a:rPr lang="es-CO" sz="1200" dirty="0"/>
              <a:t/>
            </a:r>
            <a:br>
              <a:rPr lang="es-CO" sz="1200" dirty="0"/>
            </a:br>
            <a:r>
              <a:rPr lang="es-CO" sz="1200" dirty="0">
                <a:solidFill>
                  <a:srgbClr val="000000"/>
                </a:solidFill>
                <a:latin typeface="Consolas" panose="020B0609020204030204" pitchFamily="49" charset="0"/>
              </a:rPr>
              <a:t>    </a:t>
            </a:r>
            <a:r>
              <a:rPr lang="es-CO" sz="1200" dirty="0" err="1">
                <a:solidFill>
                  <a:srgbClr val="FF0000"/>
                </a:solidFill>
                <a:latin typeface="Consolas" panose="020B0609020204030204" pitchFamily="49" charset="0"/>
              </a:rPr>
              <a:t>background</a:t>
            </a:r>
            <a:r>
              <a:rPr lang="es-CO" sz="1200" dirty="0">
                <a:solidFill>
                  <a:srgbClr val="FF0000"/>
                </a:solidFill>
                <a:latin typeface="Consolas" panose="020B0609020204030204" pitchFamily="49" charset="0"/>
              </a:rPr>
              <a:t>:</a:t>
            </a:r>
            <a:r>
              <a:rPr lang="es-CO" sz="1200" dirty="0">
                <a:solidFill>
                  <a:srgbClr val="0000CD"/>
                </a:solidFill>
                <a:latin typeface="Consolas" panose="020B0609020204030204" pitchFamily="49" charset="0"/>
              </a:rPr>
              <a:t> </a:t>
            </a:r>
            <a:r>
              <a:rPr lang="es-CO" sz="1200" dirty="0" err="1">
                <a:solidFill>
                  <a:srgbClr val="0000CD"/>
                </a:solidFill>
                <a:latin typeface="Consolas" panose="020B0609020204030204" pitchFamily="49" charset="0"/>
              </a:rPr>
              <a:t>url</a:t>
            </a:r>
            <a:r>
              <a:rPr lang="es-CO" sz="1200" dirty="0">
                <a:solidFill>
                  <a:srgbClr val="0000CD"/>
                </a:solidFill>
                <a:latin typeface="Consolas" panose="020B0609020204030204" pitchFamily="49" charset="0"/>
              </a:rPr>
              <a:t>(paper.gif);</a:t>
            </a:r>
            <a:r>
              <a:rPr lang="es-CO" sz="1200" dirty="0"/>
              <a:t/>
            </a:r>
            <a:br>
              <a:rPr lang="es-CO" sz="1200" dirty="0"/>
            </a:br>
            <a:r>
              <a:rPr lang="es-CO" sz="1200" dirty="0">
                <a:solidFill>
                  <a:srgbClr val="000000"/>
                </a:solidFill>
                <a:latin typeface="Consolas" panose="020B0609020204030204" pitchFamily="49" charset="0"/>
              </a:rPr>
              <a:t>    </a:t>
            </a:r>
            <a:r>
              <a:rPr lang="es-CO" sz="1200" dirty="0" err="1">
                <a:solidFill>
                  <a:srgbClr val="FF0000"/>
                </a:solidFill>
                <a:latin typeface="Consolas" panose="020B0609020204030204" pitchFamily="49" charset="0"/>
              </a:rPr>
              <a:t>background</a:t>
            </a:r>
            <a:r>
              <a:rPr lang="es-CO" sz="1200" dirty="0">
                <a:solidFill>
                  <a:srgbClr val="FF0000"/>
                </a:solidFill>
                <a:latin typeface="Consolas" panose="020B0609020204030204" pitchFamily="49" charset="0"/>
              </a:rPr>
              <a:t>-position:</a:t>
            </a:r>
            <a:r>
              <a:rPr lang="es-CO" sz="1200" dirty="0">
                <a:solidFill>
                  <a:srgbClr val="0000CD"/>
                </a:solidFill>
                <a:latin typeface="Consolas" panose="020B0609020204030204" pitchFamily="49" charset="0"/>
              </a:rPr>
              <a:t> </a:t>
            </a:r>
            <a:r>
              <a:rPr lang="es-CO" sz="1200" dirty="0" err="1">
                <a:solidFill>
                  <a:srgbClr val="0000CD"/>
                </a:solidFill>
                <a:latin typeface="Consolas" panose="020B0609020204030204" pitchFamily="49" charset="0"/>
              </a:rPr>
              <a:t>left</a:t>
            </a:r>
            <a:r>
              <a:rPr lang="es-CO" sz="1200" dirty="0">
                <a:solidFill>
                  <a:srgbClr val="0000CD"/>
                </a:solidFill>
                <a:latin typeface="Consolas" panose="020B0609020204030204" pitchFamily="49" charset="0"/>
              </a:rPr>
              <a:t> top;</a:t>
            </a:r>
            <a:r>
              <a:rPr lang="es-CO" sz="1200" dirty="0"/>
              <a:t/>
            </a:r>
            <a:br>
              <a:rPr lang="es-CO" sz="1200" dirty="0"/>
            </a:br>
            <a:r>
              <a:rPr lang="es-CO" sz="1200" dirty="0">
                <a:solidFill>
                  <a:srgbClr val="000000"/>
                </a:solidFill>
                <a:latin typeface="Consolas" panose="020B0609020204030204" pitchFamily="49" charset="0"/>
              </a:rPr>
              <a:t>    </a:t>
            </a:r>
            <a:r>
              <a:rPr lang="es-CO" sz="1200" dirty="0" err="1">
                <a:solidFill>
                  <a:srgbClr val="FF0000"/>
                </a:solidFill>
                <a:latin typeface="Consolas" panose="020B0609020204030204" pitchFamily="49" charset="0"/>
              </a:rPr>
              <a:t>background-repeat</a:t>
            </a:r>
            <a:r>
              <a:rPr lang="es-CO" sz="1200" dirty="0">
                <a:solidFill>
                  <a:srgbClr val="FF0000"/>
                </a:solidFill>
                <a:latin typeface="Consolas" panose="020B0609020204030204" pitchFamily="49" charset="0"/>
              </a:rPr>
              <a:t>:</a:t>
            </a:r>
            <a:r>
              <a:rPr lang="es-CO" sz="1200" dirty="0">
                <a:solidFill>
                  <a:srgbClr val="0000CD"/>
                </a:solidFill>
                <a:latin typeface="Consolas" panose="020B0609020204030204" pitchFamily="49" charset="0"/>
              </a:rPr>
              <a:t> </a:t>
            </a:r>
            <a:r>
              <a:rPr lang="es-CO" sz="1200" dirty="0" err="1">
                <a:solidFill>
                  <a:srgbClr val="0000CD"/>
                </a:solidFill>
                <a:latin typeface="Consolas" panose="020B0609020204030204" pitchFamily="49" charset="0"/>
              </a:rPr>
              <a:t>repeat</a:t>
            </a:r>
            <a:r>
              <a:rPr lang="es-CO" sz="1200" dirty="0">
                <a:solidFill>
                  <a:srgbClr val="0000CD"/>
                </a:solidFill>
                <a:latin typeface="Consolas" panose="020B0609020204030204" pitchFamily="49" charset="0"/>
              </a:rPr>
              <a:t>;</a:t>
            </a:r>
            <a:r>
              <a:rPr lang="es-CO" sz="1200" dirty="0"/>
              <a:t/>
            </a:r>
            <a:br>
              <a:rPr lang="es-CO" sz="1200" dirty="0"/>
            </a:br>
            <a:r>
              <a:rPr lang="es-CO" sz="1200" dirty="0">
                <a:solidFill>
                  <a:srgbClr val="000000"/>
                </a:solidFill>
                <a:latin typeface="Consolas" panose="020B0609020204030204" pitchFamily="49" charset="0"/>
              </a:rPr>
              <a:t>    </a:t>
            </a:r>
            <a:r>
              <a:rPr lang="es-CO" sz="1200" dirty="0" err="1">
                <a:solidFill>
                  <a:srgbClr val="FF0000"/>
                </a:solidFill>
                <a:latin typeface="Consolas" panose="020B0609020204030204" pitchFamily="49" charset="0"/>
              </a:rPr>
              <a:t>padding</a:t>
            </a:r>
            <a:r>
              <a:rPr lang="es-CO" sz="1200" dirty="0">
                <a:solidFill>
                  <a:srgbClr val="FF0000"/>
                </a:solidFill>
                <a:latin typeface="Consolas" panose="020B0609020204030204" pitchFamily="49" charset="0"/>
              </a:rPr>
              <a:t>:</a:t>
            </a:r>
            <a:r>
              <a:rPr lang="es-CO" sz="1200" dirty="0">
                <a:solidFill>
                  <a:srgbClr val="0000CD"/>
                </a:solidFill>
                <a:latin typeface="Consolas" panose="020B0609020204030204" pitchFamily="49" charset="0"/>
              </a:rPr>
              <a:t> 20px;</a:t>
            </a:r>
            <a:r>
              <a:rPr lang="es-CO" sz="1200" dirty="0">
                <a:solidFill>
                  <a:srgbClr val="000000"/>
                </a:solidFill>
                <a:latin typeface="Consolas" panose="020B0609020204030204" pitchFamily="49" charset="0"/>
              </a:rPr>
              <a:t> </a:t>
            </a:r>
            <a:r>
              <a:rPr lang="es-CO" sz="1200" dirty="0"/>
              <a:t/>
            </a:r>
            <a:br>
              <a:rPr lang="es-CO" sz="1200" dirty="0"/>
            </a:br>
            <a:r>
              <a:rPr lang="es-CO" sz="1200" dirty="0">
                <a:solidFill>
                  <a:srgbClr val="000000"/>
                </a:solidFill>
                <a:latin typeface="Consolas" panose="020B0609020204030204" pitchFamily="49" charset="0"/>
              </a:rPr>
              <a:t>    </a:t>
            </a:r>
            <a:r>
              <a:rPr lang="es-CO" sz="1200" dirty="0" err="1">
                <a:solidFill>
                  <a:srgbClr val="FF0000"/>
                </a:solidFill>
                <a:latin typeface="Consolas" panose="020B0609020204030204" pitchFamily="49" charset="0"/>
              </a:rPr>
              <a:t>width</a:t>
            </a:r>
            <a:r>
              <a:rPr lang="es-CO" sz="1200" dirty="0">
                <a:solidFill>
                  <a:srgbClr val="FF0000"/>
                </a:solidFill>
                <a:latin typeface="Consolas" panose="020B0609020204030204" pitchFamily="49" charset="0"/>
              </a:rPr>
              <a:t>:</a:t>
            </a:r>
            <a:r>
              <a:rPr lang="es-CO" sz="1200" dirty="0">
                <a:solidFill>
                  <a:srgbClr val="0000CD"/>
                </a:solidFill>
                <a:latin typeface="Consolas" panose="020B0609020204030204" pitchFamily="49" charset="0"/>
              </a:rPr>
              <a:t> 200px;</a:t>
            </a:r>
            <a:r>
              <a:rPr lang="es-CO" sz="1200" dirty="0"/>
              <a:t/>
            </a:r>
            <a:br>
              <a:rPr lang="es-CO" sz="1200" dirty="0"/>
            </a:br>
            <a:r>
              <a:rPr lang="es-CO" sz="1200" dirty="0">
                <a:solidFill>
                  <a:srgbClr val="000000"/>
                </a:solidFill>
                <a:latin typeface="Consolas" panose="020B0609020204030204" pitchFamily="49" charset="0"/>
              </a:rPr>
              <a:t>    </a:t>
            </a:r>
            <a:r>
              <a:rPr lang="es-CO" sz="1200" dirty="0" err="1">
                <a:solidFill>
                  <a:srgbClr val="FF0000"/>
                </a:solidFill>
                <a:latin typeface="Consolas" panose="020B0609020204030204" pitchFamily="49" charset="0"/>
              </a:rPr>
              <a:t>height</a:t>
            </a:r>
            <a:r>
              <a:rPr lang="es-CO" sz="1200" dirty="0">
                <a:solidFill>
                  <a:srgbClr val="FF0000"/>
                </a:solidFill>
                <a:latin typeface="Consolas" panose="020B0609020204030204" pitchFamily="49" charset="0"/>
              </a:rPr>
              <a:t>:</a:t>
            </a:r>
            <a:r>
              <a:rPr lang="es-CO" sz="1200" dirty="0">
                <a:solidFill>
                  <a:srgbClr val="0000CD"/>
                </a:solidFill>
                <a:latin typeface="Consolas" panose="020B0609020204030204" pitchFamily="49" charset="0"/>
              </a:rPr>
              <a:t> 150px;</a:t>
            </a:r>
            <a:r>
              <a:rPr lang="es-CO" sz="1200" dirty="0">
                <a:solidFill>
                  <a:srgbClr val="000000"/>
                </a:solidFill>
                <a:latin typeface="Consolas" panose="020B0609020204030204" pitchFamily="49" charset="0"/>
              </a:rPr>
              <a:t> </a:t>
            </a:r>
            <a:r>
              <a:rPr lang="es-CO" sz="1200" dirty="0"/>
              <a:t/>
            </a:r>
            <a:br>
              <a:rPr lang="es-CO" sz="1200" dirty="0"/>
            </a:br>
            <a:r>
              <a:rPr lang="es-CO" sz="1200" dirty="0">
                <a:solidFill>
                  <a:srgbClr val="000000"/>
                </a:solidFill>
                <a:latin typeface="Consolas" panose="020B0609020204030204" pitchFamily="49" charset="0"/>
              </a:rPr>
              <a:t>}</a:t>
            </a:r>
            <a:endParaRPr lang="en-GB" sz="1200" dirty="0"/>
          </a:p>
        </p:txBody>
      </p:sp>
      <p:sp>
        <p:nvSpPr>
          <p:cNvPr id="17" name="Rectángulo 16"/>
          <p:cNvSpPr/>
          <p:nvPr/>
        </p:nvSpPr>
        <p:spPr>
          <a:xfrm>
            <a:off x="586727" y="6424025"/>
            <a:ext cx="2708242" cy="369332"/>
          </a:xfrm>
          <a:prstGeom prst="rect">
            <a:avLst/>
          </a:prstGeom>
        </p:spPr>
        <p:txBody>
          <a:bodyPr wrap="none">
            <a:spAutoFit/>
          </a:bodyPr>
          <a:lstStyle/>
          <a:p>
            <a:r>
              <a:rPr lang="es-CO" dirty="0" err="1">
                <a:solidFill>
                  <a:srgbClr val="333333"/>
                </a:solidFill>
                <a:latin typeface="Verdana" panose="020B0604030504040204" pitchFamily="34" charset="0"/>
              </a:rPr>
              <a:t>border</a:t>
            </a:r>
            <a:r>
              <a:rPr lang="es-CO" dirty="0">
                <a:solidFill>
                  <a:srgbClr val="333333"/>
                </a:solidFill>
                <a:latin typeface="Verdana" panose="020B0604030504040204" pitchFamily="34" charset="0"/>
              </a:rPr>
              <a:t>-top-</a:t>
            </a:r>
            <a:r>
              <a:rPr lang="es-CO" dirty="0" err="1">
                <a:solidFill>
                  <a:srgbClr val="333333"/>
                </a:solidFill>
                <a:latin typeface="Verdana" panose="020B0604030504040204" pitchFamily="34" charset="0"/>
              </a:rPr>
              <a:t>left</a:t>
            </a:r>
            <a:r>
              <a:rPr lang="es-CO" dirty="0">
                <a:solidFill>
                  <a:srgbClr val="333333"/>
                </a:solidFill>
                <a:latin typeface="Verdana" panose="020B0604030504040204" pitchFamily="34" charset="0"/>
              </a:rPr>
              <a:t>-</a:t>
            </a:r>
            <a:r>
              <a:rPr lang="es-CO" dirty="0" err="1">
                <a:solidFill>
                  <a:srgbClr val="333333"/>
                </a:solidFill>
                <a:latin typeface="Verdana" panose="020B0604030504040204" pitchFamily="34" charset="0"/>
              </a:rPr>
              <a:t>radius</a:t>
            </a:r>
            <a:endParaRPr lang="en-GB" dirty="0"/>
          </a:p>
        </p:txBody>
      </p:sp>
      <p:pic>
        <p:nvPicPr>
          <p:cNvPr id="18" name="Imagen 17"/>
          <p:cNvPicPr>
            <a:picLocks noChangeAspect="1"/>
          </p:cNvPicPr>
          <p:nvPr/>
        </p:nvPicPr>
        <p:blipFill>
          <a:blip r:embed="rId5"/>
          <a:stretch>
            <a:fillRect/>
          </a:stretch>
        </p:blipFill>
        <p:spPr>
          <a:xfrm>
            <a:off x="9305245" y="1719263"/>
            <a:ext cx="2886755" cy="1240235"/>
          </a:xfrm>
          <a:prstGeom prst="rect">
            <a:avLst/>
          </a:prstGeom>
        </p:spPr>
      </p:pic>
    </p:spTree>
    <p:extLst>
      <p:ext uri="{BB962C8B-B14F-4D97-AF65-F5344CB8AC3E}">
        <p14:creationId xmlns:p14="http://schemas.microsoft.com/office/powerpoint/2010/main" val="157628946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GB" dirty="0" smtClean="0"/>
              <a:t>Background image</a:t>
            </a:r>
            <a:endParaRPr lang="en-GB" dirty="0"/>
          </a:p>
        </p:txBody>
      </p:sp>
      <p:sp>
        <p:nvSpPr>
          <p:cNvPr id="3" name="Marcador de contenido 2"/>
          <p:cNvSpPr>
            <a:spLocks noGrp="1"/>
          </p:cNvSpPr>
          <p:nvPr>
            <p:ph idx="1"/>
          </p:nvPr>
        </p:nvSpPr>
        <p:spPr/>
        <p:txBody>
          <a:bodyPr/>
          <a:lstStyle/>
          <a:p>
            <a:r>
              <a:rPr lang="en-GB" dirty="0"/>
              <a:t>http://www.w3schools.com/css/css3_backgrounds.asp</a:t>
            </a:r>
          </a:p>
        </p:txBody>
      </p:sp>
    </p:spTree>
    <p:extLst>
      <p:ext uri="{BB962C8B-B14F-4D97-AF65-F5344CB8AC3E}">
        <p14:creationId xmlns:p14="http://schemas.microsoft.com/office/powerpoint/2010/main" val="401480527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GB" dirty="0" smtClean="0"/>
              <a:t>Gradients </a:t>
            </a:r>
            <a:endParaRPr lang="en-GB" dirty="0"/>
          </a:p>
        </p:txBody>
      </p:sp>
      <p:sp>
        <p:nvSpPr>
          <p:cNvPr id="3" name="Marcador de contenido 2"/>
          <p:cNvSpPr>
            <a:spLocks noGrp="1"/>
          </p:cNvSpPr>
          <p:nvPr>
            <p:ph idx="1"/>
          </p:nvPr>
        </p:nvSpPr>
        <p:spPr/>
        <p:txBody>
          <a:bodyPr/>
          <a:lstStyle/>
          <a:p>
            <a:r>
              <a:rPr lang="en-GB" dirty="0" smtClean="0"/>
              <a:t>To go from one colour to the other</a:t>
            </a:r>
            <a:endParaRPr lang="en-GB" dirty="0"/>
          </a:p>
        </p:txBody>
      </p:sp>
      <p:pic>
        <p:nvPicPr>
          <p:cNvPr id="4" name="Imagen 3"/>
          <p:cNvPicPr>
            <a:picLocks noChangeAspect="1"/>
          </p:cNvPicPr>
          <p:nvPr/>
        </p:nvPicPr>
        <p:blipFill>
          <a:blip r:embed="rId2"/>
          <a:stretch>
            <a:fillRect/>
          </a:stretch>
        </p:blipFill>
        <p:spPr>
          <a:xfrm>
            <a:off x="1125310" y="2409144"/>
            <a:ext cx="1733550" cy="581025"/>
          </a:xfrm>
          <a:prstGeom prst="rect">
            <a:avLst/>
          </a:prstGeom>
        </p:spPr>
      </p:pic>
      <p:sp>
        <p:nvSpPr>
          <p:cNvPr id="5" name="Rectángulo 4"/>
          <p:cNvSpPr/>
          <p:nvPr/>
        </p:nvSpPr>
        <p:spPr>
          <a:xfrm>
            <a:off x="1125309" y="3354963"/>
            <a:ext cx="9891034" cy="369332"/>
          </a:xfrm>
          <a:prstGeom prst="rect">
            <a:avLst/>
          </a:prstGeom>
        </p:spPr>
        <p:txBody>
          <a:bodyPr wrap="square">
            <a:spAutoFit/>
          </a:bodyPr>
          <a:lstStyle/>
          <a:p>
            <a:r>
              <a:rPr lang="es-CO" dirty="0" err="1">
                <a:solidFill>
                  <a:srgbClr val="444444"/>
                </a:solidFill>
                <a:latin typeface="Consolas" panose="020B0609020204030204" pitchFamily="49" charset="0"/>
              </a:rPr>
              <a:t>background</a:t>
            </a:r>
            <a:r>
              <a:rPr lang="es-CO" dirty="0">
                <a:solidFill>
                  <a:srgbClr val="444444"/>
                </a:solidFill>
                <a:latin typeface="Consolas" panose="020B0609020204030204" pitchFamily="49" charset="0"/>
              </a:rPr>
              <a:t>: linear-</a:t>
            </a:r>
            <a:r>
              <a:rPr lang="es-CO" dirty="0" err="1">
                <a:solidFill>
                  <a:srgbClr val="444444"/>
                </a:solidFill>
                <a:latin typeface="Consolas" panose="020B0609020204030204" pitchFamily="49" charset="0"/>
              </a:rPr>
              <a:t>gradient</a:t>
            </a:r>
            <a:r>
              <a:rPr lang="es-CO" dirty="0">
                <a:solidFill>
                  <a:srgbClr val="444444"/>
                </a:solidFill>
                <a:latin typeface="Consolas" panose="020B0609020204030204" pitchFamily="49" charset="0"/>
              </a:rPr>
              <a:t>(</a:t>
            </a:r>
            <a:r>
              <a:rPr lang="es-CO" i="1" dirty="0" err="1">
                <a:solidFill>
                  <a:srgbClr val="444444"/>
                </a:solidFill>
                <a:latin typeface="Consolas" panose="020B0609020204030204" pitchFamily="49" charset="0"/>
              </a:rPr>
              <a:t>direction</a:t>
            </a:r>
            <a:r>
              <a:rPr lang="es-CO" dirty="0">
                <a:solidFill>
                  <a:srgbClr val="444444"/>
                </a:solidFill>
                <a:latin typeface="Consolas" panose="020B0609020204030204" pitchFamily="49" charset="0"/>
              </a:rPr>
              <a:t>, </a:t>
            </a:r>
            <a:r>
              <a:rPr lang="es-CO" i="1" dirty="0">
                <a:solidFill>
                  <a:srgbClr val="444444"/>
                </a:solidFill>
                <a:latin typeface="Consolas" panose="020B0609020204030204" pitchFamily="49" charset="0"/>
              </a:rPr>
              <a:t>color-stop1</a:t>
            </a:r>
            <a:r>
              <a:rPr lang="es-CO" dirty="0">
                <a:solidFill>
                  <a:srgbClr val="444444"/>
                </a:solidFill>
                <a:latin typeface="Consolas" panose="020B0609020204030204" pitchFamily="49" charset="0"/>
              </a:rPr>
              <a:t>, </a:t>
            </a:r>
            <a:r>
              <a:rPr lang="es-CO" i="1" dirty="0">
                <a:solidFill>
                  <a:srgbClr val="444444"/>
                </a:solidFill>
                <a:latin typeface="Consolas" panose="020B0609020204030204" pitchFamily="49" charset="0"/>
              </a:rPr>
              <a:t>color-stop2, ...</a:t>
            </a:r>
            <a:r>
              <a:rPr lang="es-CO" dirty="0">
                <a:solidFill>
                  <a:srgbClr val="444444"/>
                </a:solidFill>
                <a:latin typeface="Consolas" panose="020B0609020204030204" pitchFamily="49" charset="0"/>
              </a:rPr>
              <a:t>);</a:t>
            </a:r>
            <a:endParaRPr lang="en-GB" dirty="0"/>
          </a:p>
        </p:txBody>
      </p:sp>
      <p:sp>
        <p:nvSpPr>
          <p:cNvPr id="6" name="Rectángulo 5"/>
          <p:cNvSpPr/>
          <p:nvPr/>
        </p:nvSpPr>
        <p:spPr>
          <a:xfrm>
            <a:off x="838200" y="4376470"/>
            <a:ext cx="10069287" cy="1754326"/>
          </a:xfrm>
          <a:prstGeom prst="rect">
            <a:avLst/>
          </a:prstGeom>
        </p:spPr>
        <p:txBody>
          <a:bodyPr wrap="square">
            <a:spAutoFit/>
          </a:bodyPr>
          <a:lstStyle/>
          <a:p>
            <a:r>
              <a:rPr lang="es-CO" dirty="0">
                <a:solidFill>
                  <a:srgbClr val="A52A2A"/>
                </a:solidFill>
                <a:latin typeface="Consolas" panose="020B0609020204030204" pitchFamily="49" charset="0"/>
              </a:rPr>
              <a:t>#</a:t>
            </a:r>
            <a:r>
              <a:rPr lang="es-CO" dirty="0" err="1">
                <a:solidFill>
                  <a:srgbClr val="A52A2A"/>
                </a:solidFill>
                <a:latin typeface="Consolas" panose="020B0609020204030204" pitchFamily="49" charset="0"/>
              </a:rPr>
              <a:t>grad</a:t>
            </a:r>
            <a:r>
              <a:rPr lang="es-CO" dirty="0">
                <a:solidFill>
                  <a:srgbClr val="A52A2A"/>
                </a:solidFill>
                <a:latin typeface="Consolas" panose="020B0609020204030204" pitchFamily="49" charset="0"/>
              </a:rPr>
              <a:t> </a:t>
            </a:r>
            <a:r>
              <a:rPr lang="es-CO" dirty="0">
                <a:solidFill>
                  <a:srgbClr val="000000"/>
                </a:solidFill>
                <a:latin typeface="Consolas" panose="020B0609020204030204" pitchFamily="49" charset="0"/>
              </a:rPr>
              <a:t>{</a:t>
            </a:r>
            <a:r>
              <a:rPr lang="es-CO" dirty="0"/>
              <a:t/>
            </a:r>
            <a:br>
              <a:rPr lang="es-CO" dirty="0"/>
            </a:b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background</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 -</a:t>
            </a:r>
            <a:r>
              <a:rPr lang="es-CO" dirty="0" err="1">
                <a:solidFill>
                  <a:srgbClr val="0000CD"/>
                </a:solidFill>
                <a:latin typeface="Consolas" panose="020B0609020204030204" pitchFamily="49" charset="0"/>
              </a:rPr>
              <a:t>webkit</a:t>
            </a:r>
            <a:r>
              <a:rPr lang="es-CO" dirty="0">
                <a:solidFill>
                  <a:srgbClr val="0000CD"/>
                </a:solidFill>
                <a:latin typeface="Consolas" panose="020B0609020204030204" pitchFamily="49" charset="0"/>
              </a:rPr>
              <a:t>-linear-</a:t>
            </a:r>
            <a:r>
              <a:rPr lang="es-CO" dirty="0" err="1">
                <a:solidFill>
                  <a:srgbClr val="0000CD"/>
                </a:solidFill>
                <a:latin typeface="Consolas" panose="020B0609020204030204" pitchFamily="49" charset="0"/>
              </a:rPr>
              <a:t>gradient</a:t>
            </a:r>
            <a:r>
              <a:rPr lang="es-CO" dirty="0">
                <a:solidFill>
                  <a:srgbClr val="0000CD"/>
                </a:solidFill>
                <a:latin typeface="Consolas" panose="020B0609020204030204" pitchFamily="49" charset="0"/>
              </a:rPr>
              <a:t>(red, blue);</a:t>
            </a:r>
            <a:r>
              <a:rPr lang="es-CO" dirty="0">
                <a:solidFill>
                  <a:srgbClr val="000000"/>
                </a:solidFill>
                <a:latin typeface="Consolas" panose="020B0609020204030204" pitchFamily="49" charset="0"/>
              </a:rPr>
              <a:t> </a:t>
            </a:r>
            <a:r>
              <a:rPr lang="es-CO" dirty="0">
                <a:solidFill>
                  <a:srgbClr val="008000"/>
                </a:solidFill>
                <a:latin typeface="Consolas" panose="020B0609020204030204" pitchFamily="49" charset="0"/>
              </a:rPr>
              <a:t>/* </a:t>
            </a:r>
            <a:r>
              <a:rPr lang="es-CO" dirty="0" err="1">
                <a:solidFill>
                  <a:srgbClr val="008000"/>
                </a:solidFill>
                <a:latin typeface="Consolas" panose="020B0609020204030204" pitchFamily="49" charset="0"/>
              </a:rPr>
              <a:t>For</a:t>
            </a:r>
            <a:r>
              <a:rPr lang="es-CO" dirty="0">
                <a:solidFill>
                  <a:srgbClr val="008000"/>
                </a:solidFill>
                <a:latin typeface="Consolas" panose="020B0609020204030204" pitchFamily="49" charset="0"/>
              </a:rPr>
              <a:t> Safari 5.1 to 6.0 */</a:t>
            </a:r>
            <a:r>
              <a:rPr lang="es-CO" dirty="0"/>
              <a:t/>
            </a:r>
            <a:br>
              <a:rPr lang="es-CO" dirty="0"/>
            </a:b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background</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 -o-linear-</a:t>
            </a:r>
            <a:r>
              <a:rPr lang="es-CO" dirty="0" err="1">
                <a:solidFill>
                  <a:srgbClr val="0000CD"/>
                </a:solidFill>
                <a:latin typeface="Consolas" panose="020B0609020204030204" pitchFamily="49" charset="0"/>
              </a:rPr>
              <a:t>gradient</a:t>
            </a:r>
            <a:r>
              <a:rPr lang="es-CO" dirty="0">
                <a:solidFill>
                  <a:srgbClr val="0000CD"/>
                </a:solidFill>
                <a:latin typeface="Consolas" panose="020B0609020204030204" pitchFamily="49" charset="0"/>
              </a:rPr>
              <a:t>(red, blue);</a:t>
            </a:r>
            <a:r>
              <a:rPr lang="es-CO" dirty="0">
                <a:solidFill>
                  <a:srgbClr val="000000"/>
                </a:solidFill>
                <a:latin typeface="Consolas" panose="020B0609020204030204" pitchFamily="49" charset="0"/>
              </a:rPr>
              <a:t> </a:t>
            </a:r>
            <a:r>
              <a:rPr lang="es-CO" dirty="0">
                <a:solidFill>
                  <a:srgbClr val="008000"/>
                </a:solidFill>
                <a:latin typeface="Consolas" panose="020B0609020204030204" pitchFamily="49" charset="0"/>
              </a:rPr>
              <a:t>/* </a:t>
            </a:r>
            <a:r>
              <a:rPr lang="es-CO" dirty="0" err="1">
                <a:solidFill>
                  <a:srgbClr val="008000"/>
                </a:solidFill>
                <a:latin typeface="Consolas" panose="020B0609020204030204" pitchFamily="49" charset="0"/>
              </a:rPr>
              <a:t>For</a:t>
            </a:r>
            <a:r>
              <a:rPr lang="es-CO" dirty="0">
                <a:solidFill>
                  <a:srgbClr val="008000"/>
                </a:solidFill>
                <a:latin typeface="Consolas" panose="020B0609020204030204" pitchFamily="49" charset="0"/>
              </a:rPr>
              <a:t> Opera 11.1 to 12.0 */</a:t>
            </a:r>
            <a:r>
              <a:rPr lang="es-CO" dirty="0"/>
              <a:t/>
            </a:r>
            <a:br>
              <a:rPr lang="es-CO" dirty="0"/>
            </a:b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background</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 -</a:t>
            </a:r>
            <a:r>
              <a:rPr lang="es-CO" dirty="0" err="1">
                <a:solidFill>
                  <a:srgbClr val="0000CD"/>
                </a:solidFill>
                <a:latin typeface="Consolas" panose="020B0609020204030204" pitchFamily="49" charset="0"/>
              </a:rPr>
              <a:t>moz</a:t>
            </a:r>
            <a:r>
              <a:rPr lang="es-CO" dirty="0">
                <a:solidFill>
                  <a:srgbClr val="0000CD"/>
                </a:solidFill>
                <a:latin typeface="Consolas" panose="020B0609020204030204" pitchFamily="49" charset="0"/>
              </a:rPr>
              <a:t>-linear-</a:t>
            </a:r>
            <a:r>
              <a:rPr lang="es-CO" dirty="0" err="1">
                <a:solidFill>
                  <a:srgbClr val="0000CD"/>
                </a:solidFill>
                <a:latin typeface="Consolas" panose="020B0609020204030204" pitchFamily="49" charset="0"/>
              </a:rPr>
              <a:t>gradient</a:t>
            </a:r>
            <a:r>
              <a:rPr lang="es-CO" dirty="0">
                <a:solidFill>
                  <a:srgbClr val="0000CD"/>
                </a:solidFill>
                <a:latin typeface="Consolas" panose="020B0609020204030204" pitchFamily="49" charset="0"/>
              </a:rPr>
              <a:t>(red, blue);</a:t>
            </a:r>
            <a:r>
              <a:rPr lang="es-CO" dirty="0">
                <a:solidFill>
                  <a:srgbClr val="000000"/>
                </a:solidFill>
                <a:latin typeface="Consolas" panose="020B0609020204030204" pitchFamily="49" charset="0"/>
              </a:rPr>
              <a:t> </a:t>
            </a:r>
            <a:r>
              <a:rPr lang="es-CO" dirty="0">
                <a:solidFill>
                  <a:srgbClr val="008000"/>
                </a:solidFill>
                <a:latin typeface="Consolas" panose="020B0609020204030204" pitchFamily="49" charset="0"/>
              </a:rPr>
              <a:t>/* </a:t>
            </a:r>
            <a:r>
              <a:rPr lang="es-CO" dirty="0" err="1">
                <a:solidFill>
                  <a:srgbClr val="008000"/>
                </a:solidFill>
                <a:latin typeface="Consolas" panose="020B0609020204030204" pitchFamily="49" charset="0"/>
              </a:rPr>
              <a:t>For</a:t>
            </a:r>
            <a:r>
              <a:rPr lang="es-CO" dirty="0">
                <a:solidFill>
                  <a:srgbClr val="008000"/>
                </a:solidFill>
                <a:latin typeface="Consolas" panose="020B0609020204030204" pitchFamily="49" charset="0"/>
              </a:rPr>
              <a:t> Firefox 3.6 to 15 */</a:t>
            </a:r>
            <a:r>
              <a:rPr lang="es-CO" dirty="0"/>
              <a:t/>
            </a:r>
            <a:br>
              <a:rPr lang="es-CO" dirty="0"/>
            </a:b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background</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 linear-</a:t>
            </a:r>
            <a:r>
              <a:rPr lang="es-CO" dirty="0" err="1">
                <a:solidFill>
                  <a:srgbClr val="0000CD"/>
                </a:solidFill>
                <a:latin typeface="Consolas" panose="020B0609020204030204" pitchFamily="49" charset="0"/>
              </a:rPr>
              <a:t>gradient</a:t>
            </a:r>
            <a:r>
              <a:rPr lang="es-CO" dirty="0">
                <a:solidFill>
                  <a:srgbClr val="0000CD"/>
                </a:solidFill>
                <a:latin typeface="Consolas" panose="020B0609020204030204" pitchFamily="49" charset="0"/>
              </a:rPr>
              <a:t>(red, blue);</a:t>
            </a:r>
            <a:r>
              <a:rPr lang="es-CO" dirty="0">
                <a:solidFill>
                  <a:srgbClr val="000000"/>
                </a:solidFill>
                <a:latin typeface="Consolas" panose="020B0609020204030204" pitchFamily="49" charset="0"/>
              </a:rPr>
              <a:t> </a:t>
            </a:r>
            <a:r>
              <a:rPr lang="es-CO" dirty="0">
                <a:solidFill>
                  <a:srgbClr val="008000"/>
                </a:solidFill>
                <a:latin typeface="Consolas" panose="020B0609020204030204" pitchFamily="49" charset="0"/>
              </a:rPr>
              <a:t>/* Standard </a:t>
            </a:r>
            <a:r>
              <a:rPr lang="es-CO" dirty="0" err="1">
                <a:solidFill>
                  <a:srgbClr val="008000"/>
                </a:solidFill>
                <a:latin typeface="Consolas" panose="020B0609020204030204" pitchFamily="49" charset="0"/>
              </a:rPr>
              <a:t>syntax</a:t>
            </a:r>
            <a:r>
              <a:rPr lang="es-CO" dirty="0">
                <a:solidFill>
                  <a:srgbClr val="008000"/>
                </a:solidFill>
                <a:latin typeface="Consolas" panose="020B0609020204030204" pitchFamily="49" charset="0"/>
              </a:rPr>
              <a:t> */</a:t>
            </a:r>
            <a:r>
              <a:rPr lang="es-CO" dirty="0"/>
              <a:t/>
            </a:r>
            <a:br>
              <a:rPr lang="es-CO" dirty="0"/>
            </a:br>
            <a:r>
              <a:rPr lang="es-CO" dirty="0">
                <a:solidFill>
                  <a:srgbClr val="000000"/>
                </a:solidFill>
                <a:latin typeface="Consolas" panose="020B0609020204030204" pitchFamily="49" charset="0"/>
              </a:rPr>
              <a:t>}</a:t>
            </a:r>
            <a:endParaRPr lang="en-GB" dirty="0"/>
          </a:p>
        </p:txBody>
      </p:sp>
    </p:spTree>
    <p:extLst>
      <p:ext uri="{BB962C8B-B14F-4D97-AF65-F5344CB8AC3E}">
        <p14:creationId xmlns:p14="http://schemas.microsoft.com/office/powerpoint/2010/main" val="190969975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GB" dirty="0" smtClean="0"/>
              <a:t>Shadows </a:t>
            </a:r>
            <a:endParaRPr lang="en-GB" dirty="0"/>
          </a:p>
        </p:txBody>
      </p:sp>
      <p:sp>
        <p:nvSpPr>
          <p:cNvPr id="4" name="Rectángulo 3"/>
          <p:cNvSpPr/>
          <p:nvPr/>
        </p:nvSpPr>
        <p:spPr>
          <a:xfrm>
            <a:off x="6781800" y="4240963"/>
            <a:ext cx="6096000" cy="923330"/>
          </a:xfrm>
          <a:prstGeom prst="rect">
            <a:avLst/>
          </a:prstGeom>
        </p:spPr>
        <p:txBody>
          <a:bodyPr>
            <a:spAutoFit/>
          </a:bodyPr>
          <a:lstStyle/>
          <a:p>
            <a:r>
              <a:rPr lang="es-CO" dirty="0">
                <a:solidFill>
                  <a:srgbClr val="A52A2A"/>
                </a:solidFill>
                <a:latin typeface="Consolas" panose="020B0609020204030204" pitchFamily="49" charset="0"/>
              </a:rPr>
              <a:t>div </a:t>
            </a:r>
            <a:r>
              <a:rPr lang="es-CO" dirty="0">
                <a:solidFill>
                  <a:srgbClr val="000000"/>
                </a:solidFill>
                <a:latin typeface="Consolas" panose="020B0609020204030204" pitchFamily="49" charset="0"/>
              </a:rPr>
              <a:t>{</a:t>
            </a:r>
            <a:r>
              <a:rPr lang="es-CO" dirty="0"/>
              <a:t/>
            </a:r>
            <a:br>
              <a:rPr lang="es-CO" dirty="0"/>
            </a:br>
            <a:r>
              <a:rPr lang="es-CO" dirty="0">
                <a:solidFill>
                  <a:srgbClr val="000000"/>
                </a:solidFill>
                <a:latin typeface="Consolas" panose="020B0609020204030204" pitchFamily="49" charset="0"/>
              </a:rPr>
              <a:t>    </a:t>
            </a:r>
            <a:r>
              <a:rPr lang="es-CO" dirty="0">
                <a:solidFill>
                  <a:srgbClr val="FF0000"/>
                </a:solidFill>
                <a:latin typeface="Consolas" panose="020B0609020204030204" pitchFamily="49" charset="0"/>
              </a:rPr>
              <a:t>box-</a:t>
            </a:r>
            <a:r>
              <a:rPr lang="es-CO" dirty="0" err="1">
                <a:solidFill>
                  <a:srgbClr val="FF0000"/>
                </a:solidFill>
                <a:latin typeface="Consolas" panose="020B0609020204030204" pitchFamily="49" charset="0"/>
              </a:rPr>
              <a:t>shadow</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 10px </a:t>
            </a:r>
            <a:r>
              <a:rPr lang="es-CO" dirty="0" err="1">
                <a:solidFill>
                  <a:srgbClr val="0000CD"/>
                </a:solidFill>
                <a:latin typeface="Consolas" panose="020B0609020204030204" pitchFamily="49" charset="0"/>
              </a:rPr>
              <a:t>10px</a:t>
            </a:r>
            <a:r>
              <a:rPr lang="es-CO" dirty="0">
                <a:solidFill>
                  <a:srgbClr val="0000CD"/>
                </a:solidFill>
                <a:latin typeface="Consolas" panose="020B0609020204030204" pitchFamily="49" charset="0"/>
              </a:rPr>
              <a:t> grey;</a:t>
            </a:r>
            <a:r>
              <a:rPr lang="es-CO" dirty="0"/>
              <a:t/>
            </a:r>
            <a:br>
              <a:rPr lang="es-CO" dirty="0"/>
            </a:br>
            <a:r>
              <a:rPr lang="es-CO" dirty="0">
                <a:solidFill>
                  <a:srgbClr val="000000"/>
                </a:solidFill>
                <a:latin typeface="Consolas" panose="020B0609020204030204" pitchFamily="49" charset="0"/>
              </a:rPr>
              <a:t>}</a:t>
            </a:r>
            <a:endParaRPr lang="en-GB" dirty="0"/>
          </a:p>
        </p:txBody>
      </p:sp>
      <p:pic>
        <p:nvPicPr>
          <p:cNvPr id="5" name="Imagen 4"/>
          <p:cNvPicPr>
            <a:picLocks noChangeAspect="1"/>
          </p:cNvPicPr>
          <p:nvPr/>
        </p:nvPicPr>
        <p:blipFill>
          <a:blip r:embed="rId2"/>
          <a:stretch>
            <a:fillRect/>
          </a:stretch>
        </p:blipFill>
        <p:spPr>
          <a:xfrm>
            <a:off x="7263492" y="2631621"/>
            <a:ext cx="2781300" cy="1028700"/>
          </a:xfrm>
          <a:prstGeom prst="rect">
            <a:avLst/>
          </a:prstGeom>
        </p:spPr>
      </p:pic>
      <p:pic>
        <p:nvPicPr>
          <p:cNvPr id="6" name="Imagen 5"/>
          <p:cNvPicPr>
            <a:picLocks noChangeAspect="1"/>
          </p:cNvPicPr>
          <p:nvPr/>
        </p:nvPicPr>
        <p:blipFill>
          <a:blip r:embed="rId3"/>
          <a:stretch>
            <a:fillRect/>
          </a:stretch>
        </p:blipFill>
        <p:spPr>
          <a:xfrm>
            <a:off x="2006373" y="2955471"/>
            <a:ext cx="2409825" cy="381000"/>
          </a:xfrm>
          <a:prstGeom prst="rect">
            <a:avLst/>
          </a:prstGeom>
        </p:spPr>
      </p:pic>
      <p:sp>
        <p:nvSpPr>
          <p:cNvPr id="7" name="Rectángulo 6"/>
          <p:cNvSpPr/>
          <p:nvPr/>
        </p:nvSpPr>
        <p:spPr>
          <a:xfrm>
            <a:off x="1368198" y="4139589"/>
            <a:ext cx="6096000" cy="923330"/>
          </a:xfrm>
          <a:prstGeom prst="rect">
            <a:avLst/>
          </a:prstGeom>
        </p:spPr>
        <p:txBody>
          <a:bodyPr>
            <a:spAutoFit/>
          </a:bodyPr>
          <a:lstStyle/>
          <a:p>
            <a:r>
              <a:rPr lang="en-US" dirty="0">
                <a:solidFill>
                  <a:srgbClr val="A52A2A"/>
                </a:solidFill>
                <a:latin typeface="Consolas" panose="020B0609020204030204" pitchFamily="49" charset="0"/>
              </a:rPr>
              <a:t>h1 </a:t>
            </a:r>
            <a:r>
              <a:rPr lang="en-US" dirty="0">
                <a:solidFill>
                  <a:srgbClr val="000000"/>
                </a:solidFill>
                <a:latin typeface="Consolas" panose="020B0609020204030204" pitchFamily="49" charset="0"/>
              </a:rPr>
              <a:t>{</a:t>
            </a:r>
            <a:r>
              <a:rPr lang="en-US" dirty="0"/>
              <a:t/>
            </a:r>
            <a:br>
              <a:rPr lang="en-US" dirty="0"/>
            </a:br>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text-shadow:</a:t>
            </a:r>
            <a:r>
              <a:rPr lang="en-US" dirty="0">
                <a:solidFill>
                  <a:srgbClr val="0000CD"/>
                </a:solidFill>
                <a:latin typeface="Consolas" panose="020B0609020204030204" pitchFamily="49" charset="0"/>
              </a:rPr>
              <a:t> 0 0 3px #FF0000;</a:t>
            </a:r>
            <a:r>
              <a:rPr lang="en-US" dirty="0"/>
              <a:t/>
            </a:r>
            <a:br>
              <a:rPr lang="en-US" dirty="0"/>
            </a:br>
            <a:r>
              <a:rPr lang="en-US" dirty="0">
                <a:solidFill>
                  <a:srgbClr val="000000"/>
                </a:solidFill>
                <a:latin typeface="Consolas" panose="020B0609020204030204" pitchFamily="49" charset="0"/>
              </a:rPr>
              <a:t>}</a:t>
            </a:r>
            <a:endParaRPr lang="en-GB" dirty="0"/>
          </a:p>
        </p:txBody>
      </p:sp>
    </p:spTree>
    <p:extLst>
      <p:ext uri="{BB962C8B-B14F-4D97-AF65-F5344CB8AC3E}">
        <p14:creationId xmlns:p14="http://schemas.microsoft.com/office/powerpoint/2010/main" val="282379372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GB" dirty="0" smtClean="0"/>
              <a:t>Some other text options </a:t>
            </a:r>
            <a:endParaRPr lang="en-GB" dirty="0"/>
          </a:p>
        </p:txBody>
      </p:sp>
      <p:sp>
        <p:nvSpPr>
          <p:cNvPr id="4" name="Rectángulo 3"/>
          <p:cNvSpPr/>
          <p:nvPr/>
        </p:nvSpPr>
        <p:spPr>
          <a:xfrm>
            <a:off x="979714" y="2407307"/>
            <a:ext cx="2090057" cy="923330"/>
          </a:xfrm>
          <a:prstGeom prst="rect">
            <a:avLst/>
          </a:prstGeom>
        </p:spPr>
        <p:txBody>
          <a:bodyPr wrap="square">
            <a:spAutoFit/>
          </a:bodyPr>
          <a:lstStyle/>
          <a:p>
            <a:pPr>
              <a:buFont typeface="Arial" panose="020B0604020202020204" pitchFamily="34" charset="0"/>
              <a:buChar char="•"/>
            </a:pPr>
            <a:r>
              <a:rPr lang="es-CO" dirty="0" err="1">
                <a:solidFill>
                  <a:srgbClr val="333333"/>
                </a:solidFill>
                <a:latin typeface="Verdana" panose="020B0604030504040204" pitchFamily="34" charset="0"/>
              </a:rPr>
              <a:t>text-overflow</a:t>
            </a:r>
            <a:endParaRPr lang="es-CO" dirty="0">
              <a:solidFill>
                <a:srgbClr val="333333"/>
              </a:solidFill>
              <a:latin typeface="Verdana" panose="020B0604030504040204" pitchFamily="34" charset="0"/>
            </a:endParaRPr>
          </a:p>
          <a:p>
            <a:r>
              <a:rPr lang="es-CO" dirty="0"/>
              <a:t/>
            </a:r>
            <a:br>
              <a:rPr lang="es-CO" dirty="0"/>
            </a:br>
            <a:endParaRPr lang="en-GB" dirty="0"/>
          </a:p>
        </p:txBody>
      </p:sp>
      <p:pic>
        <p:nvPicPr>
          <p:cNvPr id="6" name="Imagen 5"/>
          <p:cNvPicPr>
            <a:picLocks noChangeAspect="1"/>
          </p:cNvPicPr>
          <p:nvPr/>
        </p:nvPicPr>
        <p:blipFill>
          <a:blip r:embed="rId2"/>
          <a:stretch>
            <a:fillRect/>
          </a:stretch>
        </p:blipFill>
        <p:spPr>
          <a:xfrm>
            <a:off x="3767818" y="3013778"/>
            <a:ext cx="1504950" cy="1552575"/>
          </a:xfrm>
          <a:prstGeom prst="rect">
            <a:avLst/>
          </a:prstGeom>
        </p:spPr>
      </p:pic>
      <p:sp>
        <p:nvSpPr>
          <p:cNvPr id="7" name="Rectángulo 6"/>
          <p:cNvSpPr/>
          <p:nvPr/>
        </p:nvSpPr>
        <p:spPr>
          <a:xfrm>
            <a:off x="3646714" y="2407307"/>
            <a:ext cx="2090057" cy="923330"/>
          </a:xfrm>
          <a:prstGeom prst="rect">
            <a:avLst/>
          </a:prstGeom>
        </p:spPr>
        <p:txBody>
          <a:bodyPr wrap="square">
            <a:spAutoFit/>
          </a:bodyPr>
          <a:lstStyle/>
          <a:p>
            <a:pPr>
              <a:buFont typeface="Arial" panose="020B0604020202020204" pitchFamily="34" charset="0"/>
              <a:buChar char="•"/>
            </a:pPr>
            <a:r>
              <a:rPr lang="es-CO" dirty="0" err="1" smtClean="0">
                <a:solidFill>
                  <a:srgbClr val="333333"/>
                </a:solidFill>
                <a:latin typeface="Verdana" panose="020B0604030504040204" pitchFamily="34" charset="0"/>
              </a:rPr>
              <a:t>word-wrap</a:t>
            </a:r>
            <a:endParaRPr lang="es-CO" dirty="0">
              <a:solidFill>
                <a:srgbClr val="333333"/>
              </a:solidFill>
              <a:latin typeface="Verdana" panose="020B0604030504040204" pitchFamily="34" charset="0"/>
            </a:endParaRPr>
          </a:p>
          <a:p>
            <a:r>
              <a:rPr lang="es-CO" dirty="0"/>
              <a:t/>
            </a:r>
            <a:br>
              <a:rPr lang="es-CO" dirty="0"/>
            </a:br>
            <a:endParaRPr lang="en-GB" dirty="0"/>
          </a:p>
        </p:txBody>
      </p:sp>
      <p:sp>
        <p:nvSpPr>
          <p:cNvPr id="8" name="Rectángulo 7"/>
          <p:cNvSpPr/>
          <p:nvPr/>
        </p:nvSpPr>
        <p:spPr>
          <a:xfrm>
            <a:off x="6313714" y="2407307"/>
            <a:ext cx="2090057" cy="923330"/>
          </a:xfrm>
          <a:prstGeom prst="rect">
            <a:avLst/>
          </a:prstGeom>
        </p:spPr>
        <p:txBody>
          <a:bodyPr wrap="square">
            <a:spAutoFit/>
          </a:bodyPr>
          <a:lstStyle/>
          <a:p>
            <a:r>
              <a:rPr lang="es-CO" dirty="0" err="1" smtClean="0">
                <a:solidFill>
                  <a:srgbClr val="333333"/>
                </a:solidFill>
                <a:latin typeface="Verdana" panose="020B0604030504040204" pitchFamily="34" charset="0"/>
              </a:rPr>
              <a:t>word</a:t>
            </a:r>
            <a:r>
              <a:rPr lang="es-CO" dirty="0" smtClean="0">
                <a:solidFill>
                  <a:srgbClr val="333333"/>
                </a:solidFill>
                <a:latin typeface="Verdana" panose="020B0604030504040204" pitchFamily="34" charset="0"/>
              </a:rPr>
              <a:t>-break</a:t>
            </a:r>
            <a:endParaRPr lang="es-CO" dirty="0">
              <a:solidFill>
                <a:srgbClr val="333333"/>
              </a:solidFill>
              <a:latin typeface="Verdana" panose="020B0604030504040204" pitchFamily="34" charset="0"/>
            </a:endParaRPr>
          </a:p>
          <a:p>
            <a:r>
              <a:rPr lang="es-CO" dirty="0"/>
              <a:t/>
            </a:r>
            <a:br>
              <a:rPr lang="es-CO" dirty="0"/>
            </a:br>
            <a:endParaRPr lang="en-GB" dirty="0"/>
          </a:p>
        </p:txBody>
      </p:sp>
      <p:pic>
        <p:nvPicPr>
          <p:cNvPr id="9" name="Imagen 8"/>
          <p:cNvPicPr>
            <a:picLocks noChangeAspect="1"/>
          </p:cNvPicPr>
          <p:nvPr/>
        </p:nvPicPr>
        <p:blipFill>
          <a:blip r:embed="rId3"/>
          <a:stretch>
            <a:fillRect/>
          </a:stretch>
        </p:blipFill>
        <p:spPr>
          <a:xfrm>
            <a:off x="1070882" y="3206812"/>
            <a:ext cx="1733550" cy="247650"/>
          </a:xfrm>
          <a:prstGeom prst="rect">
            <a:avLst/>
          </a:prstGeom>
        </p:spPr>
      </p:pic>
      <p:pic>
        <p:nvPicPr>
          <p:cNvPr id="10" name="Imagen 9"/>
          <p:cNvPicPr>
            <a:picLocks noChangeAspect="1"/>
          </p:cNvPicPr>
          <p:nvPr/>
        </p:nvPicPr>
        <p:blipFill>
          <a:blip r:embed="rId4"/>
          <a:stretch>
            <a:fillRect/>
          </a:stretch>
        </p:blipFill>
        <p:spPr>
          <a:xfrm>
            <a:off x="6392636" y="3028081"/>
            <a:ext cx="1276350" cy="1019175"/>
          </a:xfrm>
          <a:prstGeom prst="rect">
            <a:avLst/>
          </a:prstGeom>
        </p:spPr>
      </p:pic>
    </p:spTree>
    <p:extLst>
      <p:ext uri="{BB962C8B-B14F-4D97-AF65-F5344CB8AC3E}">
        <p14:creationId xmlns:p14="http://schemas.microsoft.com/office/powerpoint/2010/main" val="3612925177"/>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GB" dirty="0" smtClean="0"/>
              <a:t>Put different fonts</a:t>
            </a:r>
            <a:endParaRPr lang="en-GB" dirty="0"/>
          </a:p>
        </p:txBody>
      </p:sp>
      <p:sp>
        <p:nvSpPr>
          <p:cNvPr id="4" name="Rectángulo 3"/>
          <p:cNvSpPr/>
          <p:nvPr/>
        </p:nvSpPr>
        <p:spPr>
          <a:xfrm>
            <a:off x="838200" y="2078895"/>
            <a:ext cx="6096000" cy="2308324"/>
          </a:xfrm>
          <a:prstGeom prst="rect">
            <a:avLst/>
          </a:prstGeom>
        </p:spPr>
        <p:txBody>
          <a:bodyPr>
            <a:spAutoFit/>
          </a:bodyPr>
          <a:lstStyle/>
          <a:p>
            <a:r>
              <a:rPr lang="es-CO" dirty="0">
                <a:solidFill>
                  <a:srgbClr val="A52A2A"/>
                </a:solidFill>
                <a:latin typeface="Consolas" panose="020B0609020204030204" pitchFamily="49" charset="0"/>
              </a:rPr>
              <a:t>@</a:t>
            </a:r>
            <a:r>
              <a:rPr lang="es-CO" dirty="0" err="1">
                <a:solidFill>
                  <a:srgbClr val="A52A2A"/>
                </a:solidFill>
                <a:latin typeface="Consolas" panose="020B0609020204030204" pitchFamily="49" charset="0"/>
              </a:rPr>
              <a:t>font-face</a:t>
            </a:r>
            <a:r>
              <a:rPr lang="es-CO" dirty="0">
                <a:solidFill>
                  <a:srgbClr val="A52A2A"/>
                </a:solidFill>
                <a:latin typeface="Consolas" panose="020B0609020204030204" pitchFamily="49" charset="0"/>
              </a:rPr>
              <a:t> </a:t>
            </a:r>
            <a:r>
              <a:rPr lang="es-CO" dirty="0">
                <a:solidFill>
                  <a:srgbClr val="000000"/>
                </a:solidFill>
                <a:latin typeface="Consolas" panose="020B0609020204030204" pitchFamily="49" charset="0"/>
              </a:rPr>
              <a:t>{</a:t>
            </a:r>
            <a:r>
              <a:rPr lang="es-CO" dirty="0"/>
              <a:t/>
            </a:r>
            <a:br>
              <a:rPr lang="es-CO" dirty="0"/>
            </a:b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font-family</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 </a:t>
            </a:r>
            <a:r>
              <a:rPr lang="es-CO" dirty="0" err="1">
                <a:solidFill>
                  <a:srgbClr val="0000CD"/>
                </a:solidFill>
                <a:latin typeface="Consolas" panose="020B0609020204030204" pitchFamily="49" charset="0"/>
              </a:rPr>
              <a:t>myFirstFont</a:t>
            </a:r>
            <a:r>
              <a:rPr lang="es-CO" dirty="0">
                <a:solidFill>
                  <a:srgbClr val="0000CD"/>
                </a:solidFill>
                <a:latin typeface="Consolas" panose="020B0609020204030204" pitchFamily="49" charset="0"/>
              </a:rPr>
              <a:t>;</a:t>
            </a:r>
            <a:r>
              <a:rPr lang="es-CO" dirty="0"/>
              <a:t/>
            </a:r>
            <a:br>
              <a:rPr lang="es-CO" dirty="0"/>
            </a:b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src</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 </a:t>
            </a:r>
            <a:r>
              <a:rPr lang="es-CO" dirty="0" err="1">
                <a:solidFill>
                  <a:srgbClr val="0000CD"/>
                </a:solidFill>
                <a:latin typeface="Consolas" panose="020B0609020204030204" pitchFamily="49" charset="0"/>
              </a:rPr>
              <a:t>url</a:t>
            </a:r>
            <a:r>
              <a:rPr lang="es-CO" dirty="0">
                <a:solidFill>
                  <a:srgbClr val="0000CD"/>
                </a:solidFill>
                <a:latin typeface="Consolas" panose="020B0609020204030204" pitchFamily="49" charset="0"/>
              </a:rPr>
              <a:t>(</a:t>
            </a:r>
            <a:r>
              <a:rPr lang="es-CO" dirty="0" err="1">
                <a:solidFill>
                  <a:srgbClr val="0000CD"/>
                </a:solidFill>
                <a:latin typeface="Consolas" panose="020B0609020204030204" pitchFamily="49" charset="0"/>
              </a:rPr>
              <a:t>sansation_light.woff</a:t>
            </a:r>
            <a:r>
              <a:rPr lang="es-CO" dirty="0">
                <a:solidFill>
                  <a:srgbClr val="0000CD"/>
                </a:solidFill>
                <a:latin typeface="Consolas" panose="020B0609020204030204" pitchFamily="49" charset="0"/>
              </a:rPr>
              <a:t>);</a:t>
            </a:r>
            <a:r>
              <a:rPr lang="es-CO" dirty="0"/>
              <a:t/>
            </a:r>
            <a:br>
              <a:rPr lang="es-CO" dirty="0"/>
            </a:br>
            <a:r>
              <a:rPr lang="es-CO" dirty="0">
                <a:solidFill>
                  <a:srgbClr val="000000"/>
                </a:solidFill>
                <a:latin typeface="Consolas" panose="020B0609020204030204" pitchFamily="49" charset="0"/>
              </a:rPr>
              <a:t>}</a:t>
            </a:r>
            <a:r>
              <a:rPr lang="es-CO" dirty="0"/>
              <a:t/>
            </a:r>
            <a:br>
              <a:rPr lang="es-CO" dirty="0"/>
            </a:br>
            <a:r>
              <a:rPr lang="es-CO" dirty="0"/>
              <a:t/>
            </a:r>
            <a:br>
              <a:rPr lang="es-CO" dirty="0"/>
            </a:br>
            <a:r>
              <a:rPr lang="es-CO" dirty="0">
                <a:solidFill>
                  <a:srgbClr val="A52A2A"/>
                </a:solidFill>
                <a:latin typeface="Consolas" panose="020B0609020204030204" pitchFamily="49" charset="0"/>
              </a:rPr>
              <a:t>div </a:t>
            </a:r>
            <a:r>
              <a:rPr lang="es-CO" dirty="0">
                <a:solidFill>
                  <a:srgbClr val="000000"/>
                </a:solidFill>
                <a:latin typeface="Consolas" panose="020B0609020204030204" pitchFamily="49" charset="0"/>
              </a:rPr>
              <a:t>{</a:t>
            </a:r>
            <a:r>
              <a:rPr lang="es-CO" dirty="0"/>
              <a:t/>
            </a:r>
            <a:br>
              <a:rPr lang="es-CO" dirty="0"/>
            </a:b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font-family</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 </a:t>
            </a:r>
            <a:r>
              <a:rPr lang="es-CO" dirty="0" err="1">
                <a:solidFill>
                  <a:srgbClr val="0000CD"/>
                </a:solidFill>
                <a:latin typeface="Consolas" panose="020B0609020204030204" pitchFamily="49" charset="0"/>
              </a:rPr>
              <a:t>myFirstFont</a:t>
            </a:r>
            <a:r>
              <a:rPr lang="es-CO" dirty="0">
                <a:solidFill>
                  <a:srgbClr val="0000CD"/>
                </a:solidFill>
                <a:latin typeface="Consolas" panose="020B0609020204030204" pitchFamily="49" charset="0"/>
              </a:rPr>
              <a:t>;</a:t>
            </a:r>
            <a:r>
              <a:rPr lang="es-CO" dirty="0"/>
              <a:t/>
            </a:r>
            <a:br>
              <a:rPr lang="es-CO" dirty="0"/>
            </a:br>
            <a:r>
              <a:rPr lang="es-CO" dirty="0">
                <a:solidFill>
                  <a:srgbClr val="000000"/>
                </a:solidFill>
                <a:latin typeface="Consolas" panose="020B0609020204030204" pitchFamily="49" charset="0"/>
              </a:rPr>
              <a:t>}</a:t>
            </a:r>
            <a:endParaRPr lang="en-GB" dirty="0"/>
          </a:p>
        </p:txBody>
      </p:sp>
    </p:spTree>
    <p:extLst>
      <p:ext uri="{BB962C8B-B14F-4D97-AF65-F5344CB8AC3E}">
        <p14:creationId xmlns:p14="http://schemas.microsoft.com/office/powerpoint/2010/main" val="69508468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GB" dirty="0" err="1" smtClean="0"/>
              <a:t>Animaitons</a:t>
            </a:r>
            <a:r>
              <a:rPr lang="en-GB" dirty="0" smtClean="0"/>
              <a:t> on </a:t>
            </a:r>
            <a:r>
              <a:rPr lang="en-GB" dirty="0" err="1" smtClean="0"/>
              <a:t>css</a:t>
            </a:r>
            <a:endParaRPr lang="en-GB" dirty="0"/>
          </a:p>
        </p:txBody>
      </p:sp>
      <p:sp>
        <p:nvSpPr>
          <p:cNvPr id="3" name="Marcador de contenido 2"/>
          <p:cNvSpPr>
            <a:spLocks noGrp="1"/>
          </p:cNvSpPr>
          <p:nvPr>
            <p:ph idx="1"/>
          </p:nvPr>
        </p:nvSpPr>
        <p:spPr/>
        <p:txBody>
          <a:bodyPr/>
          <a:lstStyle/>
          <a:p>
            <a:r>
              <a:rPr lang="en-GB" dirty="0" smtClean="0"/>
              <a:t>Go to the w3s </a:t>
            </a:r>
          </a:p>
          <a:p>
            <a:r>
              <a:rPr lang="en-GB" dirty="0" smtClean="0"/>
              <a:t>And open the examples</a:t>
            </a:r>
            <a:endParaRPr lang="en-GB" dirty="0"/>
          </a:p>
        </p:txBody>
      </p:sp>
      <p:sp>
        <p:nvSpPr>
          <p:cNvPr id="4" name="Rectángulo 3"/>
          <p:cNvSpPr/>
          <p:nvPr/>
        </p:nvSpPr>
        <p:spPr>
          <a:xfrm>
            <a:off x="715937" y="3309648"/>
            <a:ext cx="5380063" cy="369332"/>
          </a:xfrm>
          <a:prstGeom prst="rect">
            <a:avLst/>
          </a:prstGeom>
        </p:spPr>
        <p:txBody>
          <a:bodyPr wrap="none">
            <a:spAutoFit/>
          </a:bodyPr>
          <a:lstStyle/>
          <a:p>
            <a:r>
              <a:rPr lang="en-GB" dirty="0"/>
              <a:t>http://www.w3schools.com/css/css3_2dtransforms.asp</a:t>
            </a:r>
          </a:p>
        </p:txBody>
      </p:sp>
      <p:sp>
        <p:nvSpPr>
          <p:cNvPr id="5" name="Rectángulo 4"/>
          <p:cNvSpPr/>
          <p:nvPr/>
        </p:nvSpPr>
        <p:spPr>
          <a:xfrm>
            <a:off x="715937" y="3777342"/>
            <a:ext cx="5168466" cy="369332"/>
          </a:xfrm>
          <a:prstGeom prst="rect">
            <a:avLst/>
          </a:prstGeom>
        </p:spPr>
        <p:txBody>
          <a:bodyPr wrap="none">
            <a:spAutoFit/>
          </a:bodyPr>
          <a:lstStyle/>
          <a:p>
            <a:r>
              <a:rPr lang="en-GB" dirty="0"/>
              <a:t>http://www.w3schools.com/css/css3_animations.asp</a:t>
            </a:r>
          </a:p>
        </p:txBody>
      </p:sp>
    </p:spTree>
    <p:extLst>
      <p:ext uri="{BB962C8B-B14F-4D97-AF65-F5344CB8AC3E}">
        <p14:creationId xmlns:p14="http://schemas.microsoft.com/office/powerpoint/2010/main" val="422802537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GB" dirty="0" smtClean="0"/>
              <a:t>Dom</a:t>
            </a:r>
            <a:endParaRPr lang="en-GB" dirty="0"/>
          </a:p>
        </p:txBody>
      </p:sp>
      <p:sp>
        <p:nvSpPr>
          <p:cNvPr id="3" name="Marcador de contenido 2"/>
          <p:cNvSpPr>
            <a:spLocks noGrp="1"/>
          </p:cNvSpPr>
          <p:nvPr>
            <p:ph idx="1"/>
          </p:nvPr>
        </p:nvSpPr>
        <p:spPr/>
        <p:txBody>
          <a:bodyPr/>
          <a:lstStyle/>
          <a:p>
            <a:endParaRPr lang="en-GB"/>
          </a:p>
        </p:txBody>
      </p:sp>
    </p:spTree>
    <p:extLst>
      <p:ext uri="{BB962C8B-B14F-4D97-AF65-F5344CB8AC3E}">
        <p14:creationId xmlns:p14="http://schemas.microsoft.com/office/powerpoint/2010/main" val="180937596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6" descr="http://3.bp.blogspot.com/-mLHQ73NubPg/U7hlEVVToOI/AAAAAAAABUM/AaR9sFczHak/s1600/CSS3-logo.gif"/>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2716" t="7465" r="22781" b="6937"/>
          <a:stretch/>
        </p:blipFill>
        <p:spPr bwMode="auto">
          <a:xfrm>
            <a:off x="11351846" y="118853"/>
            <a:ext cx="590977" cy="795545"/>
          </a:xfrm>
          <a:prstGeom prst="rect">
            <a:avLst/>
          </a:prstGeom>
          <a:noFill/>
          <a:extLst>
            <a:ext uri="{909E8E84-426E-40DD-AFC4-6F175D3DCCD1}">
              <a14:hiddenFill xmlns:a14="http://schemas.microsoft.com/office/drawing/2010/main">
                <a:solidFill>
                  <a:srgbClr val="FFFFFF"/>
                </a:solidFill>
              </a14:hiddenFill>
            </a:ext>
          </a:extLst>
        </p:spPr>
      </p:pic>
      <p:pic>
        <p:nvPicPr>
          <p:cNvPr id="8194" name="Picture 2" descr="https://antonyjwhite.files.wordpress.com/2011/03/css_breakdow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6805" y="3378437"/>
            <a:ext cx="4750481" cy="2035920"/>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http://www.ajaxonomy.com/files/html-css-website.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23318" y="527057"/>
            <a:ext cx="4762500" cy="2333626"/>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descr="http://wpsites.net/wp-content/uploads/2011/08/What-Is-CSS.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58996" y="3167742"/>
            <a:ext cx="5126718" cy="25633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3611038"/>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GB" dirty="0" err="1" smtClean="0"/>
              <a:t>Github</a:t>
            </a:r>
            <a:r>
              <a:rPr lang="en-GB" dirty="0" smtClean="0"/>
              <a:t> course </a:t>
            </a:r>
            <a:endParaRPr lang="en-GB" dirty="0"/>
          </a:p>
        </p:txBody>
      </p:sp>
      <p:sp>
        <p:nvSpPr>
          <p:cNvPr id="4" name="Rectángulo 3"/>
          <p:cNvSpPr/>
          <p:nvPr/>
        </p:nvSpPr>
        <p:spPr>
          <a:xfrm>
            <a:off x="5790340" y="5826534"/>
            <a:ext cx="3810274" cy="369332"/>
          </a:xfrm>
          <a:prstGeom prst="rect">
            <a:avLst/>
          </a:prstGeom>
        </p:spPr>
        <p:txBody>
          <a:bodyPr wrap="none">
            <a:spAutoFit/>
          </a:bodyPr>
          <a:lstStyle/>
          <a:p>
            <a:r>
              <a:rPr lang="en-GB" dirty="0"/>
              <a:t>http://rogerdudler.github.io/git-guide/</a:t>
            </a:r>
          </a:p>
        </p:txBody>
      </p:sp>
      <p:sp>
        <p:nvSpPr>
          <p:cNvPr id="5" name="CuadroTexto 4"/>
          <p:cNvSpPr txBox="1"/>
          <p:nvPr/>
        </p:nvSpPr>
        <p:spPr>
          <a:xfrm>
            <a:off x="468922" y="1652619"/>
            <a:ext cx="5697416" cy="369332"/>
          </a:xfrm>
          <a:prstGeom prst="rect">
            <a:avLst/>
          </a:prstGeom>
          <a:noFill/>
        </p:spPr>
        <p:txBody>
          <a:bodyPr wrap="square" rtlCol="0">
            <a:spAutoFit/>
          </a:bodyPr>
          <a:lstStyle/>
          <a:p>
            <a:r>
              <a:rPr lang="en-GB" dirty="0" smtClean="0"/>
              <a:t>Install and open git bash – this is a </a:t>
            </a:r>
            <a:r>
              <a:rPr lang="en-GB" dirty="0" err="1" smtClean="0"/>
              <a:t>linux</a:t>
            </a:r>
            <a:r>
              <a:rPr lang="en-GB" dirty="0" smtClean="0"/>
              <a:t> </a:t>
            </a:r>
            <a:r>
              <a:rPr lang="en-GB" dirty="0" err="1" smtClean="0"/>
              <a:t>mashine</a:t>
            </a:r>
            <a:r>
              <a:rPr lang="en-GB" dirty="0" smtClean="0"/>
              <a:t> </a:t>
            </a:r>
            <a:endParaRPr lang="en-GB" dirty="0"/>
          </a:p>
        </p:txBody>
      </p:sp>
      <p:sp>
        <p:nvSpPr>
          <p:cNvPr id="6" name="CuadroTexto 5"/>
          <p:cNvSpPr txBox="1"/>
          <p:nvPr/>
        </p:nvSpPr>
        <p:spPr>
          <a:xfrm>
            <a:off x="468922" y="2206617"/>
            <a:ext cx="5943601" cy="4247317"/>
          </a:xfrm>
          <a:prstGeom prst="rect">
            <a:avLst/>
          </a:prstGeom>
          <a:noFill/>
        </p:spPr>
        <p:txBody>
          <a:bodyPr wrap="square" rtlCol="0">
            <a:spAutoFit/>
          </a:bodyPr>
          <a:lstStyle/>
          <a:p>
            <a:r>
              <a:rPr lang="en-GB" dirty="0" smtClean="0"/>
              <a:t>Commands </a:t>
            </a:r>
          </a:p>
          <a:p>
            <a:r>
              <a:rPr lang="en-GB" dirty="0" err="1" smtClean="0"/>
              <a:t>Pwd</a:t>
            </a:r>
            <a:r>
              <a:rPr lang="en-GB" dirty="0" smtClean="0"/>
              <a:t> – to see position folder</a:t>
            </a:r>
          </a:p>
          <a:p>
            <a:r>
              <a:rPr lang="en-GB" dirty="0" smtClean="0"/>
              <a:t>Ls  = “list” to see the list of all the files in a folder</a:t>
            </a:r>
          </a:p>
          <a:p>
            <a:r>
              <a:rPr lang="en-GB" dirty="0" smtClean="0"/>
              <a:t>Ls – a includes the </a:t>
            </a:r>
            <a:r>
              <a:rPr lang="en-GB" dirty="0" err="1" smtClean="0"/>
              <a:t>hiddent</a:t>
            </a:r>
            <a:r>
              <a:rPr lang="en-GB" dirty="0" smtClean="0"/>
              <a:t> files</a:t>
            </a:r>
          </a:p>
          <a:p>
            <a:r>
              <a:rPr lang="en-GB" dirty="0" smtClean="0"/>
              <a:t>cd – to go to a new repository – example ( the space is important --  cd /c/</a:t>
            </a:r>
          </a:p>
          <a:p>
            <a:r>
              <a:rPr lang="en-GB" dirty="0" smtClean="0"/>
              <a:t>Cd users/ will send to the  folder users inside c</a:t>
            </a:r>
          </a:p>
          <a:p>
            <a:r>
              <a:rPr lang="en-GB" dirty="0" smtClean="0"/>
              <a:t>Clear – to clean the </a:t>
            </a:r>
            <a:r>
              <a:rPr lang="en-GB" dirty="0" err="1" smtClean="0"/>
              <a:t>linux</a:t>
            </a:r>
            <a:r>
              <a:rPr lang="en-GB" dirty="0" smtClean="0"/>
              <a:t> terminal</a:t>
            </a:r>
          </a:p>
          <a:p>
            <a:r>
              <a:rPr lang="en-GB" dirty="0" err="1" smtClean="0"/>
              <a:t>Mkdir</a:t>
            </a:r>
            <a:r>
              <a:rPr lang="en-GB" dirty="0" smtClean="0"/>
              <a:t> </a:t>
            </a:r>
            <a:r>
              <a:rPr lang="en-GB" dirty="0" err="1" smtClean="0"/>
              <a:t>nameofdirectory</a:t>
            </a:r>
            <a:r>
              <a:rPr lang="en-GB" dirty="0" smtClean="0"/>
              <a:t> – to make a new directory</a:t>
            </a:r>
          </a:p>
          <a:p>
            <a:r>
              <a:rPr lang="en-GB" dirty="0" err="1" smtClean="0"/>
              <a:t>rm</a:t>
            </a:r>
            <a:r>
              <a:rPr lang="en-GB" dirty="0" smtClean="0"/>
              <a:t> -r </a:t>
            </a:r>
            <a:r>
              <a:rPr lang="en-GB" dirty="0" err="1" smtClean="0"/>
              <a:t>directory_name</a:t>
            </a:r>
            <a:r>
              <a:rPr lang="en-GB" dirty="0" smtClean="0"/>
              <a:t>  - to remove a directory</a:t>
            </a:r>
          </a:p>
          <a:p>
            <a:r>
              <a:rPr lang="en-GB" dirty="0" smtClean="0"/>
              <a:t>Rm remove file – example </a:t>
            </a:r>
            <a:r>
              <a:rPr lang="en-GB" dirty="0" err="1" smtClean="0"/>
              <a:t>rm</a:t>
            </a:r>
            <a:r>
              <a:rPr lang="en-GB" dirty="0" smtClean="0"/>
              <a:t> test.txt</a:t>
            </a:r>
          </a:p>
          <a:p>
            <a:r>
              <a:rPr lang="en-GB" dirty="0" smtClean="0"/>
              <a:t>cd.. Is go up one level</a:t>
            </a:r>
          </a:p>
          <a:p>
            <a:r>
              <a:rPr lang="en-GB" dirty="0" smtClean="0"/>
              <a:t>Git = to make sure git is there</a:t>
            </a:r>
          </a:p>
          <a:p>
            <a:endParaRPr lang="en-GB" dirty="0"/>
          </a:p>
          <a:p>
            <a:r>
              <a:rPr lang="en-GB" dirty="0" smtClean="0"/>
              <a:t>Shift + q to exit a end in the terminal</a:t>
            </a:r>
            <a:endParaRPr lang="en-GB" dirty="0"/>
          </a:p>
        </p:txBody>
      </p:sp>
      <p:sp>
        <p:nvSpPr>
          <p:cNvPr id="7" name="CuadroTexto 6"/>
          <p:cNvSpPr txBox="1"/>
          <p:nvPr/>
        </p:nvSpPr>
        <p:spPr>
          <a:xfrm>
            <a:off x="5788269" y="636957"/>
            <a:ext cx="6403731" cy="5078313"/>
          </a:xfrm>
          <a:prstGeom prst="rect">
            <a:avLst/>
          </a:prstGeom>
          <a:noFill/>
        </p:spPr>
        <p:txBody>
          <a:bodyPr wrap="square" rtlCol="0">
            <a:spAutoFit/>
          </a:bodyPr>
          <a:lstStyle/>
          <a:p>
            <a:r>
              <a:rPr lang="en-GB" dirty="0" smtClean="0"/>
              <a:t>Git commands</a:t>
            </a:r>
          </a:p>
          <a:p>
            <a:endParaRPr lang="en-GB" dirty="0"/>
          </a:p>
          <a:p>
            <a:pPr marL="285750" indent="-285750">
              <a:buFont typeface="Arial" panose="020B0604020202020204" pitchFamily="34" charset="0"/>
              <a:buChar char="•"/>
            </a:pPr>
            <a:r>
              <a:rPr lang="en-GB" dirty="0" smtClean="0"/>
              <a:t>Git status</a:t>
            </a:r>
          </a:p>
          <a:p>
            <a:pPr marL="285750" indent="-285750">
              <a:buFont typeface="Arial" panose="020B0604020202020204" pitchFamily="34" charset="0"/>
              <a:buChar char="•"/>
            </a:pPr>
            <a:r>
              <a:rPr lang="en-GB" dirty="0" smtClean="0"/>
              <a:t>Git </a:t>
            </a:r>
            <a:r>
              <a:rPr lang="en-GB" dirty="0" err="1" smtClean="0"/>
              <a:t>init</a:t>
            </a:r>
            <a:r>
              <a:rPr lang="en-GB" dirty="0" smtClean="0"/>
              <a:t> : to create a new git repository</a:t>
            </a:r>
          </a:p>
          <a:p>
            <a:pPr marL="285750" indent="-285750">
              <a:buFont typeface="Arial" panose="020B0604020202020204" pitchFamily="34" charset="0"/>
              <a:buChar char="•"/>
            </a:pPr>
            <a:r>
              <a:rPr lang="en-GB" dirty="0" smtClean="0"/>
              <a:t>Git add </a:t>
            </a:r>
            <a:r>
              <a:rPr lang="en-GB" dirty="0" err="1" smtClean="0"/>
              <a:t>file_name</a:t>
            </a:r>
            <a:r>
              <a:rPr lang="en-GB" dirty="0" smtClean="0"/>
              <a:t> : for staging – git add --all to add all the files</a:t>
            </a:r>
          </a:p>
          <a:p>
            <a:pPr marL="285750" indent="-285750">
              <a:buFont typeface="Arial" panose="020B0604020202020204" pitchFamily="34" charset="0"/>
              <a:buChar char="•"/>
            </a:pPr>
            <a:r>
              <a:rPr lang="en-GB" dirty="0" smtClean="0"/>
              <a:t>Git Commit –m “this is the new index” – to make the changes m is the message</a:t>
            </a:r>
          </a:p>
          <a:p>
            <a:pPr marL="285750" indent="-285750">
              <a:buFont typeface="Arial" panose="020B0604020202020204" pitchFamily="34" charset="0"/>
              <a:buChar char="•"/>
            </a:pPr>
            <a:r>
              <a:rPr lang="en-GB" dirty="0" smtClean="0"/>
              <a:t>Git log  : show the commits of a path</a:t>
            </a:r>
          </a:p>
          <a:p>
            <a:pPr marL="285750" indent="-285750">
              <a:buFont typeface="Arial" panose="020B0604020202020204" pitchFamily="34" charset="0"/>
              <a:buChar char="•"/>
            </a:pPr>
            <a:r>
              <a:rPr lang="en-GB" dirty="0" smtClean="0"/>
              <a:t>Git log --graph --decorate --all --pretty=</a:t>
            </a:r>
            <a:r>
              <a:rPr lang="en-GB" dirty="0" err="1" smtClean="0"/>
              <a:t>oneline</a:t>
            </a:r>
            <a:r>
              <a:rPr lang="en-GB" dirty="0" smtClean="0"/>
              <a:t> – see commits as a tree</a:t>
            </a:r>
          </a:p>
          <a:p>
            <a:pPr marL="285750" indent="-285750">
              <a:buFont typeface="Arial" panose="020B0604020202020204" pitchFamily="34" charset="0"/>
              <a:buChar char="•"/>
            </a:pPr>
            <a:r>
              <a:rPr lang="en-GB" dirty="0" smtClean="0"/>
              <a:t>Git checkout </a:t>
            </a:r>
            <a:r>
              <a:rPr lang="en-GB" dirty="0" err="1" smtClean="0"/>
              <a:t>identificationumber</a:t>
            </a:r>
            <a:r>
              <a:rPr lang="en-GB" dirty="0"/>
              <a:t> </a:t>
            </a:r>
            <a:r>
              <a:rPr lang="en-GB" dirty="0" smtClean="0"/>
              <a:t>: to go back in time to a commit</a:t>
            </a:r>
          </a:p>
          <a:p>
            <a:pPr marL="285750" indent="-285750">
              <a:buFont typeface="Arial" panose="020B0604020202020204" pitchFamily="34" charset="0"/>
              <a:buChar char="•"/>
            </a:pPr>
            <a:r>
              <a:rPr lang="en-GB" dirty="0" smtClean="0"/>
              <a:t>Git checkout </a:t>
            </a:r>
            <a:r>
              <a:rPr lang="en-GB" dirty="0" err="1" smtClean="0"/>
              <a:t>branchnmae</a:t>
            </a:r>
            <a:r>
              <a:rPr lang="en-GB" dirty="0" smtClean="0"/>
              <a:t> to go to other branch</a:t>
            </a:r>
          </a:p>
          <a:p>
            <a:pPr marL="285750" indent="-285750">
              <a:buFont typeface="Arial" panose="020B0604020202020204" pitchFamily="34" charset="0"/>
              <a:buChar char="•"/>
            </a:pPr>
            <a:r>
              <a:rPr lang="en-GB" dirty="0" smtClean="0"/>
              <a:t>Git branch name – to create a new branch</a:t>
            </a:r>
          </a:p>
          <a:p>
            <a:pPr marL="285750" indent="-285750">
              <a:buFont typeface="Arial" panose="020B0604020202020204" pitchFamily="34" charset="0"/>
              <a:buChar char="•"/>
            </a:pPr>
            <a:endParaRPr lang="en-GB" dirty="0"/>
          </a:p>
          <a:p>
            <a:pPr marL="285750" lvl="0" indent="-285750">
              <a:buFont typeface="Arial" panose="020B0604020202020204" pitchFamily="34" charset="0"/>
              <a:buChar char="•"/>
            </a:pPr>
            <a:r>
              <a:rPr lang="es-CO" altLang="es-CO" dirty="0" err="1"/>
              <a:t>git</a:t>
            </a:r>
            <a:r>
              <a:rPr lang="es-CO" altLang="es-CO" dirty="0"/>
              <a:t> </a:t>
            </a:r>
            <a:r>
              <a:rPr lang="es-CO" altLang="es-CO" dirty="0" err="1"/>
              <a:t>config</a:t>
            </a:r>
            <a:r>
              <a:rPr lang="es-CO" altLang="es-CO" dirty="0"/>
              <a:t> --global user.name "</a:t>
            </a:r>
            <a:r>
              <a:rPr lang="es-CO" altLang="es-CO" dirty="0" err="1"/>
              <a:t>Your</a:t>
            </a:r>
            <a:r>
              <a:rPr lang="es-CO" altLang="es-CO" dirty="0"/>
              <a:t> </a:t>
            </a:r>
            <a:r>
              <a:rPr lang="es-CO" altLang="es-CO" dirty="0" err="1" smtClean="0"/>
              <a:t>Name</a:t>
            </a:r>
            <a:r>
              <a:rPr lang="es-CO" altLang="es-CO" dirty="0" smtClean="0"/>
              <a:t>“</a:t>
            </a:r>
          </a:p>
          <a:p>
            <a:pPr marL="285750" lvl="0" indent="-285750">
              <a:buFont typeface="Arial" panose="020B0604020202020204" pitchFamily="34" charset="0"/>
              <a:buChar char="•"/>
            </a:pPr>
            <a:r>
              <a:rPr lang="es-CO" altLang="es-CO" dirty="0" err="1" smtClean="0"/>
              <a:t>git</a:t>
            </a:r>
            <a:r>
              <a:rPr lang="es-CO" altLang="es-CO" dirty="0" smtClean="0"/>
              <a:t> </a:t>
            </a:r>
            <a:r>
              <a:rPr lang="es-CO" altLang="es-CO" dirty="0" err="1"/>
              <a:t>config</a:t>
            </a:r>
            <a:r>
              <a:rPr lang="es-CO" altLang="es-CO" dirty="0"/>
              <a:t> --global </a:t>
            </a:r>
            <a:r>
              <a:rPr lang="es-CO" altLang="es-CO" dirty="0" err="1"/>
              <a:t>user.email</a:t>
            </a:r>
            <a:r>
              <a:rPr lang="es-CO" altLang="es-CO" dirty="0"/>
              <a:t> "your_email@whatever.com" </a:t>
            </a:r>
            <a:endParaRPr lang="es-CO" altLang="es-CO" dirty="0" smtClean="0"/>
          </a:p>
          <a:p>
            <a:pPr marL="285750" lvl="0" indent="-285750">
              <a:buFont typeface="Arial" panose="020B0604020202020204" pitchFamily="34" charset="0"/>
              <a:buChar char="•"/>
            </a:pPr>
            <a:r>
              <a:rPr lang="es-CO" altLang="es-CO" dirty="0" err="1" smtClean="0"/>
              <a:t>Git</a:t>
            </a:r>
            <a:r>
              <a:rPr lang="es-CO" altLang="es-CO" dirty="0" smtClean="0"/>
              <a:t> </a:t>
            </a:r>
            <a:r>
              <a:rPr lang="es-CO" altLang="es-CO" dirty="0" err="1" smtClean="0"/>
              <a:t>push</a:t>
            </a:r>
            <a:r>
              <a:rPr lang="es-CO" altLang="es-CO" dirty="0" smtClean="0"/>
              <a:t> data </a:t>
            </a:r>
            <a:r>
              <a:rPr lang="es-CO" altLang="es-CO" dirty="0" err="1" smtClean="0"/>
              <a:t>form</a:t>
            </a:r>
            <a:r>
              <a:rPr lang="es-CO" altLang="es-CO" dirty="0" smtClean="0"/>
              <a:t> local to online</a:t>
            </a:r>
          </a:p>
        </p:txBody>
      </p:sp>
      <p:sp>
        <p:nvSpPr>
          <p:cNvPr id="8" name="Rectangle 2"/>
          <p:cNvSpPr>
            <a:spLocks noChangeArrowheads="1"/>
          </p:cNvSpPr>
          <p:nvPr/>
        </p:nvSpPr>
        <p:spPr bwMode="auto">
          <a:xfrm>
            <a:off x="0" y="70069"/>
            <a:ext cx="65" cy="3170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39675"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s-CO" altLang="es-CO" sz="1800" b="0" i="0" u="none" strike="noStrike" cap="none" normalizeH="0" baseline="0" dirty="0" smtClean="0">
              <a:ln>
                <a:noFill/>
              </a:ln>
              <a:solidFill>
                <a:schemeClr val="tx1"/>
              </a:solidFill>
              <a:effectLst/>
              <a:latin typeface="Arial" panose="020B0604020202020204" pitchFamily="34" charset="0"/>
            </a:endParaRPr>
          </a:p>
        </p:txBody>
      </p:sp>
      <p:sp>
        <p:nvSpPr>
          <p:cNvPr id="9" name="Rectángulo 8"/>
          <p:cNvSpPr/>
          <p:nvPr/>
        </p:nvSpPr>
        <p:spPr>
          <a:xfrm>
            <a:off x="5788269" y="6065671"/>
            <a:ext cx="5062924" cy="369332"/>
          </a:xfrm>
          <a:prstGeom prst="rect">
            <a:avLst/>
          </a:prstGeom>
        </p:spPr>
        <p:txBody>
          <a:bodyPr wrap="none">
            <a:spAutoFit/>
          </a:bodyPr>
          <a:lstStyle/>
          <a:p>
            <a:r>
              <a:rPr lang="en-GB" dirty="0"/>
              <a:t>https://www.youtube.com/watch?v=DVDLoe_2MBc</a:t>
            </a:r>
          </a:p>
        </p:txBody>
      </p:sp>
      <p:sp>
        <p:nvSpPr>
          <p:cNvPr id="10" name="Rectángulo 9"/>
          <p:cNvSpPr/>
          <p:nvPr/>
        </p:nvSpPr>
        <p:spPr>
          <a:xfrm>
            <a:off x="5790340" y="5549535"/>
            <a:ext cx="4934171" cy="369332"/>
          </a:xfrm>
          <a:prstGeom prst="rect">
            <a:avLst/>
          </a:prstGeom>
        </p:spPr>
        <p:txBody>
          <a:bodyPr wrap="none">
            <a:spAutoFit/>
          </a:bodyPr>
          <a:lstStyle/>
          <a:p>
            <a:r>
              <a:rPr lang="en-GB" dirty="0"/>
              <a:t>https://www.youtube.com/watch?v=0fKg7e37bQE</a:t>
            </a:r>
          </a:p>
        </p:txBody>
      </p:sp>
      <p:sp>
        <p:nvSpPr>
          <p:cNvPr id="11" name="Rectángulo 10"/>
          <p:cNvSpPr/>
          <p:nvPr/>
        </p:nvSpPr>
        <p:spPr>
          <a:xfrm>
            <a:off x="5788269" y="6288199"/>
            <a:ext cx="5120184" cy="369332"/>
          </a:xfrm>
          <a:prstGeom prst="rect">
            <a:avLst/>
          </a:prstGeom>
        </p:spPr>
        <p:txBody>
          <a:bodyPr wrap="none">
            <a:spAutoFit/>
          </a:bodyPr>
          <a:lstStyle/>
          <a:p>
            <a:r>
              <a:rPr lang="en-GB" dirty="0"/>
              <a:t>https://www.youtube.com/watch?v=61WbzS9XMwk</a:t>
            </a:r>
          </a:p>
        </p:txBody>
      </p:sp>
    </p:spTree>
    <p:extLst>
      <p:ext uri="{BB962C8B-B14F-4D97-AF65-F5344CB8AC3E}">
        <p14:creationId xmlns:p14="http://schemas.microsoft.com/office/powerpoint/2010/main" val="1065532393"/>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GB" dirty="0" smtClean="0"/>
              <a:t>git</a:t>
            </a:r>
            <a:endParaRPr lang="en-GB" dirty="0"/>
          </a:p>
        </p:txBody>
      </p:sp>
      <p:sp>
        <p:nvSpPr>
          <p:cNvPr id="4" name="Rectángulo 3"/>
          <p:cNvSpPr/>
          <p:nvPr/>
        </p:nvSpPr>
        <p:spPr>
          <a:xfrm>
            <a:off x="193430" y="2180492"/>
            <a:ext cx="3546231" cy="27314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Create a repository </a:t>
            </a:r>
          </a:p>
          <a:p>
            <a:pPr algn="ctr"/>
            <a:endParaRPr lang="en-GB" dirty="0"/>
          </a:p>
          <a:p>
            <a:pPr algn="ctr"/>
            <a:r>
              <a:rPr lang="en-GB" dirty="0" err="1" smtClean="0"/>
              <a:t>Comand</a:t>
            </a:r>
            <a:r>
              <a:rPr lang="en-GB" dirty="0" smtClean="0"/>
              <a:t>: git </a:t>
            </a:r>
            <a:r>
              <a:rPr lang="en-GB" dirty="0" err="1" smtClean="0"/>
              <a:t>init</a:t>
            </a:r>
            <a:endParaRPr lang="en-GB" dirty="0"/>
          </a:p>
        </p:txBody>
      </p:sp>
      <p:sp>
        <p:nvSpPr>
          <p:cNvPr id="5" name="Elipse 4"/>
          <p:cNvSpPr/>
          <p:nvPr/>
        </p:nvSpPr>
        <p:spPr>
          <a:xfrm>
            <a:off x="0" y="1969477"/>
            <a:ext cx="574430" cy="5744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1</a:t>
            </a:r>
            <a:endParaRPr lang="en-GB" dirty="0"/>
          </a:p>
        </p:txBody>
      </p:sp>
      <p:sp>
        <p:nvSpPr>
          <p:cNvPr id="6" name="Rectángulo 5"/>
          <p:cNvSpPr/>
          <p:nvPr/>
        </p:nvSpPr>
        <p:spPr>
          <a:xfrm>
            <a:off x="4126521" y="2180492"/>
            <a:ext cx="3546231" cy="27314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Staging</a:t>
            </a:r>
          </a:p>
          <a:p>
            <a:pPr algn="ctr"/>
            <a:endParaRPr lang="en-GB" dirty="0"/>
          </a:p>
          <a:p>
            <a:pPr algn="ctr"/>
            <a:r>
              <a:rPr lang="en-GB" dirty="0" smtClean="0"/>
              <a:t>Put thing ready to be </a:t>
            </a:r>
            <a:r>
              <a:rPr lang="en-GB" dirty="0" err="1" smtClean="0"/>
              <a:t>commited</a:t>
            </a:r>
            <a:endParaRPr lang="en-GB" dirty="0"/>
          </a:p>
          <a:p>
            <a:pPr algn="ctr"/>
            <a:r>
              <a:rPr lang="en-GB" dirty="0" smtClean="0"/>
              <a:t>Git add intex.html</a:t>
            </a:r>
            <a:endParaRPr lang="en-GB" dirty="0"/>
          </a:p>
        </p:txBody>
      </p:sp>
      <p:sp>
        <p:nvSpPr>
          <p:cNvPr id="7" name="Elipse 6"/>
          <p:cNvSpPr/>
          <p:nvPr/>
        </p:nvSpPr>
        <p:spPr>
          <a:xfrm>
            <a:off x="3933091" y="1969477"/>
            <a:ext cx="574430" cy="5744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2</a:t>
            </a:r>
          </a:p>
        </p:txBody>
      </p:sp>
      <p:sp>
        <p:nvSpPr>
          <p:cNvPr id="8" name="Rectángulo 7"/>
          <p:cNvSpPr/>
          <p:nvPr/>
        </p:nvSpPr>
        <p:spPr>
          <a:xfrm>
            <a:off x="8059612" y="2180492"/>
            <a:ext cx="3546231" cy="27314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Commit</a:t>
            </a:r>
          </a:p>
          <a:p>
            <a:pPr algn="ctr"/>
            <a:endParaRPr lang="en-GB" dirty="0"/>
          </a:p>
          <a:p>
            <a:pPr algn="ctr"/>
            <a:r>
              <a:rPr lang="en-GB" dirty="0" smtClean="0"/>
              <a:t>Put thing ready to be </a:t>
            </a:r>
            <a:r>
              <a:rPr lang="en-GB" dirty="0" err="1" smtClean="0"/>
              <a:t>commited</a:t>
            </a:r>
            <a:endParaRPr lang="en-GB" dirty="0"/>
          </a:p>
          <a:p>
            <a:pPr algn="ctr"/>
            <a:r>
              <a:rPr lang="en-GB" dirty="0" smtClean="0"/>
              <a:t>Git add intex.html</a:t>
            </a:r>
            <a:endParaRPr lang="en-GB" dirty="0"/>
          </a:p>
        </p:txBody>
      </p:sp>
      <p:sp>
        <p:nvSpPr>
          <p:cNvPr id="9" name="Elipse 8"/>
          <p:cNvSpPr/>
          <p:nvPr/>
        </p:nvSpPr>
        <p:spPr>
          <a:xfrm>
            <a:off x="7866182" y="1969477"/>
            <a:ext cx="574430" cy="5744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3</a:t>
            </a:r>
            <a:endParaRPr lang="en-GB" dirty="0"/>
          </a:p>
        </p:txBody>
      </p:sp>
    </p:spTree>
    <p:extLst>
      <p:ext uri="{BB962C8B-B14F-4D97-AF65-F5344CB8AC3E}">
        <p14:creationId xmlns:p14="http://schemas.microsoft.com/office/powerpoint/2010/main" val="2384177892"/>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GB" dirty="0" err="1" smtClean="0"/>
              <a:t>github</a:t>
            </a:r>
            <a:endParaRPr lang="en-GB" dirty="0"/>
          </a:p>
        </p:txBody>
      </p:sp>
      <p:sp>
        <p:nvSpPr>
          <p:cNvPr id="4" name="Rectángulo 3"/>
          <p:cNvSpPr/>
          <p:nvPr/>
        </p:nvSpPr>
        <p:spPr>
          <a:xfrm>
            <a:off x="193430" y="2180492"/>
            <a:ext cx="3546231" cy="27314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Create a repository </a:t>
            </a:r>
          </a:p>
          <a:p>
            <a:pPr algn="ctr"/>
            <a:r>
              <a:rPr lang="en-GB" dirty="0" smtClean="0"/>
              <a:t>Create an account and go to the plus and create a online repository</a:t>
            </a:r>
          </a:p>
          <a:p>
            <a:pPr algn="ctr"/>
            <a:endParaRPr lang="en-GB" dirty="0"/>
          </a:p>
        </p:txBody>
      </p:sp>
      <p:sp>
        <p:nvSpPr>
          <p:cNvPr id="5" name="Elipse 4"/>
          <p:cNvSpPr/>
          <p:nvPr/>
        </p:nvSpPr>
        <p:spPr>
          <a:xfrm>
            <a:off x="0" y="1969477"/>
            <a:ext cx="574430" cy="5744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1</a:t>
            </a:r>
            <a:endParaRPr lang="en-GB" dirty="0"/>
          </a:p>
        </p:txBody>
      </p:sp>
      <p:sp>
        <p:nvSpPr>
          <p:cNvPr id="6" name="Rectángulo 5"/>
          <p:cNvSpPr/>
          <p:nvPr/>
        </p:nvSpPr>
        <p:spPr>
          <a:xfrm>
            <a:off x="4126521" y="2180492"/>
            <a:ext cx="3546231" cy="27314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Push changes</a:t>
            </a:r>
          </a:p>
          <a:p>
            <a:pPr algn="ctr"/>
            <a:endParaRPr lang="en-GB" dirty="0"/>
          </a:p>
          <a:p>
            <a:pPr algn="ctr"/>
            <a:r>
              <a:rPr lang="en-GB" dirty="0" smtClean="0"/>
              <a:t>Put </a:t>
            </a:r>
            <a:r>
              <a:rPr lang="en-GB" dirty="0" err="1" smtClean="0"/>
              <a:t>commited</a:t>
            </a:r>
            <a:endParaRPr lang="en-GB" dirty="0"/>
          </a:p>
          <a:p>
            <a:pPr algn="ctr"/>
            <a:r>
              <a:rPr lang="en-GB" dirty="0" smtClean="0"/>
              <a:t>Into git </a:t>
            </a:r>
          </a:p>
          <a:p>
            <a:pPr algn="ctr"/>
            <a:r>
              <a:rPr lang="en-GB" dirty="0" smtClean="0"/>
              <a:t>Git push</a:t>
            </a:r>
            <a:endParaRPr lang="en-GB" dirty="0"/>
          </a:p>
        </p:txBody>
      </p:sp>
      <p:sp>
        <p:nvSpPr>
          <p:cNvPr id="7" name="Elipse 6"/>
          <p:cNvSpPr/>
          <p:nvPr/>
        </p:nvSpPr>
        <p:spPr>
          <a:xfrm>
            <a:off x="3933091" y="1969477"/>
            <a:ext cx="574430" cy="5744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2</a:t>
            </a:r>
          </a:p>
        </p:txBody>
      </p:sp>
      <p:sp>
        <p:nvSpPr>
          <p:cNvPr id="8" name="Rectángulo 7"/>
          <p:cNvSpPr/>
          <p:nvPr/>
        </p:nvSpPr>
        <p:spPr>
          <a:xfrm>
            <a:off x="8059612" y="2180492"/>
            <a:ext cx="3546231" cy="27314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Keep </a:t>
            </a:r>
            <a:r>
              <a:rPr lang="en-GB" dirty="0" err="1" smtClean="0"/>
              <a:t>updted</a:t>
            </a:r>
            <a:endParaRPr lang="en-GB" dirty="0" smtClean="0"/>
          </a:p>
          <a:p>
            <a:pPr algn="ctr"/>
            <a:endParaRPr lang="en-GB" dirty="0"/>
          </a:p>
          <a:p>
            <a:pPr algn="ctr"/>
            <a:r>
              <a:rPr lang="en-GB" dirty="0" smtClean="0"/>
              <a:t>Bring to your local what other team members have changed</a:t>
            </a:r>
          </a:p>
          <a:p>
            <a:pPr algn="ctr"/>
            <a:endParaRPr lang="en-GB" dirty="0"/>
          </a:p>
          <a:p>
            <a:pPr algn="ctr"/>
            <a:r>
              <a:rPr lang="en-GB" dirty="0" smtClean="0"/>
              <a:t>Git pull </a:t>
            </a:r>
            <a:endParaRPr lang="en-GB" dirty="0"/>
          </a:p>
        </p:txBody>
      </p:sp>
      <p:sp>
        <p:nvSpPr>
          <p:cNvPr id="9" name="Elipse 8"/>
          <p:cNvSpPr/>
          <p:nvPr/>
        </p:nvSpPr>
        <p:spPr>
          <a:xfrm>
            <a:off x="7866182" y="1969477"/>
            <a:ext cx="574430" cy="5744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3</a:t>
            </a:r>
            <a:endParaRPr lang="en-GB" dirty="0"/>
          </a:p>
        </p:txBody>
      </p:sp>
      <p:cxnSp>
        <p:nvCxnSpPr>
          <p:cNvPr id="11" name="Conector recto de flecha 10"/>
          <p:cNvCxnSpPr/>
          <p:nvPr/>
        </p:nvCxnSpPr>
        <p:spPr>
          <a:xfrm>
            <a:off x="1883229" y="5148943"/>
            <a:ext cx="0" cy="4354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CuadroTexto 11"/>
          <p:cNvSpPr txBox="1"/>
          <p:nvPr/>
        </p:nvSpPr>
        <p:spPr>
          <a:xfrm>
            <a:off x="293914" y="5747657"/>
            <a:ext cx="3744686" cy="1200329"/>
          </a:xfrm>
          <a:prstGeom prst="rect">
            <a:avLst/>
          </a:prstGeom>
          <a:noFill/>
        </p:spPr>
        <p:txBody>
          <a:bodyPr wrap="square" rtlCol="0">
            <a:spAutoFit/>
          </a:bodyPr>
          <a:lstStyle/>
          <a:p>
            <a:r>
              <a:rPr lang="en-GB" dirty="0" smtClean="0"/>
              <a:t>Connect the local repository with the </a:t>
            </a:r>
            <a:r>
              <a:rPr lang="en-GB" dirty="0" err="1" smtClean="0"/>
              <a:t>github</a:t>
            </a:r>
            <a:r>
              <a:rPr lang="en-GB" dirty="0" smtClean="0"/>
              <a:t> </a:t>
            </a:r>
          </a:p>
          <a:p>
            <a:endParaRPr lang="en-GB" dirty="0"/>
          </a:p>
          <a:p>
            <a:endParaRPr lang="en-GB" dirty="0"/>
          </a:p>
        </p:txBody>
      </p:sp>
      <p:sp>
        <p:nvSpPr>
          <p:cNvPr id="17" name="Rectangle 5"/>
          <p:cNvSpPr>
            <a:spLocks noChangeArrowheads="1"/>
          </p:cNvSpPr>
          <p:nvPr/>
        </p:nvSpPr>
        <p:spPr bwMode="auto">
          <a:xfrm>
            <a:off x="193430" y="6440059"/>
            <a:ext cx="4910319" cy="153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CO" altLang="es-CO" sz="1000" b="0" i="0" u="none" strike="noStrike" cap="none" normalizeH="0" baseline="0" dirty="0" err="1" smtClean="0">
                <a:ln>
                  <a:noFill/>
                </a:ln>
                <a:solidFill>
                  <a:srgbClr val="333333"/>
                </a:solidFill>
                <a:effectLst/>
                <a:latin typeface="Consolas" panose="020B0609020204030204" pitchFamily="49" charset="0"/>
                <a:cs typeface="Consolas" panose="020B0609020204030204" pitchFamily="49" charset="0"/>
              </a:rPr>
              <a:t>git</a:t>
            </a:r>
            <a:r>
              <a:rPr kumimoji="0" lang="es-CO" altLang="es-CO" sz="1000" b="0" i="0" u="none" strike="noStrike" cap="none" normalizeH="0" baseline="0" dirty="0" smtClean="0">
                <a:ln>
                  <a:noFill/>
                </a:ln>
                <a:solidFill>
                  <a:srgbClr val="333333"/>
                </a:solidFill>
                <a:effectLst/>
                <a:latin typeface="Consolas" panose="020B0609020204030204" pitchFamily="49" charset="0"/>
                <a:cs typeface="Consolas" panose="020B0609020204030204" pitchFamily="49" charset="0"/>
              </a:rPr>
              <a:t> </a:t>
            </a:r>
            <a:r>
              <a:rPr kumimoji="0" lang="es-CO" altLang="es-CO" sz="1000" b="0" i="0" u="none" strike="noStrike" cap="none" normalizeH="0" baseline="0" dirty="0" err="1" smtClean="0">
                <a:ln>
                  <a:noFill/>
                </a:ln>
                <a:solidFill>
                  <a:srgbClr val="333333"/>
                </a:solidFill>
                <a:effectLst/>
                <a:latin typeface="Consolas" panose="020B0609020204030204" pitchFamily="49" charset="0"/>
                <a:cs typeface="Consolas" panose="020B0609020204030204" pitchFamily="49" charset="0"/>
              </a:rPr>
              <a:t>remote</a:t>
            </a:r>
            <a:r>
              <a:rPr kumimoji="0" lang="es-CO" altLang="es-CO" sz="1000" b="0" i="0" u="none" strike="noStrike" cap="none" normalizeH="0" baseline="0" dirty="0" smtClean="0">
                <a:ln>
                  <a:noFill/>
                </a:ln>
                <a:solidFill>
                  <a:srgbClr val="333333"/>
                </a:solidFill>
                <a:effectLst/>
                <a:latin typeface="Consolas" panose="020B0609020204030204" pitchFamily="49" charset="0"/>
                <a:cs typeface="Consolas" panose="020B0609020204030204" pitchFamily="49" charset="0"/>
              </a:rPr>
              <a:t> </a:t>
            </a:r>
            <a:r>
              <a:rPr kumimoji="0" lang="es-CO" altLang="es-CO" sz="1000" b="0" i="0" u="none" strike="noStrike" cap="none" normalizeH="0" baseline="0" dirty="0" err="1" smtClean="0">
                <a:ln>
                  <a:noFill/>
                </a:ln>
                <a:solidFill>
                  <a:srgbClr val="333333"/>
                </a:solidFill>
                <a:effectLst/>
                <a:latin typeface="Consolas" panose="020B0609020204030204" pitchFamily="49" charset="0"/>
                <a:cs typeface="Consolas" panose="020B0609020204030204" pitchFamily="49" charset="0"/>
              </a:rPr>
              <a:t>add</a:t>
            </a:r>
            <a:r>
              <a:rPr kumimoji="0" lang="es-CO" altLang="es-CO" sz="1000" b="0" i="0" u="none" strike="noStrike" cap="none" normalizeH="0" baseline="0" dirty="0" smtClean="0">
                <a:ln>
                  <a:noFill/>
                </a:ln>
                <a:solidFill>
                  <a:srgbClr val="333333"/>
                </a:solidFill>
                <a:effectLst/>
                <a:latin typeface="Consolas" panose="020B0609020204030204" pitchFamily="49" charset="0"/>
                <a:cs typeface="Consolas" panose="020B0609020204030204" pitchFamily="49" charset="0"/>
              </a:rPr>
              <a:t> </a:t>
            </a:r>
            <a:r>
              <a:rPr kumimoji="0" lang="es-CO" altLang="es-CO" sz="1000" b="0" i="0" u="none" strike="noStrike" cap="none" normalizeH="0" baseline="0" dirty="0" err="1" smtClean="0">
                <a:ln>
                  <a:noFill/>
                </a:ln>
                <a:solidFill>
                  <a:srgbClr val="333333"/>
                </a:solidFill>
                <a:effectLst/>
                <a:latin typeface="Consolas" panose="020B0609020204030204" pitchFamily="49" charset="0"/>
                <a:cs typeface="Consolas" panose="020B0609020204030204" pitchFamily="49" charset="0"/>
              </a:rPr>
              <a:t>origin</a:t>
            </a:r>
            <a:r>
              <a:rPr kumimoji="0" lang="es-CO" altLang="es-CO" sz="1000" b="0" i="0" u="none" strike="noStrike" cap="none" normalizeH="0" baseline="0" dirty="0" smtClean="0">
                <a:ln>
                  <a:noFill/>
                </a:ln>
                <a:solidFill>
                  <a:srgbClr val="333333"/>
                </a:solidFill>
                <a:effectLst/>
                <a:latin typeface="Consolas" panose="020B0609020204030204" pitchFamily="49" charset="0"/>
                <a:cs typeface="Consolas" panose="020B0609020204030204" pitchFamily="49" charset="0"/>
              </a:rPr>
              <a:t> https://github.com/flibijuan/shoppinglist.git</a:t>
            </a:r>
            <a:endParaRPr kumimoji="0" lang="es-CO" altLang="es-CO" sz="1800" b="0" i="0" u="none" strike="noStrike" cap="none" normalizeH="0" baseline="0" dirty="0" smtClean="0">
              <a:ln>
                <a:noFill/>
              </a:ln>
              <a:solidFill>
                <a:schemeClr val="tx1"/>
              </a:solidFill>
              <a:effectLst/>
              <a:latin typeface="Arial" panose="020B0604020202020204" pitchFamily="34" charset="0"/>
            </a:endParaRPr>
          </a:p>
        </p:txBody>
      </p:sp>
      <p:sp>
        <p:nvSpPr>
          <p:cNvPr id="18" name="Rectangle 6"/>
          <p:cNvSpPr>
            <a:spLocks noChangeArrowheads="1"/>
          </p:cNvSpPr>
          <p:nvPr/>
        </p:nvSpPr>
        <p:spPr bwMode="auto">
          <a:xfrm>
            <a:off x="193430" y="6473496"/>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CO" altLang="es-CO" sz="1000" b="0" i="0" u="none" strike="noStrike" cap="none" normalizeH="0" baseline="0" dirty="0" err="1" smtClean="0">
                <a:ln>
                  <a:noFill/>
                </a:ln>
                <a:solidFill>
                  <a:srgbClr val="333333"/>
                </a:solidFill>
                <a:effectLst/>
                <a:latin typeface="Consolas" panose="020B0609020204030204" pitchFamily="49" charset="0"/>
                <a:cs typeface="Consolas" panose="020B0609020204030204" pitchFamily="49" charset="0"/>
              </a:rPr>
              <a:t>git</a:t>
            </a:r>
            <a:r>
              <a:rPr kumimoji="0" lang="es-CO" altLang="es-CO" sz="1000" b="0" i="0" u="none" strike="noStrike" cap="none" normalizeH="0" baseline="0" dirty="0" smtClean="0">
                <a:ln>
                  <a:noFill/>
                </a:ln>
                <a:solidFill>
                  <a:srgbClr val="333333"/>
                </a:solidFill>
                <a:effectLst/>
                <a:latin typeface="Consolas" panose="020B0609020204030204" pitchFamily="49" charset="0"/>
                <a:cs typeface="Consolas" panose="020B0609020204030204" pitchFamily="49" charset="0"/>
              </a:rPr>
              <a:t> </a:t>
            </a:r>
            <a:r>
              <a:rPr kumimoji="0" lang="es-CO" altLang="es-CO" sz="1000" b="0" i="0" u="none" strike="noStrike" cap="none" normalizeH="0" baseline="0" dirty="0" err="1" smtClean="0">
                <a:ln>
                  <a:noFill/>
                </a:ln>
                <a:solidFill>
                  <a:srgbClr val="333333"/>
                </a:solidFill>
                <a:effectLst/>
                <a:latin typeface="Consolas" panose="020B0609020204030204" pitchFamily="49" charset="0"/>
                <a:cs typeface="Consolas" panose="020B0609020204030204" pitchFamily="49" charset="0"/>
              </a:rPr>
              <a:t>push</a:t>
            </a:r>
            <a:r>
              <a:rPr kumimoji="0" lang="es-CO" altLang="es-CO" sz="1000" b="0" i="0" u="none" strike="noStrike" cap="none" normalizeH="0" baseline="0" dirty="0" smtClean="0">
                <a:ln>
                  <a:noFill/>
                </a:ln>
                <a:solidFill>
                  <a:srgbClr val="333333"/>
                </a:solidFill>
                <a:effectLst/>
                <a:latin typeface="Consolas" panose="020B0609020204030204" pitchFamily="49" charset="0"/>
                <a:cs typeface="Consolas" panose="020B0609020204030204" pitchFamily="49" charset="0"/>
              </a:rPr>
              <a:t> -u </a:t>
            </a:r>
            <a:r>
              <a:rPr kumimoji="0" lang="es-CO" altLang="es-CO" sz="1000" b="0" i="0" u="none" strike="noStrike" cap="none" normalizeH="0" baseline="0" dirty="0" err="1" smtClean="0">
                <a:ln>
                  <a:noFill/>
                </a:ln>
                <a:solidFill>
                  <a:srgbClr val="333333"/>
                </a:solidFill>
                <a:effectLst/>
                <a:latin typeface="Consolas" panose="020B0609020204030204" pitchFamily="49" charset="0"/>
                <a:cs typeface="Consolas" panose="020B0609020204030204" pitchFamily="49" charset="0"/>
              </a:rPr>
              <a:t>origin</a:t>
            </a:r>
            <a:r>
              <a:rPr kumimoji="0" lang="es-CO" altLang="es-CO" sz="1000" b="0" i="0" u="none" strike="noStrike" cap="none" normalizeH="0" baseline="0" dirty="0" smtClean="0">
                <a:ln>
                  <a:noFill/>
                </a:ln>
                <a:solidFill>
                  <a:srgbClr val="333333"/>
                </a:solidFill>
                <a:effectLst/>
                <a:latin typeface="Consolas" panose="020B0609020204030204" pitchFamily="49" charset="0"/>
                <a:cs typeface="Consolas" panose="020B0609020204030204" pitchFamily="49" charset="0"/>
              </a:rPr>
              <a:t> master</a:t>
            </a:r>
            <a:r>
              <a:rPr kumimoji="0" lang="es-CO" altLang="es-CO" sz="900" b="0" i="0" u="none" strike="noStrike" cap="none" normalizeH="0" baseline="0" dirty="0" smtClean="0">
                <a:ln>
                  <a:noFill/>
                </a:ln>
                <a:solidFill>
                  <a:schemeClr val="tx1"/>
                </a:solidFill>
                <a:effectLst/>
              </a:rPr>
              <a:t> </a:t>
            </a:r>
            <a:endParaRPr kumimoji="0" lang="es-CO" altLang="es-CO"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980176927"/>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GB" dirty="0" smtClean="0"/>
              <a:t>Git hub – conflict resolution</a:t>
            </a:r>
            <a:endParaRPr lang="en-GB" dirty="0"/>
          </a:p>
        </p:txBody>
      </p:sp>
      <p:sp>
        <p:nvSpPr>
          <p:cNvPr id="4" name="Rectángulo 3"/>
          <p:cNvSpPr/>
          <p:nvPr/>
        </p:nvSpPr>
        <p:spPr>
          <a:xfrm>
            <a:off x="193430" y="2180492"/>
            <a:ext cx="3546231" cy="27314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When pushing – </a:t>
            </a:r>
            <a:r>
              <a:rPr lang="en-GB" dirty="0" err="1" smtClean="0"/>
              <a:t>github</a:t>
            </a:r>
            <a:r>
              <a:rPr lang="en-GB" dirty="0" smtClean="0"/>
              <a:t> is going to ask for a pull first</a:t>
            </a:r>
          </a:p>
          <a:p>
            <a:pPr algn="ctr"/>
            <a:endParaRPr lang="en-GB" dirty="0"/>
          </a:p>
        </p:txBody>
      </p:sp>
      <p:sp>
        <p:nvSpPr>
          <p:cNvPr id="5" name="Elipse 4"/>
          <p:cNvSpPr/>
          <p:nvPr/>
        </p:nvSpPr>
        <p:spPr>
          <a:xfrm>
            <a:off x="0" y="1969477"/>
            <a:ext cx="574430" cy="5744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1</a:t>
            </a:r>
            <a:endParaRPr lang="en-GB" dirty="0"/>
          </a:p>
        </p:txBody>
      </p:sp>
      <p:sp>
        <p:nvSpPr>
          <p:cNvPr id="6" name="Rectángulo 5"/>
          <p:cNvSpPr/>
          <p:nvPr/>
        </p:nvSpPr>
        <p:spPr>
          <a:xfrm>
            <a:off x="4126521" y="2180492"/>
            <a:ext cx="3546231" cy="27314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Push changes</a:t>
            </a:r>
          </a:p>
          <a:p>
            <a:pPr algn="ctr"/>
            <a:endParaRPr lang="en-GB" dirty="0"/>
          </a:p>
          <a:p>
            <a:pPr algn="ctr"/>
            <a:r>
              <a:rPr lang="en-GB" dirty="0" smtClean="0"/>
              <a:t>And git will answer this is an error and is going to enter into a merging mode</a:t>
            </a:r>
            <a:endParaRPr lang="en-GB" dirty="0"/>
          </a:p>
        </p:txBody>
      </p:sp>
      <p:sp>
        <p:nvSpPr>
          <p:cNvPr id="7" name="Elipse 6"/>
          <p:cNvSpPr/>
          <p:nvPr/>
        </p:nvSpPr>
        <p:spPr>
          <a:xfrm>
            <a:off x="3933091" y="1969477"/>
            <a:ext cx="574430" cy="5744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2</a:t>
            </a:r>
          </a:p>
        </p:txBody>
      </p:sp>
      <p:sp>
        <p:nvSpPr>
          <p:cNvPr id="8" name="Rectángulo 7"/>
          <p:cNvSpPr/>
          <p:nvPr/>
        </p:nvSpPr>
        <p:spPr>
          <a:xfrm>
            <a:off x="8059612" y="2180492"/>
            <a:ext cx="3546231" cy="39372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Solve the problem</a:t>
            </a:r>
          </a:p>
          <a:p>
            <a:pPr algn="ctr"/>
            <a:endParaRPr lang="en-GB" dirty="0"/>
          </a:p>
          <a:p>
            <a:pPr algn="ctr"/>
            <a:r>
              <a:rPr lang="en-GB" dirty="0" smtClean="0"/>
              <a:t>Go to the editor look at the problem and then </a:t>
            </a:r>
            <a:r>
              <a:rPr lang="en-GB" dirty="0" err="1" smtClean="0"/>
              <a:t>adter</a:t>
            </a:r>
            <a:r>
              <a:rPr lang="en-GB" dirty="0" smtClean="0"/>
              <a:t> is </a:t>
            </a:r>
            <a:r>
              <a:rPr lang="en-GB" dirty="0" err="1" smtClean="0"/>
              <a:t>fxied</a:t>
            </a:r>
            <a:r>
              <a:rPr lang="en-GB" dirty="0" smtClean="0"/>
              <a:t> by hand </a:t>
            </a:r>
          </a:p>
          <a:p>
            <a:pPr algn="ctr"/>
            <a:endParaRPr lang="en-GB" dirty="0"/>
          </a:p>
          <a:p>
            <a:pPr algn="ctr"/>
            <a:r>
              <a:rPr lang="en-GB" dirty="0" smtClean="0"/>
              <a:t>Git status</a:t>
            </a:r>
          </a:p>
          <a:p>
            <a:pPr algn="ctr"/>
            <a:r>
              <a:rPr lang="en-GB" dirty="0" smtClean="0"/>
              <a:t>Git add –all</a:t>
            </a:r>
          </a:p>
          <a:p>
            <a:pPr algn="ctr"/>
            <a:r>
              <a:rPr lang="en-GB" dirty="0" smtClean="0"/>
              <a:t>Git commit (without a message)</a:t>
            </a:r>
          </a:p>
          <a:p>
            <a:pPr algn="ctr"/>
            <a:r>
              <a:rPr lang="en-GB" dirty="0" smtClean="0"/>
              <a:t>Then to tell it to continue press :</a:t>
            </a:r>
            <a:r>
              <a:rPr lang="en-GB" dirty="0" err="1" smtClean="0"/>
              <a:t>wq</a:t>
            </a:r>
            <a:r>
              <a:rPr lang="en-GB" dirty="0" smtClean="0"/>
              <a:t> or if it is a separate window just close it</a:t>
            </a:r>
          </a:p>
          <a:p>
            <a:pPr algn="ctr"/>
            <a:r>
              <a:rPr lang="en-GB" dirty="0" smtClean="0"/>
              <a:t>Git push to make the changes</a:t>
            </a:r>
          </a:p>
        </p:txBody>
      </p:sp>
      <p:sp>
        <p:nvSpPr>
          <p:cNvPr id="9" name="Elipse 8"/>
          <p:cNvSpPr/>
          <p:nvPr/>
        </p:nvSpPr>
        <p:spPr>
          <a:xfrm>
            <a:off x="7866182" y="1969477"/>
            <a:ext cx="574430" cy="5744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3</a:t>
            </a:r>
            <a:endParaRPr lang="en-GB" dirty="0"/>
          </a:p>
        </p:txBody>
      </p:sp>
    </p:spTree>
    <p:extLst>
      <p:ext uri="{BB962C8B-B14F-4D97-AF65-F5344CB8AC3E}">
        <p14:creationId xmlns:p14="http://schemas.microsoft.com/office/powerpoint/2010/main" val="3391339076"/>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GB" dirty="0" smtClean="0"/>
              <a:t>For other team members to connect to my project</a:t>
            </a:r>
            <a:endParaRPr lang="en-GB" dirty="0"/>
          </a:p>
        </p:txBody>
      </p:sp>
      <p:sp>
        <p:nvSpPr>
          <p:cNvPr id="4" name="Rectángulo 3"/>
          <p:cNvSpPr/>
          <p:nvPr/>
        </p:nvSpPr>
        <p:spPr>
          <a:xfrm>
            <a:off x="400259" y="2180492"/>
            <a:ext cx="3546231" cy="27314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Clone the online project into your computer</a:t>
            </a:r>
          </a:p>
          <a:p>
            <a:pPr algn="ctr"/>
            <a:endParaRPr lang="en-GB" dirty="0"/>
          </a:p>
        </p:txBody>
      </p:sp>
      <p:sp>
        <p:nvSpPr>
          <p:cNvPr id="5" name="Elipse 4"/>
          <p:cNvSpPr/>
          <p:nvPr/>
        </p:nvSpPr>
        <p:spPr>
          <a:xfrm>
            <a:off x="206829" y="1969477"/>
            <a:ext cx="574430" cy="5744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1</a:t>
            </a:r>
            <a:endParaRPr lang="en-GB" dirty="0"/>
          </a:p>
        </p:txBody>
      </p:sp>
      <p:sp>
        <p:nvSpPr>
          <p:cNvPr id="6" name="Rectángulo 5"/>
          <p:cNvSpPr/>
          <p:nvPr/>
        </p:nvSpPr>
        <p:spPr>
          <a:xfrm>
            <a:off x="4333350" y="2180492"/>
            <a:ext cx="3546231" cy="27314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Push changes</a:t>
            </a:r>
          </a:p>
          <a:p>
            <a:pPr algn="ctr"/>
            <a:endParaRPr lang="en-GB" dirty="0"/>
          </a:p>
          <a:p>
            <a:pPr algn="ctr"/>
            <a:r>
              <a:rPr lang="en-GB" dirty="0" smtClean="0"/>
              <a:t>Put </a:t>
            </a:r>
            <a:r>
              <a:rPr lang="en-GB" dirty="0" err="1" smtClean="0"/>
              <a:t>commited</a:t>
            </a:r>
            <a:endParaRPr lang="en-GB" dirty="0"/>
          </a:p>
          <a:p>
            <a:pPr algn="ctr"/>
            <a:r>
              <a:rPr lang="en-GB" dirty="0" smtClean="0"/>
              <a:t>Into git </a:t>
            </a:r>
          </a:p>
          <a:p>
            <a:pPr algn="ctr"/>
            <a:r>
              <a:rPr lang="en-GB" dirty="0" smtClean="0"/>
              <a:t>Git push</a:t>
            </a:r>
            <a:endParaRPr lang="en-GB" dirty="0"/>
          </a:p>
        </p:txBody>
      </p:sp>
      <p:sp>
        <p:nvSpPr>
          <p:cNvPr id="7" name="Elipse 6"/>
          <p:cNvSpPr/>
          <p:nvPr/>
        </p:nvSpPr>
        <p:spPr>
          <a:xfrm>
            <a:off x="4139920" y="1969477"/>
            <a:ext cx="574430" cy="5744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2</a:t>
            </a:r>
          </a:p>
        </p:txBody>
      </p:sp>
      <p:sp>
        <p:nvSpPr>
          <p:cNvPr id="8" name="Rectángulo 7"/>
          <p:cNvSpPr/>
          <p:nvPr/>
        </p:nvSpPr>
        <p:spPr>
          <a:xfrm>
            <a:off x="8266441" y="2180492"/>
            <a:ext cx="3546231" cy="27314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Keep </a:t>
            </a:r>
            <a:r>
              <a:rPr lang="en-GB" dirty="0" err="1" smtClean="0"/>
              <a:t>updted</a:t>
            </a:r>
            <a:endParaRPr lang="en-GB" dirty="0" smtClean="0"/>
          </a:p>
          <a:p>
            <a:pPr algn="ctr"/>
            <a:endParaRPr lang="en-GB" dirty="0"/>
          </a:p>
          <a:p>
            <a:pPr algn="ctr"/>
            <a:r>
              <a:rPr lang="en-GB" dirty="0" smtClean="0"/>
              <a:t>Bring to your local what other team members have changed</a:t>
            </a:r>
          </a:p>
          <a:p>
            <a:pPr algn="ctr"/>
            <a:endParaRPr lang="en-GB" dirty="0"/>
          </a:p>
          <a:p>
            <a:pPr algn="ctr"/>
            <a:r>
              <a:rPr lang="en-GB" dirty="0" smtClean="0"/>
              <a:t>Git pull </a:t>
            </a:r>
            <a:endParaRPr lang="en-GB" dirty="0"/>
          </a:p>
        </p:txBody>
      </p:sp>
      <p:sp>
        <p:nvSpPr>
          <p:cNvPr id="9" name="Elipse 8"/>
          <p:cNvSpPr/>
          <p:nvPr/>
        </p:nvSpPr>
        <p:spPr>
          <a:xfrm>
            <a:off x="8073011" y="1969477"/>
            <a:ext cx="574430" cy="5744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3</a:t>
            </a:r>
            <a:endParaRPr lang="en-GB" dirty="0"/>
          </a:p>
        </p:txBody>
      </p:sp>
      <p:cxnSp>
        <p:nvCxnSpPr>
          <p:cNvPr id="11" name="Conector recto de flecha 10"/>
          <p:cNvCxnSpPr/>
          <p:nvPr/>
        </p:nvCxnSpPr>
        <p:spPr>
          <a:xfrm>
            <a:off x="2166257" y="5072743"/>
            <a:ext cx="0" cy="4245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CuadroTexto 11"/>
          <p:cNvSpPr txBox="1"/>
          <p:nvPr/>
        </p:nvSpPr>
        <p:spPr>
          <a:xfrm>
            <a:off x="566057" y="5812971"/>
            <a:ext cx="3380433" cy="369332"/>
          </a:xfrm>
          <a:prstGeom prst="rect">
            <a:avLst/>
          </a:prstGeom>
          <a:noFill/>
        </p:spPr>
        <p:txBody>
          <a:bodyPr wrap="square" rtlCol="0">
            <a:spAutoFit/>
          </a:bodyPr>
          <a:lstStyle/>
          <a:p>
            <a:r>
              <a:rPr lang="en-GB" dirty="0" smtClean="0"/>
              <a:t>Git clone </a:t>
            </a:r>
            <a:r>
              <a:rPr lang="en-GB" dirty="0" err="1" smtClean="0"/>
              <a:t>url</a:t>
            </a:r>
            <a:r>
              <a:rPr lang="en-GB" dirty="0" smtClean="0"/>
              <a:t>-of the project</a:t>
            </a:r>
            <a:endParaRPr lang="en-GB" dirty="0"/>
          </a:p>
        </p:txBody>
      </p:sp>
    </p:spTree>
    <p:extLst>
      <p:ext uri="{BB962C8B-B14F-4D97-AF65-F5344CB8AC3E}">
        <p14:creationId xmlns:p14="http://schemas.microsoft.com/office/powerpoint/2010/main" val="2602729743"/>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GB" dirty="0" smtClean="0"/>
              <a:t>Add </a:t>
            </a:r>
            <a:r>
              <a:rPr lang="en-GB" dirty="0" err="1" smtClean="0"/>
              <a:t>colaborators</a:t>
            </a:r>
            <a:endParaRPr lang="en-GB" dirty="0"/>
          </a:p>
        </p:txBody>
      </p:sp>
      <p:sp>
        <p:nvSpPr>
          <p:cNvPr id="3" name="Marcador de contenido 2"/>
          <p:cNvSpPr>
            <a:spLocks noGrp="1"/>
          </p:cNvSpPr>
          <p:nvPr>
            <p:ph idx="1"/>
          </p:nvPr>
        </p:nvSpPr>
        <p:spPr/>
        <p:txBody>
          <a:bodyPr/>
          <a:lstStyle/>
          <a:p>
            <a:pPr marL="0" indent="0">
              <a:buNone/>
            </a:pPr>
            <a:r>
              <a:rPr lang="en-GB" dirty="0" smtClean="0"/>
              <a:t>Project owner</a:t>
            </a:r>
          </a:p>
          <a:p>
            <a:r>
              <a:rPr lang="en-GB" dirty="0" smtClean="0"/>
              <a:t>Settings </a:t>
            </a:r>
          </a:p>
          <a:p>
            <a:r>
              <a:rPr lang="en-GB" dirty="0" err="1" smtClean="0"/>
              <a:t>Colaborators</a:t>
            </a:r>
            <a:endParaRPr lang="en-GB" dirty="0" smtClean="0"/>
          </a:p>
          <a:p>
            <a:r>
              <a:rPr lang="en-GB" dirty="0" smtClean="0"/>
              <a:t>Add friend</a:t>
            </a:r>
            <a:endParaRPr lang="en-GB" dirty="0"/>
          </a:p>
          <a:p>
            <a:endParaRPr lang="en-GB" dirty="0"/>
          </a:p>
        </p:txBody>
      </p:sp>
    </p:spTree>
    <p:extLst>
      <p:ext uri="{BB962C8B-B14F-4D97-AF65-F5344CB8AC3E}">
        <p14:creationId xmlns:p14="http://schemas.microsoft.com/office/powerpoint/2010/main" val="889802163"/>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GB" dirty="0" smtClean="0"/>
              <a:t>bootstrap</a:t>
            </a:r>
            <a:endParaRPr lang="en-GB" dirty="0"/>
          </a:p>
        </p:txBody>
      </p:sp>
      <p:sp>
        <p:nvSpPr>
          <p:cNvPr id="4" name="Rectangle 1"/>
          <p:cNvSpPr>
            <a:spLocks noChangeArrowheads="1"/>
          </p:cNvSpPr>
          <p:nvPr/>
        </p:nvSpPr>
        <p:spPr bwMode="auto">
          <a:xfrm>
            <a:off x="1295400" y="1702725"/>
            <a:ext cx="7957457" cy="86175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7617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CO" altLang="es-CO" sz="1100" b="0" i="0" u="none" strike="noStrike" cap="none" normalizeH="0" baseline="0" dirty="0" smtClean="0">
                <a:ln>
                  <a:noFill/>
                </a:ln>
                <a:solidFill>
                  <a:srgbClr val="333333"/>
                </a:solidFill>
                <a:effectLst/>
                <a:latin typeface="Verdana" panose="020B0604030504040204" pitchFamily="34" charset="0"/>
              </a:rPr>
              <a:t>There are two container classes to choose from:</a:t>
            </a:r>
            <a:endParaRPr kumimoji="0" lang="es-CO" altLang="es-CO" sz="9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s-CO" altLang="es-CO" sz="1100" b="0" i="0" u="none" strike="noStrike" cap="none" normalizeH="0" baseline="0" dirty="0" smtClean="0">
                <a:ln>
                  <a:noFill/>
                </a:ln>
                <a:solidFill>
                  <a:srgbClr val="333333"/>
                </a:solidFill>
                <a:effectLst/>
                <a:latin typeface="Verdana" panose="020B0604030504040204" pitchFamily="34" charset="0"/>
              </a:rPr>
              <a:t>The </a:t>
            </a:r>
            <a:r>
              <a:rPr kumimoji="0" lang="es-CO" altLang="es-CO" sz="1100" b="0" i="0" u="none" strike="noStrike" cap="none" normalizeH="0" baseline="0" dirty="0" smtClean="0">
                <a:ln>
                  <a:noFill/>
                </a:ln>
                <a:solidFill>
                  <a:srgbClr val="DC143C"/>
                </a:solidFill>
                <a:effectLst/>
                <a:latin typeface="Menlo"/>
              </a:rPr>
              <a:t>.container</a:t>
            </a:r>
            <a:r>
              <a:rPr kumimoji="0" lang="es-CO" altLang="es-CO" sz="1100" b="0" i="0" u="none" strike="noStrike" cap="none" normalizeH="0" baseline="0" dirty="0" smtClean="0">
                <a:ln>
                  <a:noFill/>
                </a:ln>
                <a:solidFill>
                  <a:srgbClr val="333333"/>
                </a:solidFill>
                <a:effectLst/>
                <a:latin typeface="Verdana" panose="020B0604030504040204" pitchFamily="34" charset="0"/>
              </a:rPr>
              <a:t> class provides a responsive </a:t>
            </a:r>
            <a:r>
              <a:rPr kumimoji="0" lang="es-CO" altLang="es-CO" sz="1100" b="1" i="0" u="none" strike="noStrike" cap="none" normalizeH="0" baseline="0" dirty="0" smtClean="0">
                <a:ln>
                  <a:noFill/>
                </a:ln>
                <a:solidFill>
                  <a:srgbClr val="333333"/>
                </a:solidFill>
                <a:effectLst/>
                <a:latin typeface="Verdana" panose="020B0604030504040204" pitchFamily="34" charset="0"/>
              </a:rPr>
              <a:t>fixed width container</a:t>
            </a:r>
            <a:endParaRPr kumimoji="0" lang="es-CO" altLang="es-CO" sz="1100" b="0" i="0" u="none" strike="noStrike" cap="none" normalizeH="0" baseline="0" dirty="0" smtClean="0">
              <a:ln>
                <a:noFill/>
              </a:ln>
              <a:solidFill>
                <a:srgbClr val="333333"/>
              </a:solidFill>
              <a:effectLst/>
              <a:latin typeface="Verdana" panose="020B060403050404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es-CO" altLang="es-CO" sz="1100" b="0" i="0" u="none" strike="noStrike" cap="none" normalizeH="0" baseline="0" dirty="0" smtClean="0">
                <a:ln>
                  <a:noFill/>
                </a:ln>
                <a:solidFill>
                  <a:srgbClr val="333333"/>
                </a:solidFill>
                <a:effectLst/>
                <a:latin typeface="Verdana" panose="020B0604030504040204" pitchFamily="34" charset="0"/>
              </a:rPr>
              <a:t>The </a:t>
            </a:r>
            <a:r>
              <a:rPr kumimoji="0" lang="es-CO" altLang="es-CO" sz="1100" b="0" i="0" u="none" strike="noStrike" cap="none" normalizeH="0" baseline="0" dirty="0" smtClean="0">
                <a:ln>
                  <a:noFill/>
                </a:ln>
                <a:solidFill>
                  <a:srgbClr val="DC143C"/>
                </a:solidFill>
                <a:effectLst/>
                <a:latin typeface="Menlo"/>
              </a:rPr>
              <a:t>.container-fluid</a:t>
            </a:r>
            <a:r>
              <a:rPr kumimoji="0" lang="es-CO" altLang="es-CO" sz="1100" b="0" i="0" u="none" strike="noStrike" cap="none" normalizeH="0" baseline="0" dirty="0" smtClean="0">
                <a:ln>
                  <a:noFill/>
                </a:ln>
                <a:solidFill>
                  <a:srgbClr val="333333"/>
                </a:solidFill>
                <a:effectLst/>
                <a:latin typeface="Verdana" panose="020B0604030504040204" pitchFamily="34" charset="0"/>
              </a:rPr>
              <a:t> class provides a </a:t>
            </a:r>
            <a:r>
              <a:rPr kumimoji="0" lang="es-CO" altLang="es-CO" sz="1100" b="1" i="0" u="none" strike="noStrike" cap="none" normalizeH="0" baseline="0" dirty="0" smtClean="0">
                <a:ln>
                  <a:noFill/>
                </a:ln>
                <a:solidFill>
                  <a:srgbClr val="333333"/>
                </a:solidFill>
                <a:effectLst/>
                <a:latin typeface="Verdana" panose="020B0604030504040204" pitchFamily="34" charset="0"/>
              </a:rPr>
              <a:t>full width container</a:t>
            </a:r>
            <a:r>
              <a:rPr kumimoji="0" lang="es-CO" altLang="es-CO" sz="1100" b="0" i="0" u="none" strike="noStrike" cap="none" normalizeH="0" baseline="0" dirty="0" smtClean="0">
                <a:ln>
                  <a:noFill/>
                </a:ln>
                <a:solidFill>
                  <a:srgbClr val="333333"/>
                </a:solidFill>
                <a:effectLst/>
                <a:latin typeface="Verdana" panose="020B0604030504040204" pitchFamily="34" charset="0"/>
              </a:rPr>
              <a:t>, spanning the entire width of the viewport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s-CO" altLang="es-CO" sz="1800" b="0" i="0" u="none" strike="noStrike" cap="none" normalizeH="0" baseline="0" dirty="0" smtClean="0">
              <a:ln>
                <a:noFill/>
              </a:ln>
              <a:solidFill>
                <a:schemeClr val="tx1"/>
              </a:solidFill>
              <a:effectLst/>
              <a:latin typeface="Arial" panose="020B0604020202020204" pitchFamily="34" charset="0"/>
            </a:endParaRPr>
          </a:p>
        </p:txBody>
      </p:sp>
      <p:sp>
        <p:nvSpPr>
          <p:cNvPr id="3" name="Rectángulo 2"/>
          <p:cNvSpPr/>
          <p:nvPr/>
        </p:nvSpPr>
        <p:spPr>
          <a:xfrm>
            <a:off x="1295400" y="2576512"/>
            <a:ext cx="5010154" cy="369332"/>
          </a:xfrm>
          <a:prstGeom prst="rect">
            <a:avLst/>
          </a:prstGeom>
        </p:spPr>
        <p:txBody>
          <a:bodyPr wrap="none">
            <a:spAutoFit/>
          </a:bodyPr>
          <a:lstStyle/>
          <a:p>
            <a:r>
              <a:rPr lang="en-GB" dirty="0"/>
              <a:t>https://www.youtube.com/watch?v=2W03ZymI46g</a:t>
            </a:r>
          </a:p>
        </p:txBody>
      </p:sp>
    </p:spTree>
    <p:extLst>
      <p:ext uri="{BB962C8B-B14F-4D97-AF65-F5344CB8AC3E}">
        <p14:creationId xmlns:p14="http://schemas.microsoft.com/office/powerpoint/2010/main" val="3958554344"/>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566056" y="5139621"/>
            <a:ext cx="6096000" cy="1477328"/>
          </a:xfrm>
          <a:prstGeom prst="rect">
            <a:avLst/>
          </a:prstGeom>
        </p:spPr>
        <p:txBody>
          <a:bodyPr>
            <a:spAutoFit/>
          </a:bodyPr>
          <a:lstStyle/>
          <a:p>
            <a:r>
              <a:rPr lang="en-US" dirty="0">
                <a:solidFill>
                  <a:srgbClr val="0000FF"/>
                </a:solidFill>
                <a:latin typeface="Consolas" panose="020B0609020204030204" pitchFamily="49" charset="0"/>
              </a:rPr>
              <a:t>&lt;</a:t>
            </a:r>
            <a:r>
              <a:rPr lang="en-US" dirty="0">
                <a:solidFill>
                  <a:srgbClr val="A52A2A"/>
                </a:solidFill>
                <a:latin typeface="Consolas" panose="020B0609020204030204" pitchFamily="49" charset="0"/>
              </a:rPr>
              <a:t>div</a:t>
            </a:r>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class=</a:t>
            </a:r>
            <a:r>
              <a:rPr lang="en-US" dirty="0">
                <a:solidFill>
                  <a:srgbClr val="0000CD"/>
                </a:solidFill>
                <a:latin typeface="Consolas" panose="020B0609020204030204" pitchFamily="49" charset="0"/>
              </a:rPr>
              <a:t>"row"</a:t>
            </a:r>
            <a:r>
              <a:rPr lang="en-US" dirty="0">
                <a:solidFill>
                  <a:srgbClr val="0000FF"/>
                </a:solidFill>
                <a:latin typeface="Consolas" panose="020B0609020204030204" pitchFamily="49" charset="0"/>
              </a:rPr>
              <a:t>&gt;</a:t>
            </a:r>
            <a:r>
              <a:rPr lang="en-US" dirty="0"/>
              <a:t/>
            </a:r>
            <a:br>
              <a:rPr lang="en-US" dirty="0"/>
            </a:b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&lt;</a:t>
            </a:r>
            <a:r>
              <a:rPr lang="en-US" dirty="0">
                <a:solidFill>
                  <a:srgbClr val="A52A2A"/>
                </a:solidFill>
                <a:latin typeface="Consolas" panose="020B0609020204030204" pitchFamily="49" charset="0"/>
              </a:rPr>
              <a:t>div</a:t>
            </a:r>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class=</a:t>
            </a:r>
            <a:r>
              <a:rPr lang="en-US" dirty="0">
                <a:solidFill>
                  <a:srgbClr val="0000CD"/>
                </a:solidFill>
                <a:latin typeface="Consolas" panose="020B0609020204030204" pitchFamily="49" charset="0"/>
              </a:rPr>
              <a:t>"col-sm-4"</a:t>
            </a:r>
            <a:r>
              <a:rPr lang="en-US" dirty="0">
                <a:solidFill>
                  <a:srgbClr val="0000FF"/>
                </a:solidFill>
                <a:latin typeface="Consolas" panose="020B0609020204030204" pitchFamily="49" charset="0"/>
              </a:rPr>
              <a:t>&gt;</a:t>
            </a:r>
            <a:r>
              <a:rPr lang="en-US" dirty="0">
                <a:solidFill>
                  <a:srgbClr val="000000"/>
                </a:solidFill>
                <a:latin typeface="Consolas" panose="020B0609020204030204" pitchFamily="49" charset="0"/>
              </a:rPr>
              <a:t>.col-sm-4</a:t>
            </a:r>
            <a:r>
              <a:rPr lang="en-US" dirty="0">
                <a:solidFill>
                  <a:srgbClr val="0000FF"/>
                </a:solidFill>
                <a:latin typeface="Consolas" panose="020B0609020204030204" pitchFamily="49" charset="0"/>
              </a:rPr>
              <a:t>&lt;</a:t>
            </a:r>
            <a:r>
              <a:rPr lang="en-US" dirty="0">
                <a:solidFill>
                  <a:srgbClr val="A52A2A"/>
                </a:solidFill>
                <a:latin typeface="Consolas" panose="020B0609020204030204" pitchFamily="49" charset="0"/>
              </a:rPr>
              <a:t>/div</a:t>
            </a:r>
            <a:r>
              <a:rPr lang="en-US" dirty="0">
                <a:solidFill>
                  <a:srgbClr val="0000FF"/>
                </a:solidFill>
                <a:latin typeface="Consolas" panose="020B0609020204030204" pitchFamily="49" charset="0"/>
              </a:rPr>
              <a:t>&gt;</a:t>
            </a:r>
            <a:r>
              <a:rPr lang="en-US" dirty="0"/>
              <a:t/>
            </a:r>
            <a:br>
              <a:rPr lang="en-US" dirty="0"/>
            </a:b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&lt;</a:t>
            </a:r>
            <a:r>
              <a:rPr lang="en-US" dirty="0">
                <a:solidFill>
                  <a:srgbClr val="A52A2A"/>
                </a:solidFill>
                <a:latin typeface="Consolas" panose="020B0609020204030204" pitchFamily="49" charset="0"/>
              </a:rPr>
              <a:t>div</a:t>
            </a:r>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class=</a:t>
            </a:r>
            <a:r>
              <a:rPr lang="en-US" dirty="0">
                <a:solidFill>
                  <a:srgbClr val="0000CD"/>
                </a:solidFill>
                <a:latin typeface="Consolas" panose="020B0609020204030204" pitchFamily="49" charset="0"/>
              </a:rPr>
              <a:t>"col-sm-4"</a:t>
            </a:r>
            <a:r>
              <a:rPr lang="en-US" dirty="0">
                <a:solidFill>
                  <a:srgbClr val="0000FF"/>
                </a:solidFill>
                <a:latin typeface="Consolas" panose="020B0609020204030204" pitchFamily="49" charset="0"/>
              </a:rPr>
              <a:t>&gt;</a:t>
            </a:r>
            <a:r>
              <a:rPr lang="en-US" dirty="0">
                <a:solidFill>
                  <a:srgbClr val="000000"/>
                </a:solidFill>
                <a:latin typeface="Consolas" panose="020B0609020204030204" pitchFamily="49" charset="0"/>
              </a:rPr>
              <a:t>.col-sm-4</a:t>
            </a:r>
            <a:r>
              <a:rPr lang="en-US" dirty="0">
                <a:solidFill>
                  <a:srgbClr val="0000FF"/>
                </a:solidFill>
                <a:latin typeface="Consolas" panose="020B0609020204030204" pitchFamily="49" charset="0"/>
              </a:rPr>
              <a:t>&lt;</a:t>
            </a:r>
            <a:r>
              <a:rPr lang="en-US" dirty="0">
                <a:solidFill>
                  <a:srgbClr val="A52A2A"/>
                </a:solidFill>
                <a:latin typeface="Consolas" panose="020B0609020204030204" pitchFamily="49" charset="0"/>
              </a:rPr>
              <a:t>/div</a:t>
            </a:r>
            <a:r>
              <a:rPr lang="en-US" dirty="0">
                <a:solidFill>
                  <a:srgbClr val="0000FF"/>
                </a:solidFill>
                <a:latin typeface="Consolas" panose="020B0609020204030204" pitchFamily="49" charset="0"/>
              </a:rPr>
              <a:t>&gt;</a:t>
            </a:r>
            <a:r>
              <a:rPr lang="en-US" dirty="0"/>
              <a:t/>
            </a:r>
            <a:br>
              <a:rPr lang="en-US" dirty="0"/>
            </a:b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&lt;</a:t>
            </a:r>
            <a:r>
              <a:rPr lang="en-US" dirty="0">
                <a:solidFill>
                  <a:srgbClr val="A52A2A"/>
                </a:solidFill>
                <a:latin typeface="Consolas" panose="020B0609020204030204" pitchFamily="49" charset="0"/>
              </a:rPr>
              <a:t>div</a:t>
            </a:r>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class=</a:t>
            </a:r>
            <a:r>
              <a:rPr lang="en-US" dirty="0">
                <a:solidFill>
                  <a:srgbClr val="0000CD"/>
                </a:solidFill>
                <a:latin typeface="Consolas" panose="020B0609020204030204" pitchFamily="49" charset="0"/>
              </a:rPr>
              <a:t>"col-sm-4"</a:t>
            </a:r>
            <a:r>
              <a:rPr lang="en-US" dirty="0">
                <a:solidFill>
                  <a:srgbClr val="0000FF"/>
                </a:solidFill>
                <a:latin typeface="Consolas" panose="020B0609020204030204" pitchFamily="49" charset="0"/>
              </a:rPr>
              <a:t>&gt;</a:t>
            </a:r>
            <a:r>
              <a:rPr lang="en-US" dirty="0">
                <a:solidFill>
                  <a:srgbClr val="000000"/>
                </a:solidFill>
                <a:latin typeface="Consolas" panose="020B0609020204030204" pitchFamily="49" charset="0"/>
              </a:rPr>
              <a:t>.col-sm-4</a:t>
            </a:r>
            <a:r>
              <a:rPr lang="en-US" dirty="0">
                <a:solidFill>
                  <a:srgbClr val="0000FF"/>
                </a:solidFill>
                <a:latin typeface="Consolas" panose="020B0609020204030204" pitchFamily="49" charset="0"/>
              </a:rPr>
              <a:t>&lt;</a:t>
            </a:r>
            <a:r>
              <a:rPr lang="en-US" dirty="0">
                <a:solidFill>
                  <a:srgbClr val="A52A2A"/>
                </a:solidFill>
                <a:latin typeface="Consolas" panose="020B0609020204030204" pitchFamily="49" charset="0"/>
              </a:rPr>
              <a:t>/div</a:t>
            </a:r>
            <a:r>
              <a:rPr lang="en-US" dirty="0">
                <a:solidFill>
                  <a:srgbClr val="0000FF"/>
                </a:solidFill>
                <a:latin typeface="Consolas" panose="020B0609020204030204" pitchFamily="49" charset="0"/>
              </a:rPr>
              <a:t>&gt;</a:t>
            </a:r>
            <a:r>
              <a:rPr lang="en-US" dirty="0"/>
              <a:t/>
            </a:r>
            <a:br>
              <a:rPr lang="en-US" dirty="0"/>
            </a:br>
            <a:r>
              <a:rPr lang="en-US" dirty="0">
                <a:solidFill>
                  <a:srgbClr val="0000FF"/>
                </a:solidFill>
                <a:latin typeface="Consolas" panose="020B0609020204030204" pitchFamily="49" charset="0"/>
              </a:rPr>
              <a:t>&lt;</a:t>
            </a:r>
            <a:r>
              <a:rPr lang="en-US" dirty="0">
                <a:solidFill>
                  <a:srgbClr val="A52A2A"/>
                </a:solidFill>
                <a:latin typeface="Consolas" panose="020B0609020204030204" pitchFamily="49" charset="0"/>
              </a:rPr>
              <a:t>/div</a:t>
            </a:r>
            <a:r>
              <a:rPr lang="en-US" dirty="0">
                <a:solidFill>
                  <a:srgbClr val="0000FF"/>
                </a:solidFill>
                <a:latin typeface="Consolas" panose="020B0609020204030204" pitchFamily="49" charset="0"/>
              </a:rPr>
              <a:t>&gt;</a:t>
            </a:r>
            <a:endParaRPr lang="en-GB" dirty="0"/>
          </a:p>
        </p:txBody>
      </p:sp>
      <p:pic>
        <p:nvPicPr>
          <p:cNvPr id="5" name="Imagen 4"/>
          <p:cNvPicPr>
            <a:picLocks noChangeAspect="1"/>
          </p:cNvPicPr>
          <p:nvPr/>
        </p:nvPicPr>
        <p:blipFill>
          <a:blip r:embed="rId2"/>
          <a:stretch>
            <a:fillRect/>
          </a:stretch>
        </p:blipFill>
        <p:spPr>
          <a:xfrm>
            <a:off x="293233" y="666492"/>
            <a:ext cx="11634417" cy="3465059"/>
          </a:xfrm>
          <a:prstGeom prst="rect">
            <a:avLst/>
          </a:prstGeom>
        </p:spPr>
      </p:pic>
      <p:cxnSp>
        <p:nvCxnSpPr>
          <p:cNvPr id="6" name="Conector recto de flecha 5"/>
          <p:cNvCxnSpPr/>
          <p:nvPr/>
        </p:nvCxnSpPr>
        <p:spPr>
          <a:xfrm>
            <a:off x="10297886" y="989658"/>
            <a:ext cx="10885" cy="4799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CuadroTexto 6"/>
          <p:cNvSpPr txBox="1"/>
          <p:nvPr/>
        </p:nvSpPr>
        <p:spPr>
          <a:xfrm>
            <a:off x="9176658" y="343327"/>
            <a:ext cx="3113314" cy="646331"/>
          </a:xfrm>
          <a:prstGeom prst="rect">
            <a:avLst/>
          </a:prstGeom>
          <a:noFill/>
        </p:spPr>
        <p:txBody>
          <a:bodyPr wrap="square" rtlCol="0">
            <a:spAutoFit/>
          </a:bodyPr>
          <a:lstStyle/>
          <a:p>
            <a:r>
              <a:rPr lang="en-GB" dirty="0" smtClean="0"/>
              <a:t>This is what makes the magic of the responsive design</a:t>
            </a:r>
            <a:endParaRPr lang="en-GB" dirty="0"/>
          </a:p>
        </p:txBody>
      </p:sp>
      <p:grpSp>
        <p:nvGrpSpPr>
          <p:cNvPr id="11" name="Grupo 10"/>
          <p:cNvGrpSpPr/>
          <p:nvPr/>
        </p:nvGrpSpPr>
        <p:grpSpPr>
          <a:xfrm>
            <a:off x="130629" y="4007087"/>
            <a:ext cx="3113314" cy="1092262"/>
            <a:chOff x="-359228" y="3835153"/>
            <a:chExt cx="3113314" cy="1092262"/>
          </a:xfrm>
        </p:grpSpPr>
        <p:cxnSp>
          <p:nvCxnSpPr>
            <p:cNvPr id="8" name="Conector recto de flecha 7"/>
            <p:cNvCxnSpPr/>
            <p:nvPr/>
          </p:nvCxnSpPr>
          <p:spPr>
            <a:xfrm>
              <a:off x="1970314" y="4579455"/>
              <a:ext cx="130629" cy="3479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CuadroTexto 9"/>
            <p:cNvSpPr txBox="1"/>
            <p:nvPr/>
          </p:nvSpPr>
          <p:spPr>
            <a:xfrm>
              <a:off x="-359228" y="3835153"/>
              <a:ext cx="3113314" cy="923330"/>
            </a:xfrm>
            <a:prstGeom prst="rect">
              <a:avLst/>
            </a:prstGeom>
            <a:noFill/>
          </p:spPr>
          <p:txBody>
            <a:bodyPr wrap="square" rtlCol="0">
              <a:spAutoFit/>
            </a:bodyPr>
            <a:lstStyle/>
            <a:p>
              <a:r>
                <a:rPr lang="en-GB" dirty="0" smtClean="0"/>
                <a:t>First use a class row and then class Colum, the sum of the columns need to be 12</a:t>
              </a:r>
              <a:endParaRPr lang="en-GB" dirty="0"/>
            </a:p>
          </p:txBody>
        </p:sp>
      </p:grpSp>
      <p:pic>
        <p:nvPicPr>
          <p:cNvPr id="13" name="Imagen 12"/>
          <p:cNvPicPr>
            <a:picLocks noChangeAspect="1"/>
          </p:cNvPicPr>
          <p:nvPr/>
        </p:nvPicPr>
        <p:blipFill>
          <a:blip r:embed="rId3"/>
          <a:stretch>
            <a:fillRect/>
          </a:stretch>
        </p:blipFill>
        <p:spPr>
          <a:xfrm>
            <a:off x="5573485" y="4351339"/>
            <a:ext cx="1828800" cy="800100"/>
          </a:xfrm>
          <a:prstGeom prst="rect">
            <a:avLst/>
          </a:prstGeom>
        </p:spPr>
      </p:pic>
      <p:cxnSp>
        <p:nvCxnSpPr>
          <p:cNvPr id="15" name="Conector recto de flecha 14"/>
          <p:cNvCxnSpPr/>
          <p:nvPr/>
        </p:nvCxnSpPr>
        <p:spPr>
          <a:xfrm flipH="1">
            <a:off x="4474029" y="5099349"/>
            <a:ext cx="914400" cy="4000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CuadroTexto 1"/>
          <p:cNvSpPr txBox="1"/>
          <p:nvPr/>
        </p:nvSpPr>
        <p:spPr>
          <a:xfrm>
            <a:off x="8893630" y="4483736"/>
            <a:ext cx="1730828" cy="2031325"/>
          </a:xfrm>
          <a:prstGeom prst="rect">
            <a:avLst/>
          </a:prstGeom>
          <a:noFill/>
        </p:spPr>
        <p:txBody>
          <a:bodyPr wrap="square" rtlCol="0">
            <a:spAutoFit/>
          </a:bodyPr>
          <a:lstStyle/>
          <a:p>
            <a:r>
              <a:rPr lang="en-GB" dirty="0" smtClean="0"/>
              <a:t>Push </a:t>
            </a:r>
          </a:p>
          <a:p>
            <a:r>
              <a:rPr lang="en-GB" dirty="0" smtClean="0"/>
              <a:t>Pull</a:t>
            </a:r>
          </a:p>
          <a:p>
            <a:endParaRPr lang="en-GB" dirty="0"/>
          </a:p>
          <a:p>
            <a:r>
              <a:rPr lang="en-GB" dirty="0" smtClean="0"/>
              <a:t>To change the order of the greed in mobile or in web</a:t>
            </a:r>
            <a:endParaRPr lang="en-GB" dirty="0"/>
          </a:p>
        </p:txBody>
      </p:sp>
    </p:spTree>
    <p:extLst>
      <p:ext uri="{BB962C8B-B14F-4D97-AF65-F5344CB8AC3E}">
        <p14:creationId xmlns:p14="http://schemas.microsoft.com/office/powerpoint/2010/main" val="991586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505503" y="816429"/>
            <a:ext cx="4105275" cy="1981200"/>
          </a:xfrm>
          <a:prstGeom prst="rect">
            <a:avLst/>
          </a:prstGeom>
        </p:spPr>
      </p:pic>
      <p:pic>
        <p:nvPicPr>
          <p:cNvPr id="5" name="Imagen 4"/>
          <p:cNvPicPr>
            <a:picLocks noChangeAspect="1"/>
          </p:cNvPicPr>
          <p:nvPr/>
        </p:nvPicPr>
        <p:blipFill rotWithShape="1">
          <a:blip r:embed="rId3"/>
          <a:srcRect r="25373"/>
          <a:stretch/>
        </p:blipFill>
        <p:spPr>
          <a:xfrm>
            <a:off x="505505" y="3010580"/>
            <a:ext cx="6809695" cy="3057525"/>
          </a:xfrm>
          <a:prstGeom prst="rect">
            <a:avLst/>
          </a:prstGeom>
        </p:spPr>
      </p:pic>
      <p:pic>
        <p:nvPicPr>
          <p:cNvPr id="6" name="Imagen 5"/>
          <p:cNvPicPr>
            <a:picLocks noChangeAspect="1"/>
          </p:cNvPicPr>
          <p:nvPr/>
        </p:nvPicPr>
        <p:blipFill>
          <a:blip r:embed="rId4"/>
          <a:stretch>
            <a:fillRect/>
          </a:stretch>
        </p:blipFill>
        <p:spPr>
          <a:xfrm>
            <a:off x="6381069" y="587829"/>
            <a:ext cx="1171575" cy="457200"/>
          </a:xfrm>
          <a:prstGeom prst="rect">
            <a:avLst/>
          </a:prstGeom>
        </p:spPr>
      </p:pic>
      <p:pic>
        <p:nvPicPr>
          <p:cNvPr id="7" name="Imagen 6"/>
          <p:cNvPicPr>
            <a:picLocks noChangeAspect="1"/>
          </p:cNvPicPr>
          <p:nvPr/>
        </p:nvPicPr>
        <p:blipFill>
          <a:blip r:embed="rId5"/>
          <a:stretch>
            <a:fillRect/>
          </a:stretch>
        </p:blipFill>
        <p:spPr>
          <a:xfrm>
            <a:off x="6381069" y="1202871"/>
            <a:ext cx="4422943" cy="567417"/>
          </a:xfrm>
          <a:prstGeom prst="rect">
            <a:avLst/>
          </a:prstGeom>
        </p:spPr>
      </p:pic>
      <p:pic>
        <p:nvPicPr>
          <p:cNvPr id="8" name="Imagen 7"/>
          <p:cNvPicPr>
            <a:picLocks noChangeAspect="1"/>
          </p:cNvPicPr>
          <p:nvPr/>
        </p:nvPicPr>
        <p:blipFill>
          <a:blip r:embed="rId6"/>
          <a:stretch>
            <a:fillRect/>
          </a:stretch>
        </p:blipFill>
        <p:spPr>
          <a:xfrm>
            <a:off x="8384722" y="4610780"/>
            <a:ext cx="3238500" cy="1457325"/>
          </a:xfrm>
          <a:prstGeom prst="rect">
            <a:avLst/>
          </a:prstGeom>
        </p:spPr>
      </p:pic>
      <p:sp>
        <p:nvSpPr>
          <p:cNvPr id="10" name="Rectangle 1"/>
          <p:cNvSpPr>
            <a:spLocks noChangeArrowheads="1"/>
          </p:cNvSpPr>
          <p:nvPr/>
        </p:nvSpPr>
        <p:spPr bwMode="auto">
          <a:xfrm>
            <a:off x="8032978" y="3778935"/>
            <a:ext cx="3590244" cy="430887"/>
          </a:xfrm>
          <a:prstGeom prst="rect">
            <a:avLst/>
          </a:prstGeom>
          <a:solidFill>
            <a:srgbClr val="F1F1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CO" altLang="es-CO" sz="1100" b="0" i="0" u="none" strike="noStrike" cap="none" normalizeH="0" baseline="0" smtClean="0">
                <a:ln>
                  <a:noFill/>
                </a:ln>
                <a:solidFill>
                  <a:srgbClr val="DC143C"/>
                </a:solidFill>
                <a:effectLst/>
                <a:latin typeface="Menlo"/>
              </a:rPr>
              <a:t>.text-muted</a:t>
            </a:r>
            <a:r>
              <a:rPr kumimoji="0" lang="es-CO" altLang="es-CO" sz="1100" b="0" i="0" u="none" strike="noStrike" cap="none" normalizeH="0" baseline="0" smtClean="0">
                <a:ln>
                  <a:noFill/>
                </a:ln>
                <a:solidFill>
                  <a:srgbClr val="333333"/>
                </a:solidFill>
                <a:effectLst/>
                <a:latin typeface="Verdana" panose="020B0604030504040204" pitchFamily="34" charset="0"/>
              </a:rPr>
              <a:t>, </a:t>
            </a:r>
            <a:r>
              <a:rPr kumimoji="0" lang="es-CO" altLang="es-CO" sz="1100" b="0" i="0" u="none" strike="noStrike" cap="none" normalizeH="0" baseline="0" smtClean="0">
                <a:ln>
                  <a:noFill/>
                </a:ln>
                <a:solidFill>
                  <a:srgbClr val="DC143C"/>
                </a:solidFill>
                <a:effectLst/>
                <a:latin typeface="Menlo"/>
              </a:rPr>
              <a:t>.text-primary</a:t>
            </a:r>
            <a:r>
              <a:rPr kumimoji="0" lang="es-CO" altLang="es-CO" sz="1100" b="0" i="0" u="none" strike="noStrike" cap="none" normalizeH="0" baseline="0" smtClean="0">
                <a:ln>
                  <a:noFill/>
                </a:ln>
                <a:solidFill>
                  <a:srgbClr val="333333"/>
                </a:solidFill>
                <a:effectLst/>
                <a:latin typeface="Verdana" panose="020B0604030504040204" pitchFamily="34" charset="0"/>
              </a:rPr>
              <a:t>, </a:t>
            </a:r>
            <a:r>
              <a:rPr kumimoji="0" lang="es-CO" altLang="es-CO" sz="1100" b="0" i="0" u="none" strike="noStrike" cap="none" normalizeH="0" baseline="0" smtClean="0">
                <a:ln>
                  <a:noFill/>
                </a:ln>
                <a:solidFill>
                  <a:srgbClr val="DC143C"/>
                </a:solidFill>
                <a:effectLst/>
                <a:latin typeface="Menlo"/>
              </a:rPr>
              <a:t>.text-success</a:t>
            </a:r>
            <a:r>
              <a:rPr kumimoji="0" lang="es-CO" altLang="es-CO" sz="1100" b="0" i="0" u="none" strike="noStrike" cap="none" normalizeH="0" baseline="0" smtClean="0">
                <a:ln>
                  <a:noFill/>
                </a:ln>
                <a:solidFill>
                  <a:srgbClr val="333333"/>
                </a:solidFill>
                <a:effectLst/>
                <a:latin typeface="Verdana" panose="020B0604030504040204" pitchFamily="34" charset="0"/>
              </a:rPr>
              <a:t>, </a:t>
            </a:r>
            <a:r>
              <a:rPr kumimoji="0" lang="es-CO" altLang="es-CO" sz="1100" b="0" i="0" u="none" strike="noStrike" cap="none" normalizeH="0" baseline="0" smtClean="0">
                <a:ln>
                  <a:noFill/>
                </a:ln>
                <a:solidFill>
                  <a:srgbClr val="DC143C"/>
                </a:solidFill>
                <a:effectLst/>
                <a:latin typeface="Menlo"/>
              </a:rPr>
              <a:t>.text-info</a:t>
            </a:r>
            <a:r>
              <a:rPr kumimoji="0" lang="es-CO" altLang="es-CO" sz="1100" b="0" i="0" u="none" strike="noStrike" cap="none" normalizeH="0" baseline="0" smtClean="0">
                <a:ln>
                  <a:noFill/>
                </a:ln>
                <a:solidFill>
                  <a:srgbClr val="333333"/>
                </a:solidFill>
                <a:effectLst/>
                <a:latin typeface="Verdana" panose="020B0604030504040204" pitchFamily="34" charset="0"/>
              </a:rPr>
              <a:t>, </a:t>
            </a:r>
            <a:r>
              <a:rPr kumimoji="0" lang="es-CO" altLang="es-CO" sz="1100" b="0" i="0" u="none" strike="noStrike" cap="none" normalizeH="0" baseline="0" smtClean="0">
                <a:ln>
                  <a:noFill/>
                </a:ln>
                <a:solidFill>
                  <a:srgbClr val="DC143C"/>
                </a:solidFill>
                <a:effectLst/>
                <a:latin typeface="Menlo"/>
              </a:rPr>
              <a:t>.text-warning</a:t>
            </a:r>
            <a:r>
              <a:rPr kumimoji="0" lang="es-CO" altLang="es-CO" sz="1100" b="0" i="0" u="none" strike="noStrike" cap="none" normalizeH="0" baseline="0" smtClean="0">
                <a:ln>
                  <a:noFill/>
                </a:ln>
                <a:solidFill>
                  <a:srgbClr val="333333"/>
                </a:solidFill>
                <a:effectLst/>
                <a:latin typeface="Verdana" panose="020B0604030504040204" pitchFamily="34" charset="0"/>
              </a:rPr>
              <a:t>, and </a:t>
            </a:r>
            <a:r>
              <a:rPr kumimoji="0" lang="es-CO" altLang="es-CO" sz="1100" b="0" i="0" u="none" strike="noStrike" cap="none" normalizeH="0" baseline="0" smtClean="0">
                <a:ln>
                  <a:noFill/>
                </a:ln>
                <a:solidFill>
                  <a:srgbClr val="DC143C"/>
                </a:solidFill>
                <a:effectLst/>
                <a:latin typeface="Menlo"/>
              </a:rPr>
              <a:t>.text-danger</a:t>
            </a:r>
            <a:r>
              <a:rPr kumimoji="0" lang="es-CO" altLang="es-CO" sz="900" b="0" i="0" u="none" strike="noStrike" cap="none" normalizeH="0" baseline="0" smtClean="0">
                <a:ln>
                  <a:noFill/>
                </a:ln>
                <a:solidFill>
                  <a:schemeClr val="tx1"/>
                </a:solidFill>
                <a:effectLst/>
              </a:rPr>
              <a:t> </a:t>
            </a:r>
            <a:endParaRPr kumimoji="0" lang="es-CO" altLang="es-CO" sz="1800" b="0" i="0" u="none" strike="noStrike" cap="none" normalizeH="0" baseline="0" smtClean="0">
              <a:ln>
                <a:noFill/>
              </a:ln>
              <a:solidFill>
                <a:schemeClr val="tx1"/>
              </a:solidFill>
              <a:effectLst/>
              <a:latin typeface="Arial" panose="020B0604020202020204" pitchFamily="34" charset="0"/>
            </a:endParaRPr>
          </a:p>
        </p:txBody>
      </p:sp>
      <p:pic>
        <p:nvPicPr>
          <p:cNvPr id="11" name="Imagen 10"/>
          <p:cNvPicPr>
            <a:picLocks noChangeAspect="1"/>
          </p:cNvPicPr>
          <p:nvPr/>
        </p:nvPicPr>
        <p:blipFill>
          <a:blip r:embed="rId7"/>
          <a:stretch>
            <a:fillRect/>
          </a:stretch>
        </p:blipFill>
        <p:spPr>
          <a:xfrm>
            <a:off x="857929" y="118160"/>
            <a:ext cx="3400425" cy="371475"/>
          </a:xfrm>
          <a:prstGeom prst="rect">
            <a:avLst/>
          </a:prstGeom>
        </p:spPr>
      </p:pic>
    </p:spTree>
    <p:extLst>
      <p:ext uri="{BB962C8B-B14F-4D97-AF65-F5344CB8AC3E}">
        <p14:creationId xmlns:p14="http://schemas.microsoft.com/office/powerpoint/2010/main" val="3046555167"/>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838200" y="490248"/>
            <a:ext cx="2411942" cy="369332"/>
          </a:xfrm>
          <a:prstGeom prst="rect">
            <a:avLst/>
          </a:prstGeom>
        </p:spPr>
        <p:txBody>
          <a:bodyPr wrap="none">
            <a:spAutoFit/>
          </a:bodyPr>
          <a:lstStyle/>
          <a:p>
            <a:r>
              <a:rPr lang="es-CO" dirty="0" err="1">
                <a:solidFill>
                  <a:srgbClr val="333333"/>
                </a:solidFill>
                <a:latin typeface="Arial" panose="020B0604020202020204" pitchFamily="34" charset="0"/>
              </a:rPr>
              <a:t>Bootstrap</a:t>
            </a:r>
            <a:r>
              <a:rPr lang="es-CO" dirty="0">
                <a:solidFill>
                  <a:srgbClr val="333333"/>
                </a:solidFill>
                <a:latin typeface="Arial" panose="020B0604020202020204" pitchFamily="34" charset="0"/>
              </a:rPr>
              <a:t> Basic </a:t>
            </a:r>
            <a:r>
              <a:rPr lang="es-CO" dirty="0" err="1">
                <a:solidFill>
                  <a:srgbClr val="333333"/>
                </a:solidFill>
                <a:latin typeface="Arial" panose="020B0604020202020204" pitchFamily="34" charset="0"/>
              </a:rPr>
              <a:t>Table</a:t>
            </a:r>
            <a:endParaRPr lang="es-CO" b="0" i="0" dirty="0">
              <a:solidFill>
                <a:srgbClr val="333333"/>
              </a:solidFill>
              <a:effectLst/>
              <a:latin typeface="Arial" panose="020B0604020202020204" pitchFamily="34" charset="0"/>
            </a:endParaRPr>
          </a:p>
        </p:txBody>
      </p:sp>
      <p:pic>
        <p:nvPicPr>
          <p:cNvPr id="5" name="Imagen 4"/>
          <p:cNvPicPr>
            <a:picLocks noChangeAspect="1"/>
          </p:cNvPicPr>
          <p:nvPr/>
        </p:nvPicPr>
        <p:blipFill>
          <a:blip r:embed="rId2"/>
          <a:stretch>
            <a:fillRect/>
          </a:stretch>
        </p:blipFill>
        <p:spPr>
          <a:xfrm>
            <a:off x="2382921" y="982974"/>
            <a:ext cx="9096375" cy="2495550"/>
          </a:xfrm>
          <a:prstGeom prst="rect">
            <a:avLst/>
          </a:prstGeom>
        </p:spPr>
      </p:pic>
      <p:grpSp>
        <p:nvGrpSpPr>
          <p:cNvPr id="12" name="Grupo 11"/>
          <p:cNvGrpSpPr/>
          <p:nvPr/>
        </p:nvGrpSpPr>
        <p:grpSpPr>
          <a:xfrm>
            <a:off x="221006" y="1384870"/>
            <a:ext cx="1955653" cy="1780487"/>
            <a:chOff x="482263" y="4104306"/>
            <a:chExt cx="1955653" cy="1780487"/>
          </a:xfrm>
        </p:grpSpPr>
        <p:sp>
          <p:nvSpPr>
            <p:cNvPr id="6" name="Rectángulo 5"/>
            <p:cNvSpPr/>
            <p:nvPr/>
          </p:nvSpPr>
          <p:spPr>
            <a:xfrm>
              <a:off x="525807" y="4104306"/>
              <a:ext cx="1518364" cy="369332"/>
            </a:xfrm>
            <a:prstGeom prst="rect">
              <a:avLst/>
            </a:prstGeom>
          </p:spPr>
          <p:txBody>
            <a:bodyPr wrap="none">
              <a:spAutoFit/>
            </a:bodyPr>
            <a:lstStyle/>
            <a:p>
              <a:r>
                <a:rPr lang="es-CO" dirty="0">
                  <a:solidFill>
                    <a:srgbClr val="DC143C"/>
                  </a:solidFill>
                  <a:latin typeface="Menlo"/>
                </a:rPr>
                <a:t>.</a:t>
              </a:r>
              <a:r>
                <a:rPr lang="es-CO" dirty="0" err="1">
                  <a:solidFill>
                    <a:srgbClr val="DC143C"/>
                  </a:solidFill>
                  <a:latin typeface="Menlo"/>
                </a:rPr>
                <a:t>table-striped</a:t>
              </a:r>
              <a:endParaRPr lang="en-GB" dirty="0"/>
            </a:p>
          </p:txBody>
        </p:sp>
        <p:sp>
          <p:nvSpPr>
            <p:cNvPr id="7" name="Rectángulo 6"/>
            <p:cNvSpPr/>
            <p:nvPr/>
          </p:nvSpPr>
          <p:spPr>
            <a:xfrm>
              <a:off x="482263" y="4580853"/>
              <a:ext cx="1749197" cy="369332"/>
            </a:xfrm>
            <a:prstGeom prst="rect">
              <a:avLst/>
            </a:prstGeom>
          </p:spPr>
          <p:txBody>
            <a:bodyPr wrap="none">
              <a:spAutoFit/>
            </a:bodyPr>
            <a:lstStyle/>
            <a:p>
              <a:r>
                <a:rPr lang="es-CO" dirty="0">
                  <a:solidFill>
                    <a:srgbClr val="DC143C"/>
                  </a:solidFill>
                  <a:latin typeface="Menlo"/>
                </a:rPr>
                <a:t>.</a:t>
              </a:r>
              <a:r>
                <a:rPr lang="es-CO" dirty="0" err="1">
                  <a:solidFill>
                    <a:srgbClr val="DC143C"/>
                  </a:solidFill>
                  <a:latin typeface="Menlo"/>
                </a:rPr>
                <a:t>table-bordered</a:t>
              </a:r>
              <a:endParaRPr lang="en-GB" dirty="0"/>
            </a:p>
          </p:txBody>
        </p:sp>
        <p:sp>
          <p:nvSpPr>
            <p:cNvPr id="8" name="Rectángulo 7"/>
            <p:cNvSpPr/>
            <p:nvPr/>
          </p:nvSpPr>
          <p:spPr>
            <a:xfrm>
              <a:off x="504035" y="5048157"/>
              <a:ext cx="1402948" cy="369332"/>
            </a:xfrm>
            <a:prstGeom prst="rect">
              <a:avLst/>
            </a:prstGeom>
          </p:spPr>
          <p:txBody>
            <a:bodyPr wrap="none">
              <a:spAutoFit/>
            </a:bodyPr>
            <a:lstStyle/>
            <a:p>
              <a:r>
                <a:rPr lang="es-CO" dirty="0">
                  <a:solidFill>
                    <a:srgbClr val="DC143C"/>
                  </a:solidFill>
                  <a:latin typeface="Menlo"/>
                </a:rPr>
                <a:t>.</a:t>
              </a:r>
              <a:r>
                <a:rPr lang="es-CO" dirty="0" err="1">
                  <a:solidFill>
                    <a:srgbClr val="DC143C"/>
                  </a:solidFill>
                  <a:latin typeface="Menlo"/>
                </a:rPr>
                <a:t>table-hover</a:t>
              </a:r>
              <a:endParaRPr lang="en-GB" dirty="0"/>
            </a:p>
          </p:txBody>
        </p:sp>
        <p:sp>
          <p:nvSpPr>
            <p:cNvPr id="9" name="Rectángulo 8"/>
            <p:cNvSpPr/>
            <p:nvPr/>
          </p:nvSpPr>
          <p:spPr>
            <a:xfrm>
              <a:off x="483535" y="5515461"/>
              <a:ext cx="1954381" cy="369332"/>
            </a:xfrm>
            <a:prstGeom prst="rect">
              <a:avLst/>
            </a:prstGeom>
          </p:spPr>
          <p:txBody>
            <a:bodyPr wrap="none">
              <a:spAutoFit/>
            </a:bodyPr>
            <a:lstStyle/>
            <a:p>
              <a:r>
                <a:rPr lang="es-CO" dirty="0">
                  <a:solidFill>
                    <a:srgbClr val="DC143C"/>
                  </a:solidFill>
                  <a:latin typeface="Menlo"/>
                </a:rPr>
                <a:t>.</a:t>
              </a:r>
              <a:r>
                <a:rPr lang="es-CO" dirty="0" err="1">
                  <a:solidFill>
                    <a:srgbClr val="DC143C"/>
                  </a:solidFill>
                  <a:latin typeface="Menlo"/>
                </a:rPr>
                <a:t>table-condensed</a:t>
              </a:r>
              <a:endParaRPr lang="en-GB" dirty="0"/>
            </a:p>
          </p:txBody>
        </p:sp>
      </p:grpSp>
      <p:pic>
        <p:nvPicPr>
          <p:cNvPr id="10" name="Imagen 9"/>
          <p:cNvPicPr>
            <a:picLocks noChangeAspect="1"/>
          </p:cNvPicPr>
          <p:nvPr/>
        </p:nvPicPr>
        <p:blipFill rotWithShape="1">
          <a:blip r:embed="rId3"/>
          <a:srcRect r="4106"/>
          <a:stretch/>
        </p:blipFill>
        <p:spPr>
          <a:xfrm>
            <a:off x="4103914" y="4139744"/>
            <a:ext cx="7990115" cy="1647078"/>
          </a:xfrm>
          <a:prstGeom prst="rect">
            <a:avLst/>
          </a:prstGeom>
        </p:spPr>
      </p:pic>
      <p:graphicFrame>
        <p:nvGraphicFramePr>
          <p:cNvPr id="11" name="Tabla 10"/>
          <p:cNvGraphicFramePr>
            <a:graphicFrameLocks noGrp="1"/>
          </p:cNvGraphicFramePr>
          <p:nvPr>
            <p:extLst>
              <p:ext uri="{D42A27DB-BD31-4B8C-83A1-F6EECF244321}">
                <p14:modId xmlns:p14="http://schemas.microsoft.com/office/powerpoint/2010/main" val="720404648"/>
              </p:ext>
            </p:extLst>
          </p:nvPr>
        </p:nvGraphicFramePr>
        <p:xfrm>
          <a:off x="294642" y="3834706"/>
          <a:ext cx="3764034" cy="2773680"/>
        </p:xfrm>
        <a:graphic>
          <a:graphicData uri="http://schemas.openxmlformats.org/drawingml/2006/table">
            <a:tbl>
              <a:tblPr/>
              <a:tblGrid>
                <a:gridCol w="1882017"/>
                <a:gridCol w="1882017"/>
              </a:tblGrid>
              <a:tr h="0">
                <a:tc>
                  <a:txBody>
                    <a:bodyPr/>
                    <a:lstStyle/>
                    <a:p>
                      <a:pPr fontAlgn="t"/>
                      <a:r>
                        <a:rPr lang="es-CO" dirty="0">
                          <a:effectLst/>
                        </a:rPr>
                        <a:t>.active</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sz="1200" dirty="0">
                          <a:effectLst/>
                        </a:rPr>
                        <a:t>Applies the hover color to the table row or table cell</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r>
              <a:tr h="0">
                <a:tc>
                  <a:txBody>
                    <a:bodyPr/>
                    <a:lstStyle/>
                    <a:p>
                      <a:pPr fontAlgn="t"/>
                      <a:r>
                        <a:rPr lang="es-CO">
                          <a:effectLst/>
                        </a:rPr>
                        <a:t>.success</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fontAlgn="t"/>
                      <a:r>
                        <a:rPr lang="en-US" sz="1200" dirty="0">
                          <a:effectLst/>
                        </a:rPr>
                        <a:t>Indicates a successful or positive action</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0">
                <a:tc>
                  <a:txBody>
                    <a:bodyPr/>
                    <a:lstStyle/>
                    <a:p>
                      <a:pPr fontAlgn="t"/>
                      <a:r>
                        <a:rPr lang="es-CO" dirty="0">
                          <a:effectLst/>
                        </a:rPr>
                        <a:t>.</a:t>
                      </a:r>
                      <a:r>
                        <a:rPr lang="es-CO" dirty="0" err="1">
                          <a:effectLst/>
                        </a:rPr>
                        <a:t>info</a:t>
                      </a:r>
                      <a:endParaRPr lang="es-CO" dirty="0">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s-CO" sz="1200" dirty="0" err="1">
                          <a:effectLst/>
                        </a:rPr>
                        <a:t>Indicates</a:t>
                      </a:r>
                      <a:r>
                        <a:rPr lang="es-CO" sz="1200" dirty="0">
                          <a:effectLst/>
                        </a:rPr>
                        <a:t> a neutral </a:t>
                      </a:r>
                      <a:r>
                        <a:rPr lang="es-CO" sz="1200" dirty="0" err="1">
                          <a:effectLst/>
                        </a:rPr>
                        <a:t>informative</a:t>
                      </a:r>
                      <a:r>
                        <a:rPr lang="es-CO" sz="1200" dirty="0">
                          <a:effectLst/>
                        </a:rPr>
                        <a:t> </a:t>
                      </a:r>
                      <a:r>
                        <a:rPr lang="es-CO" sz="1200" dirty="0" err="1">
                          <a:effectLst/>
                        </a:rPr>
                        <a:t>change</a:t>
                      </a:r>
                      <a:r>
                        <a:rPr lang="es-CO" sz="1200" dirty="0">
                          <a:effectLst/>
                        </a:rPr>
                        <a:t> </a:t>
                      </a:r>
                      <a:r>
                        <a:rPr lang="es-CO" sz="1200" dirty="0" err="1">
                          <a:effectLst/>
                        </a:rPr>
                        <a:t>or</a:t>
                      </a:r>
                      <a:r>
                        <a:rPr lang="es-CO" sz="1200" dirty="0">
                          <a:effectLst/>
                        </a:rPr>
                        <a:t> </a:t>
                      </a:r>
                      <a:r>
                        <a:rPr lang="es-CO" sz="1200" dirty="0" err="1">
                          <a:effectLst/>
                        </a:rPr>
                        <a:t>action</a:t>
                      </a:r>
                      <a:endParaRPr lang="es-CO" sz="1200" dirty="0">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r>
              <a:tr h="0">
                <a:tc>
                  <a:txBody>
                    <a:bodyPr/>
                    <a:lstStyle/>
                    <a:p>
                      <a:pPr fontAlgn="t"/>
                      <a:r>
                        <a:rPr lang="es-CO">
                          <a:effectLst/>
                        </a:rPr>
                        <a:t>.warning</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fontAlgn="t"/>
                      <a:r>
                        <a:rPr lang="en-US" sz="1200" dirty="0">
                          <a:effectLst/>
                        </a:rPr>
                        <a:t>Indicates a warning that might need attention</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0">
                <a:tc>
                  <a:txBody>
                    <a:bodyPr/>
                    <a:lstStyle/>
                    <a:p>
                      <a:pPr fontAlgn="t"/>
                      <a:r>
                        <a:rPr lang="es-CO">
                          <a:effectLst/>
                        </a:rPr>
                        <a:t>.danger</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fontAlgn="t"/>
                      <a:r>
                        <a:rPr lang="en-US" sz="1200" dirty="0">
                          <a:effectLst/>
                        </a:rPr>
                        <a:t>Indicates a dangerous or potentially negative action</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r>
            </a:tbl>
          </a:graphicData>
        </a:graphic>
      </p:graphicFrame>
    </p:spTree>
    <p:extLst>
      <p:ext uri="{BB962C8B-B14F-4D97-AF65-F5344CB8AC3E}">
        <p14:creationId xmlns:p14="http://schemas.microsoft.com/office/powerpoint/2010/main" val="553254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ángulo 15"/>
          <p:cNvSpPr/>
          <p:nvPr/>
        </p:nvSpPr>
        <p:spPr>
          <a:xfrm>
            <a:off x="1522047" y="5363537"/>
            <a:ext cx="3984171" cy="87996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ángulo 13"/>
          <p:cNvSpPr/>
          <p:nvPr/>
        </p:nvSpPr>
        <p:spPr>
          <a:xfrm>
            <a:off x="1522047" y="4345174"/>
            <a:ext cx="3984171" cy="87996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ángulo 9"/>
          <p:cNvSpPr/>
          <p:nvPr/>
        </p:nvSpPr>
        <p:spPr>
          <a:xfrm>
            <a:off x="5875950" y="4439837"/>
            <a:ext cx="3984171" cy="172321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ángulo 5"/>
          <p:cNvSpPr/>
          <p:nvPr/>
        </p:nvSpPr>
        <p:spPr>
          <a:xfrm>
            <a:off x="3809108" y="727930"/>
            <a:ext cx="3134024" cy="267785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Rectángulo 3"/>
          <p:cNvSpPr/>
          <p:nvPr/>
        </p:nvSpPr>
        <p:spPr>
          <a:xfrm>
            <a:off x="3911521" y="753214"/>
            <a:ext cx="3217729" cy="2631490"/>
          </a:xfrm>
          <a:prstGeom prst="rect">
            <a:avLst/>
          </a:prstGeom>
        </p:spPr>
        <p:txBody>
          <a:bodyPr wrap="square">
            <a:spAutoFit/>
          </a:bodyPr>
          <a:lstStyle/>
          <a:p>
            <a:r>
              <a:rPr lang="es-CO" sz="1100" i="1" dirty="0" err="1">
                <a:solidFill>
                  <a:srgbClr val="444444"/>
                </a:solidFill>
                <a:latin typeface="Consolas" panose="020B0609020204030204" pitchFamily="49" charset="0"/>
              </a:rPr>
              <a:t>body</a:t>
            </a:r>
            <a:r>
              <a:rPr lang="es-CO" sz="1100" i="1" dirty="0">
                <a:solidFill>
                  <a:srgbClr val="444444"/>
                </a:solidFill>
                <a:latin typeface="Consolas" panose="020B0609020204030204" pitchFamily="49" charset="0"/>
              </a:rPr>
              <a:t> {</a:t>
            </a:r>
            <a:br>
              <a:rPr lang="es-CO" sz="1100" i="1" dirty="0">
                <a:solidFill>
                  <a:srgbClr val="444444"/>
                </a:solidFill>
                <a:latin typeface="Consolas" panose="020B0609020204030204" pitchFamily="49" charset="0"/>
              </a:rPr>
            </a:br>
            <a:r>
              <a:rPr lang="es-CO" sz="1100" i="1" dirty="0">
                <a:solidFill>
                  <a:srgbClr val="444444"/>
                </a:solidFill>
                <a:latin typeface="Consolas" panose="020B0609020204030204" pitchFamily="49" charset="0"/>
              </a:rPr>
              <a:t>    </a:t>
            </a:r>
            <a:r>
              <a:rPr lang="es-CO" sz="1100" i="1" dirty="0" err="1">
                <a:solidFill>
                  <a:srgbClr val="444444"/>
                </a:solidFill>
                <a:latin typeface="Consolas" panose="020B0609020204030204" pitchFamily="49" charset="0"/>
              </a:rPr>
              <a:t>background</a:t>
            </a:r>
            <a:r>
              <a:rPr lang="es-CO" sz="1100" i="1" dirty="0">
                <a:solidFill>
                  <a:srgbClr val="444444"/>
                </a:solidFill>
                <a:latin typeface="Consolas" panose="020B0609020204030204" pitchFamily="49" charset="0"/>
              </a:rPr>
              <a:t>-color: #d0e4fe;</a:t>
            </a:r>
            <a:br>
              <a:rPr lang="es-CO" sz="1100" i="1" dirty="0">
                <a:solidFill>
                  <a:srgbClr val="444444"/>
                </a:solidFill>
                <a:latin typeface="Consolas" panose="020B0609020204030204" pitchFamily="49" charset="0"/>
              </a:rPr>
            </a:br>
            <a:r>
              <a:rPr lang="es-CO" sz="1100" i="1" dirty="0">
                <a:solidFill>
                  <a:srgbClr val="444444"/>
                </a:solidFill>
                <a:latin typeface="Consolas" panose="020B0609020204030204" pitchFamily="49" charset="0"/>
              </a:rPr>
              <a:t>}</a:t>
            </a:r>
            <a:br>
              <a:rPr lang="es-CO" sz="1100" i="1" dirty="0">
                <a:solidFill>
                  <a:srgbClr val="444444"/>
                </a:solidFill>
                <a:latin typeface="Consolas" panose="020B0609020204030204" pitchFamily="49" charset="0"/>
              </a:rPr>
            </a:br>
            <a:r>
              <a:rPr lang="es-CO" sz="1100" i="1" dirty="0">
                <a:solidFill>
                  <a:srgbClr val="444444"/>
                </a:solidFill>
                <a:latin typeface="Consolas" panose="020B0609020204030204" pitchFamily="49" charset="0"/>
              </a:rPr>
              <a:t/>
            </a:r>
            <a:br>
              <a:rPr lang="es-CO" sz="1100" i="1" dirty="0">
                <a:solidFill>
                  <a:srgbClr val="444444"/>
                </a:solidFill>
                <a:latin typeface="Consolas" panose="020B0609020204030204" pitchFamily="49" charset="0"/>
              </a:rPr>
            </a:br>
            <a:r>
              <a:rPr lang="es-CO" sz="1100" i="1" dirty="0">
                <a:solidFill>
                  <a:srgbClr val="444444"/>
                </a:solidFill>
                <a:latin typeface="Consolas" panose="020B0609020204030204" pitchFamily="49" charset="0"/>
              </a:rPr>
              <a:t>h1 {</a:t>
            </a:r>
            <a:br>
              <a:rPr lang="es-CO" sz="1100" i="1" dirty="0">
                <a:solidFill>
                  <a:srgbClr val="444444"/>
                </a:solidFill>
                <a:latin typeface="Consolas" panose="020B0609020204030204" pitchFamily="49" charset="0"/>
              </a:rPr>
            </a:br>
            <a:r>
              <a:rPr lang="es-CO" sz="1100" i="1" dirty="0">
                <a:solidFill>
                  <a:srgbClr val="444444"/>
                </a:solidFill>
                <a:latin typeface="Consolas" panose="020B0609020204030204" pitchFamily="49" charset="0"/>
              </a:rPr>
              <a:t>    color: </a:t>
            </a:r>
            <a:r>
              <a:rPr lang="es-CO" sz="1100" i="1" dirty="0" err="1">
                <a:solidFill>
                  <a:srgbClr val="444444"/>
                </a:solidFill>
                <a:latin typeface="Consolas" panose="020B0609020204030204" pitchFamily="49" charset="0"/>
              </a:rPr>
              <a:t>orange</a:t>
            </a:r>
            <a:r>
              <a:rPr lang="es-CO" sz="1100" i="1" dirty="0">
                <a:solidFill>
                  <a:srgbClr val="444444"/>
                </a:solidFill>
                <a:latin typeface="Consolas" panose="020B0609020204030204" pitchFamily="49" charset="0"/>
              </a:rPr>
              <a:t>;</a:t>
            </a:r>
            <a:br>
              <a:rPr lang="es-CO" sz="1100" i="1" dirty="0">
                <a:solidFill>
                  <a:srgbClr val="444444"/>
                </a:solidFill>
                <a:latin typeface="Consolas" panose="020B0609020204030204" pitchFamily="49" charset="0"/>
              </a:rPr>
            </a:br>
            <a:r>
              <a:rPr lang="es-CO" sz="1100" i="1" dirty="0">
                <a:solidFill>
                  <a:srgbClr val="444444"/>
                </a:solidFill>
                <a:latin typeface="Consolas" panose="020B0609020204030204" pitchFamily="49" charset="0"/>
              </a:rPr>
              <a:t>    </a:t>
            </a:r>
            <a:r>
              <a:rPr lang="es-CO" sz="1100" i="1" dirty="0" err="1">
                <a:solidFill>
                  <a:srgbClr val="444444"/>
                </a:solidFill>
                <a:latin typeface="Consolas" panose="020B0609020204030204" pitchFamily="49" charset="0"/>
              </a:rPr>
              <a:t>text-align</a:t>
            </a:r>
            <a:r>
              <a:rPr lang="es-CO" sz="1100" i="1" dirty="0">
                <a:solidFill>
                  <a:srgbClr val="444444"/>
                </a:solidFill>
                <a:latin typeface="Consolas" panose="020B0609020204030204" pitchFamily="49" charset="0"/>
              </a:rPr>
              <a:t>: center;</a:t>
            </a:r>
            <a:br>
              <a:rPr lang="es-CO" sz="1100" i="1" dirty="0">
                <a:solidFill>
                  <a:srgbClr val="444444"/>
                </a:solidFill>
                <a:latin typeface="Consolas" panose="020B0609020204030204" pitchFamily="49" charset="0"/>
              </a:rPr>
            </a:br>
            <a:r>
              <a:rPr lang="es-CO" sz="1100" i="1" dirty="0">
                <a:solidFill>
                  <a:srgbClr val="444444"/>
                </a:solidFill>
                <a:latin typeface="Consolas" panose="020B0609020204030204" pitchFamily="49" charset="0"/>
              </a:rPr>
              <a:t>}</a:t>
            </a:r>
            <a:br>
              <a:rPr lang="es-CO" sz="1100" i="1" dirty="0">
                <a:solidFill>
                  <a:srgbClr val="444444"/>
                </a:solidFill>
                <a:latin typeface="Consolas" panose="020B0609020204030204" pitchFamily="49" charset="0"/>
              </a:rPr>
            </a:br>
            <a:r>
              <a:rPr lang="es-CO" sz="1100" i="1" dirty="0">
                <a:solidFill>
                  <a:srgbClr val="444444"/>
                </a:solidFill>
                <a:latin typeface="Consolas" panose="020B0609020204030204" pitchFamily="49" charset="0"/>
              </a:rPr>
              <a:t/>
            </a:r>
            <a:br>
              <a:rPr lang="es-CO" sz="1100" i="1" dirty="0">
                <a:solidFill>
                  <a:srgbClr val="444444"/>
                </a:solidFill>
                <a:latin typeface="Consolas" panose="020B0609020204030204" pitchFamily="49" charset="0"/>
              </a:rPr>
            </a:br>
            <a:r>
              <a:rPr lang="es-CO" sz="1100" i="1" dirty="0">
                <a:solidFill>
                  <a:srgbClr val="444444"/>
                </a:solidFill>
                <a:latin typeface="Consolas" panose="020B0609020204030204" pitchFamily="49" charset="0"/>
              </a:rPr>
              <a:t>p {</a:t>
            </a:r>
            <a:br>
              <a:rPr lang="es-CO" sz="1100" i="1" dirty="0">
                <a:solidFill>
                  <a:srgbClr val="444444"/>
                </a:solidFill>
                <a:latin typeface="Consolas" panose="020B0609020204030204" pitchFamily="49" charset="0"/>
              </a:rPr>
            </a:br>
            <a:r>
              <a:rPr lang="es-CO" sz="1100" i="1" dirty="0">
                <a:solidFill>
                  <a:srgbClr val="444444"/>
                </a:solidFill>
                <a:latin typeface="Consolas" panose="020B0609020204030204" pitchFamily="49" charset="0"/>
              </a:rPr>
              <a:t>    </a:t>
            </a:r>
            <a:r>
              <a:rPr lang="es-CO" sz="1100" i="1" dirty="0" err="1">
                <a:solidFill>
                  <a:srgbClr val="444444"/>
                </a:solidFill>
                <a:latin typeface="Consolas" panose="020B0609020204030204" pitchFamily="49" charset="0"/>
              </a:rPr>
              <a:t>font-family</a:t>
            </a:r>
            <a:r>
              <a:rPr lang="es-CO" sz="1100" i="1" dirty="0">
                <a:solidFill>
                  <a:srgbClr val="444444"/>
                </a:solidFill>
                <a:latin typeface="Consolas" panose="020B0609020204030204" pitchFamily="49" charset="0"/>
              </a:rPr>
              <a:t>: "Times New </a:t>
            </a:r>
            <a:r>
              <a:rPr lang="es-CO" sz="1100" i="1" dirty="0" err="1">
                <a:solidFill>
                  <a:srgbClr val="444444"/>
                </a:solidFill>
                <a:latin typeface="Consolas" panose="020B0609020204030204" pitchFamily="49" charset="0"/>
              </a:rPr>
              <a:t>Roman</a:t>
            </a:r>
            <a:r>
              <a:rPr lang="es-CO" sz="1100" i="1" dirty="0">
                <a:solidFill>
                  <a:srgbClr val="444444"/>
                </a:solidFill>
                <a:latin typeface="Consolas" panose="020B0609020204030204" pitchFamily="49" charset="0"/>
              </a:rPr>
              <a:t>";</a:t>
            </a:r>
            <a:br>
              <a:rPr lang="es-CO" sz="1100" i="1" dirty="0">
                <a:solidFill>
                  <a:srgbClr val="444444"/>
                </a:solidFill>
                <a:latin typeface="Consolas" panose="020B0609020204030204" pitchFamily="49" charset="0"/>
              </a:rPr>
            </a:br>
            <a:r>
              <a:rPr lang="es-CO" sz="1100" i="1" dirty="0">
                <a:solidFill>
                  <a:srgbClr val="444444"/>
                </a:solidFill>
                <a:latin typeface="Consolas" panose="020B0609020204030204" pitchFamily="49" charset="0"/>
              </a:rPr>
              <a:t>    </a:t>
            </a:r>
            <a:r>
              <a:rPr lang="es-CO" sz="1100" i="1" dirty="0" err="1">
                <a:solidFill>
                  <a:srgbClr val="444444"/>
                </a:solidFill>
                <a:latin typeface="Consolas" panose="020B0609020204030204" pitchFamily="49" charset="0"/>
              </a:rPr>
              <a:t>font-size</a:t>
            </a:r>
            <a:r>
              <a:rPr lang="es-CO" sz="1100" i="1" dirty="0">
                <a:solidFill>
                  <a:srgbClr val="444444"/>
                </a:solidFill>
                <a:latin typeface="Consolas" panose="020B0609020204030204" pitchFamily="49" charset="0"/>
              </a:rPr>
              <a:t>: 20px;</a:t>
            </a:r>
            <a:br>
              <a:rPr lang="es-CO" sz="1100" i="1" dirty="0">
                <a:solidFill>
                  <a:srgbClr val="444444"/>
                </a:solidFill>
                <a:latin typeface="Consolas" panose="020B0609020204030204" pitchFamily="49" charset="0"/>
              </a:rPr>
            </a:br>
            <a:r>
              <a:rPr lang="es-CO" sz="1100" i="1" dirty="0" smtClean="0">
                <a:solidFill>
                  <a:srgbClr val="444444"/>
                </a:solidFill>
                <a:latin typeface="Consolas" panose="020B0609020204030204" pitchFamily="49" charset="0"/>
              </a:rPr>
              <a:t>}</a:t>
            </a:r>
          </a:p>
          <a:p>
            <a:endParaRPr lang="es-CO" sz="1100" i="1" dirty="0">
              <a:solidFill>
                <a:srgbClr val="444444"/>
              </a:solidFill>
              <a:latin typeface="Consolas" panose="020B0609020204030204" pitchFamily="49" charset="0"/>
            </a:endParaRPr>
          </a:p>
          <a:p>
            <a:r>
              <a:rPr lang="en-US" sz="1100" i="1" dirty="0">
                <a:solidFill>
                  <a:srgbClr val="444444"/>
                </a:solidFill>
                <a:latin typeface="Consolas" panose="020B0609020204030204" pitchFamily="49" charset="0"/>
              </a:rPr>
              <a:t>/* This is a comment */</a:t>
            </a:r>
            <a:endParaRPr lang="en-GB" sz="1100" i="1" dirty="0">
              <a:solidFill>
                <a:srgbClr val="444444"/>
              </a:solidFill>
              <a:latin typeface="Consolas" panose="020B0609020204030204" pitchFamily="49" charset="0"/>
            </a:endParaRPr>
          </a:p>
        </p:txBody>
      </p:sp>
      <p:sp>
        <p:nvSpPr>
          <p:cNvPr id="7" name="CuadroTexto 6"/>
          <p:cNvSpPr txBox="1"/>
          <p:nvPr/>
        </p:nvSpPr>
        <p:spPr>
          <a:xfrm>
            <a:off x="4448687" y="323527"/>
            <a:ext cx="1620735" cy="369332"/>
          </a:xfrm>
          <a:prstGeom prst="rect">
            <a:avLst/>
          </a:prstGeom>
          <a:noFill/>
        </p:spPr>
        <p:txBody>
          <a:bodyPr wrap="square" rtlCol="0">
            <a:spAutoFit/>
          </a:bodyPr>
          <a:lstStyle/>
          <a:p>
            <a:r>
              <a:rPr lang="en-GB" dirty="0" smtClean="0"/>
              <a:t>The basic CSS </a:t>
            </a:r>
            <a:endParaRPr lang="en-GB" b="1" dirty="0"/>
          </a:p>
        </p:txBody>
      </p:sp>
      <p:pic>
        <p:nvPicPr>
          <p:cNvPr id="8" name="Picture 6" descr="http://3.bp.blogspot.com/-mLHQ73NubPg/U7hlEVVToOI/AAAAAAAABUM/AaR9sFczHak/s1600/CSS3-logo.gif"/>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2716" t="7465" r="22781" b="6937"/>
          <a:stretch/>
        </p:blipFill>
        <p:spPr bwMode="auto">
          <a:xfrm>
            <a:off x="11351846" y="118853"/>
            <a:ext cx="590977" cy="795545"/>
          </a:xfrm>
          <a:prstGeom prst="rect">
            <a:avLst/>
          </a:prstGeom>
          <a:noFill/>
          <a:extLst>
            <a:ext uri="{909E8E84-426E-40DD-AFC4-6F175D3DCCD1}">
              <a14:hiddenFill xmlns:a14="http://schemas.microsoft.com/office/drawing/2010/main">
                <a:solidFill>
                  <a:srgbClr val="FFFFFF"/>
                </a:solidFill>
              </a14:hiddenFill>
            </a:ext>
          </a:extLst>
        </p:spPr>
      </p:pic>
      <p:sp>
        <p:nvSpPr>
          <p:cNvPr id="9" name="Rectángulo 8"/>
          <p:cNvSpPr/>
          <p:nvPr/>
        </p:nvSpPr>
        <p:spPr>
          <a:xfrm>
            <a:off x="6048696" y="4547227"/>
            <a:ext cx="2395237" cy="1615827"/>
          </a:xfrm>
          <a:prstGeom prst="rect">
            <a:avLst/>
          </a:prstGeom>
        </p:spPr>
        <p:txBody>
          <a:bodyPr wrap="square">
            <a:spAutoFit/>
          </a:bodyPr>
          <a:lstStyle/>
          <a:p>
            <a:r>
              <a:rPr lang="es-CO" sz="1100" i="1" dirty="0" smtClean="0">
                <a:solidFill>
                  <a:srgbClr val="444444"/>
                </a:solidFill>
                <a:latin typeface="Consolas" panose="020B0609020204030204" pitchFamily="49" charset="0"/>
              </a:rPr>
              <a:t>&lt;</a:t>
            </a:r>
            <a:r>
              <a:rPr lang="es-CO" sz="1100" i="1" dirty="0" err="1" smtClean="0">
                <a:solidFill>
                  <a:srgbClr val="444444"/>
                </a:solidFill>
                <a:latin typeface="Consolas" panose="020B0609020204030204" pitchFamily="49" charset="0"/>
              </a:rPr>
              <a:t>Doctype</a:t>
            </a:r>
            <a:r>
              <a:rPr lang="es-CO" sz="1100" i="1" dirty="0" smtClean="0">
                <a:solidFill>
                  <a:srgbClr val="444444"/>
                </a:solidFill>
                <a:latin typeface="Consolas" panose="020B0609020204030204" pitchFamily="49" charset="0"/>
              </a:rPr>
              <a:t> </a:t>
            </a:r>
            <a:r>
              <a:rPr lang="es-CO" sz="1100" i="1" dirty="0" err="1" smtClean="0">
                <a:solidFill>
                  <a:srgbClr val="444444"/>
                </a:solidFill>
                <a:latin typeface="Consolas" panose="020B0609020204030204" pitchFamily="49" charset="0"/>
              </a:rPr>
              <a:t>html</a:t>
            </a:r>
            <a:r>
              <a:rPr lang="es-CO" sz="1100" i="1" dirty="0" smtClean="0">
                <a:solidFill>
                  <a:srgbClr val="444444"/>
                </a:solidFill>
                <a:latin typeface="Consolas" panose="020B0609020204030204" pitchFamily="49" charset="0"/>
              </a:rPr>
              <a:t>&gt;</a:t>
            </a:r>
          </a:p>
          <a:p>
            <a:r>
              <a:rPr lang="es-CO" sz="1100" i="1" dirty="0" smtClean="0">
                <a:solidFill>
                  <a:srgbClr val="444444"/>
                </a:solidFill>
                <a:latin typeface="Consolas" panose="020B0609020204030204" pitchFamily="49" charset="0"/>
              </a:rPr>
              <a:t>&lt;</a:t>
            </a:r>
            <a:r>
              <a:rPr lang="es-CO" sz="1100" i="1" dirty="0">
                <a:solidFill>
                  <a:srgbClr val="444444"/>
                </a:solidFill>
                <a:latin typeface="Consolas" panose="020B0609020204030204" pitchFamily="49" charset="0"/>
              </a:rPr>
              <a:t>p id="para1“&gt; </a:t>
            </a:r>
            <a:r>
              <a:rPr lang="es-CO" sz="1100" i="1" dirty="0" err="1">
                <a:solidFill>
                  <a:srgbClr val="444444"/>
                </a:solidFill>
                <a:latin typeface="Consolas" panose="020B0609020204030204" pitchFamily="49" charset="0"/>
              </a:rPr>
              <a:t>aweosme</a:t>
            </a:r>
            <a:r>
              <a:rPr lang="es-CO" sz="1100" i="1" dirty="0">
                <a:solidFill>
                  <a:srgbClr val="444444"/>
                </a:solidFill>
                <a:latin typeface="Consolas" panose="020B0609020204030204" pitchFamily="49" charset="0"/>
              </a:rPr>
              <a:t> &lt;/p&gt;</a:t>
            </a:r>
          </a:p>
          <a:p>
            <a:endParaRPr lang="es-CO" sz="1100" i="1" dirty="0" smtClean="0">
              <a:solidFill>
                <a:srgbClr val="444444"/>
              </a:solidFill>
              <a:latin typeface="Consolas" panose="020B0609020204030204" pitchFamily="49" charset="0"/>
            </a:endParaRPr>
          </a:p>
          <a:p>
            <a:r>
              <a:rPr lang="es-CO" sz="1100" i="1" dirty="0" smtClean="0">
                <a:solidFill>
                  <a:srgbClr val="444444"/>
                </a:solidFill>
                <a:latin typeface="Consolas" panose="020B0609020204030204" pitchFamily="49" charset="0"/>
              </a:rPr>
              <a:t>&lt;</a:t>
            </a:r>
            <a:r>
              <a:rPr lang="es-CO" sz="1100" i="1" dirty="0" err="1" smtClean="0">
                <a:solidFill>
                  <a:srgbClr val="444444"/>
                </a:solidFill>
                <a:latin typeface="Consolas" panose="020B0609020204030204" pitchFamily="49" charset="0"/>
              </a:rPr>
              <a:t>style</a:t>
            </a:r>
            <a:r>
              <a:rPr lang="es-CO" sz="1100" i="1" dirty="0" smtClean="0">
                <a:solidFill>
                  <a:srgbClr val="444444"/>
                </a:solidFill>
                <a:latin typeface="Consolas" panose="020B0609020204030204" pitchFamily="49" charset="0"/>
              </a:rPr>
              <a:t>&gt;</a:t>
            </a:r>
            <a:endParaRPr lang="es-CO" sz="1100" i="1" dirty="0">
              <a:solidFill>
                <a:srgbClr val="444444"/>
              </a:solidFill>
              <a:latin typeface="Consolas" panose="020B0609020204030204" pitchFamily="49" charset="0"/>
            </a:endParaRPr>
          </a:p>
          <a:p>
            <a:endParaRPr lang="es-CO" sz="1100" i="1" dirty="0" smtClean="0">
              <a:solidFill>
                <a:srgbClr val="444444"/>
              </a:solidFill>
              <a:latin typeface="Consolas" panose="020B0609020204030204" pitchFamily="49" charset="0"/>
            </a:endParaRPr>
          </a:p>
          <a:p>
            <a:r>
              <a:rPr lang="es-CO" sz="1100" i="1" dirty="0" smtClean="0">
                <a:solidFill>
                  <a:srgbClr val="444444"/>
                </a:solidFill>
                <a:latin typeface="Consolas" panose="020B0609020204030204" pitchFamily="49" charset="0"/>
              </a:rPr>
              <a:t>#</a:t>
            </a:r>
            <a:r>
              <a:rPr lang="es-CO" sz="1100" i="1" dirty="0">
                <a:solidFill>
                  <a:srgbClr val="444444"/>
                </a:solidFill>
                <a:latin typeface="Consolas" panose="020B0609020204030204" pitchFamily="49" charset="0"/>
              </a:rPr>
              <a:t>para1 {</a:t>
            </a:r>
            <a:br>
              <a:rPr lang="es-CO" sz="1100" i="1" dirty="0">
                <a:solidFill>
                  <a:srgbClr val="444444"/>
                </a:solidFill>
                <a:latin typeface="Consolas" panose="020B0609020204030204" pitchFamily="49" charset="0"/>
              </a:rPr>
            </a:br>
            <a:r>
              <a:rPr lang="es-CO" sz="1100" i="1" dirty="0">
                <a:solidFill>
                  <a:srgbClr val="444444"/>
                </a:solidFill>
                <a:latin typeface="Consolas" panose="020B0609020204030204" pitchFamily="49" charset="0"/>
              </a:rPr>
              <a:t>    </a:t>
            </a:r>
            <a:r>
              <a:rPr lang="es-CO" sz="1100" i="1" dirty="0" err="1">
                <a:solidFill>
                  <a:srgbClr val="444444"/>
                </a:solidFill>
                <a:latin typeface="Consolas" panose="020B0609020204030204" pitchFamily="49" charset="0"/>
              </a:rPr>
              <a:t>text-align</a:t>
            </a:r>
            <a:r>
              <a:rPr lang="es-CO" sz="1100" i="1" dirty="0">
                <a:solidFill>
                  <a:srgbClr val="444444"/>
                </a:solidFill>
                <a:latin typeface="Consolas" panose="020B0609020204030204" pitchFamily="49" charset="0"/>
              </a:rPr>
              <a:t>: center;</a:t>
            </a:r>
            <a:br>
              <a:rPr lang="es-CO" sz="1100" i="1" dirty="0">
                <a:solidFill>
                  <a:srgbClr val="444444"/>
                </a:solidFill>
                <a:latin typeface="Consolas" panose="020B0609020204030204" pitchFamily="49" charset="0"/>
              </a:rPr>
            </a:br>
            <a:r>
              <a:rPr lang="es-CO" sz="1100" i="1" dirty="0">
                <a:solidFill>
                  <a:srgbClr val="444444"/>
                </a:solidFill>
                <a:latin typeface="Consolas" panose="020B0609020204030204" pitchFamily="49" charset="0"/>
              </a:rPr>
              <a:t>    color: red;</a:t>
            </a:r>
            <a:br>
              <a:rPr lang="es-CO" sz="1100" i="1" dirty="0">
                <a:solidFill>
                  <a:srgbClr val="444444"/>
                </a:solidFill>
                <a:latin typeface="Consolas" panose="020B0609020204030204" pitchFamily="49" charset="0"/>
              </a:rPr>
            </a:br>
            <a:r>
              <a:rPr lang="es-CO" sz="1100" i="1" dirty="0">
                <a:solidFill>
                  <a:srgbClr val="444444"/>
                </a:solidFill>
                <a:latin typeface="Consolas" panose="020B0609020204030204" pitchFamily="49" charset="0"/>
              </a:rPr>
              <a:t>}</a:t>
            </a:r>
            <a:endParaRPr lang="en-GB" sz="1100" i="1" dirty="0">
              <a:solidFill>
                <a:srgbClr val="444444"/>
              </a:solidFill>
              <a:latin typeface="Consolas" panose="020B0609020204030204" pitchFamily="49" charset="0"/>
            </a:endParaRPr>
          </a:p>
        </p:txBody>
      </p:sp>
      <p:sp>
        <p:nvSpPr>
          <p:cNvPr id="11" name="CuadroTexto 10"/>
          <p:cNvSpPr txBox="1"/>
          <p:nvPr/>
        </p:nvSpPr>
        <p:spPr>
          <a:xfrm>
            <a:off x="1449036" y="4010914"/>
            <a:ext cx="1620735" cy="369332"/>
          </a:xfrm>
          <a:prstGeom prst="rect">
            <a:avLst/>
          </a:prstGeom>
          <a:noFill/>
        </p:spPr>
        <p:txBody>
          <a:bodyPr wrap="square" rtlCol="0">
            <a:spAutoFit/>
          </a:bodyPr>
          <a:lstStyle/>
          <a:p>
            <a:r>
              <a:rPr lang="en-GB" dirty="0" smtClean="0"/>
              <a:t>The class</a:t>
            </a:r>
            <a:endParaRPr lang="en-GB" b="1" dirty="0"/>
          </a:p>
        </p:txBody>
      </p:sp>
      <p:sp>
        <p:nvSpPr>
          <p:cNvPr id="12" name="Rectángulo 11"/>
          <p:cNvSpPr/>
          <p:nvPr/>
        </p:nvSpPr>
        <p:spPr>
          <a:xfrm>
            <a:off x="1875832" y="4415317"/>
            <a:ext cx="3276600" cy="769441"/>
          </a:xfrm>
          <a:prstGeom prst="rect">
            <a:avLst/>
          </a:prstGeom>
        </p:spPr>
        <p:txBody>
          <a:bodyPr wrap="square">
            <a:spAutoFit/>
          </a:bodyPr>
          <a:lstStyle/>
          <a:p>
            <a:r>
              <a:rPr lang="es-CO" sz="1100" i="1" dirty="0">
                <a:solidFill>
                  <a:srgbClr val="444444"/>
                </a:solidFill>
                <a:latin typeface="Consolas" panose="020B0609020204030204" pitchFamily="49" charset="0"/>
              </a:rPr>
              <a:t>.center {</a:t>
            </a:r>
            <a:br>
              <a:rPr lang="es-CO" sz="1100" i="1" dirty="0">
                <a:solidFill>
                  <a:srgbClr val="444444"/>
                </a:solidFill>
                <a:latin typeface="Consolas" panose="020B0609020204030204" pitchFamily="49" charset="0"/>
              </a:rPr>
            </a:br>
            <a:r>
              <a:rPr lang="es-CO" sz="1100" i="1" dirty="0">
                <a:solidFill>
                  <a:srgbClr val="444444"/>
                </a:solidFill>
                <a:latin typeface="Consolas" panose="020B0609020204030204" pitchFamily="49" charset="0"/>
              </a:rPr>
              <a:t>    </a:t>
            </a:r>
            <a:r>
              <a:rPr lang="es-CO" sz="1100" i="1" dirty="0" err="1">
                <a:solidFill>
                  <a:srgbClr val="444444"/>
                </a:solidFill>
                <a:latin typeface="Consolas" panose="020B0609020204030204" pitchFamily="49" charset="0"/>
              </a:rPr>
              <a:t>text-align</a:t>
            </a:r>
            <a:r>
              <a:rPr lang="es-CO" sz="1100" i="1" dirty="0">
                <a:solidFill>
                  <a:srgbClr val="444444"/>
                </a:solidFill>
                <a:latin typeface="Consolas" panose="020B0609020204030204" pitchFamily="49" charset="0"/>
              </a:rPr>
              <a:t>: center;</a:t>
            </a:r>
            <a:br>
              <a:rPr lang="es-CO" sz="1100" i="1" dirty="0">
                <a:solidFill>
                  <a:srgbClr val="444444"/>
                </a:solidFill>
                <a:latin typeface="Consolas" panose="020B0609020204030204" pitchFamily="49" charset="0"/>
              </a:rPr>
            </a:br>
            <a:r>
              <a:rPr lang="es-CO" sz="1100" i="1" dirty="0">
                <a:solidFill>
                  <a:srgbClr val="444444"/>
                </a:solidFill>
                <a:latin typeface="Consolas" panose="020B0609020204030204" pitchFamily="49" charset="0"/>
              </a:rPr>
              <a:t>    color: red;</a:t>
            </a:r>
            <a:br>
              <a:rPr lang="es-CO" sz="1100" i="1" dirty="0">
                <a:solidFill>
                  <a:srgbClr val="444444"/>
                </a:solidFill>
                <a:latin typeface="Consolas" panose="020B0609020204030204" pitchFamily="49" charset="0"/>
              </a:rPr>
            </a:br>
            <a:r>
              <a:rPr lang="es-CO" sz="1100" i="1" dirty="0">
                <a:solidFill>
                  <a:srgbClr val="444444"/>
                </a:solidFill>
                <a:latin typeface="Consolas" panose="020B0609020204030204" pitchFamily="49" charset="0"/>
              </a:rPr>
              <a:t>}</a:t>
            </a:r>
            <a:endParaRPr lang="en-GB" sz="1100" i="1" dirty="0">
              <a:solidFill>
                <a:srgbClr val="444444"/>
              </a:solidFill>
              <a:latin typeface="Consolas" panose="020B0609020204030204" pitchFamily="49" charset="0"/>
            </a:endParaRPr>
          </a:p>
        </p:txBody>
      </p:sp>
      <p:sp>
        <p:nvSpPr>
          <p:cNvPr id="13" name="CuadroTexto 12"/>
          <p:cNvSpPr txBox="1"/>
          <p:nvPr/>
        </p:nvSpPr>
        <p:spPr>
          <a:xfrm>
            <a:off x="5875950" y="4045985"/>
            <a:ext cx="1620735" cy="369332"/>
          </a:xfrm>
          <a:prstGeom prst="rect">
            <a:avLst/>
          </a:prstGeom>
          <a:noFill/>
        </p:spPr>
        <p:txBody>
          <a:bodyPr wrap="square" rtlCol="0">
            <a:spAutoFit/>
          </a:bodyPr>
          <a:lstStyle/>
          <a:p>
            <a:r>
              <a:rPr lang="en-GB" dirty="0" smtClean="0"/>
              <a:t>The Id</a:t>
            </a:r>
            <a:endParaRPr lang="en-GB" b="1" dirty="0"/>
          </a:p>
        </p:txBody>
      </p:sp>
      <p:sp>
        <p:nvSpPr>
          <p:cNvPr id="15" name="Rectángulo 14"/>
          <p:cNvSpPr/>
          <p:nvPr/>
        </p:nvSpPr>
        <p:spPr>
          <a:xfrm>
            <a:off x="1584508" y="5474064"/>
            <a:ext cx="6096000" cy="769441"/>
          </a:xfrm>
          <a:prstGeom prst="rect">
            <a:avLst/>
          </a:prstGeom>
        </p:spPr>
        <p:txBody>
          <a:bodyPr wrap="square">
            <a:spAutoFit/>
          </a:bodyPr>
          <a:lstStyle/>
          <a:p>
            <a:r>
              <a:rPr lang="es-CO" sz="1100" i="1" dirty="0" err="1">
                <a:solidFill>
                  <a:srgbClr val="444444"/>
                </a:solidFill>
                <a:latin typeface="Consolas" panose="020B0609020204030204" pitchFamily="49" charset="0"/>
              </a:rPr>
              <a:t>p.center</a:t>
            </a:r>
            <a:r>
              <a:rPr lang="es-CO" sz="1100" i="1" dirty="0">
                <a:solidFill>
                  <a:srgbClr val="444444"/>
                </a:solidFill>
                <a:latin typeface="Consolas" panose="020B0609020204030204" pitchFamily="49" charset="0"/>
              </a:rPr>
              <a:t> {</a:t>
            </a:r>
            <a:br>
              <a:rPr lang="es-CO" sz="1100" i="1" dirty="0">
                <a:solidFill>
                  <a:srgbClr val="444444"/>
                </a:solidFill>
                <a:latin typeface="Consolas" panose="020B0609020204030204" pitchFamily="49" charset="0"/>
              </a:rPr>
            </a:br>
            <a:r>
              <a:rPr lang="es-CO" sz="1100" i="1" dirty="0">
                <a:solidFill>
                  <a:srgbClr val="444444"/>
                </a:solidFill>
                <a:latin typeface="Consolas" panose="020B0609020204030204" pitchFamily="49" charset="0"/>
              </a:rPr>
              <a:t>    </a:t>
            </a:r>
            <a:r>
              <a:rPr lang="es-CO" sz="1100" i="1" dirty="0" err="1">
                <a:solidFill>
                  <a:srgbClr val="444444"/>
                </a:solidFill>
                <a:latin typeface="Consolas" panose="020B0609020204030204" pitchFamily="49" charset="0"/>
              </a:rPr>
              <a:t>text-align</a:t>
            </a:r>
            <a:r>
              <a:rPr lang="es-CO" sz="1100" i="1" dirty="0">
                <a:solidFill>
                  <a:srgbClr val="444444"/>
                </a:solidFill>
                <a:latin typeface="Consolas" panose="020B0609020204030204" pitchFamily="49" charset="0"/>
              </a:rPr>
              <a:t>: center;</a:t>
            </a:r>
            <a:br>
              <a:rPr lang="es-CO" sz="1100" i="1" dirty="0">
                <a:solidFill>
                  <a:srgbClr val="444444"/>
                </a:solidFill>
                <a:latin typeface="Consolas" panose="020B0609020204030204" pitchFamily="49" charset="0"/>
              </a:rPr>
            </a:br>
            <a:r>
              <a:rPr lang="es-CO" sz="1100" i="1" dirty="0">
                <a:solidFill>
                  <a:srgbClr val="444444"/>
                </a:solidFill>
                <a:latin typeface="Consolas" panose="020B0609020204030204" pitchFamily="49" charset="0"/>
              </a:rPr>
              <a:t>    color: red;</a:t>
            </a:r>
            <a:br>
              <a:rPr lang="es-CO" sz="1100" i="1" dirty="0">
                <a:solidFill>
                  <a:srgbClr val="444444"/>
                </a:solidFill>
                <a:latin typeface="Consolas" panose="020B0609020204030204" pitchFamily="49" charset="0"/>
              </a:rPr>
            </a:br>
            <a:r>
              <a:rPr lang="es-CO" sz="1100" i="1" dirty="0">
                <a:solidFill>
                  <a:srgbClr val="444444"/>
                </a:solidFill>
                <a:latin typeface="Consolas" panose="020B0609020204030204" pitchFamily="49" charset="0"/>
              </a:rPr>
              <a:t>}</a:t>
            </a:r>
            <a:endParaRPr lang="en-GB" sz="1100" i="1" dirty="0">
              <a:solidFill>
                <a:srgbClr val="444444"/>
              </a:solidFill>
              <a:latin typeface="Consolas" panose="020B0609020204030204" pitchFamily="49" charset="0"/>
            </a:endParaRPr>
          </a:p>
        </p:txBody>
      </p:sp>
      <p:sp>
        <p:nvSpPr>
          <p:cNvPr id="17" name="Elipse 16"/>
          <p:cNvSpPr/>
          <p:nvPr/>
        </p:nvSpPr>
        <p:spPr>
          <a:xfrm>
            <a:off x="237611" y="5267235"/>
            <a:ext cx="1162031" cy="1162031"/>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smtClean="0"/>
              <a:t>Only affects the specific selectors  </a:t>
            </a:r>
            <a:endParaRPr lang="en-GB" sz="1200" dirty="0"/>
          </a:p>
        </p:txBody>
      </p:sp>
      <p:sp>
        <p:nvSpPr>
          <p:cNvPr id="19" name="Rectángulo 18"/>
          <p:cNvSpPr/>
          <p:nvPr/>
        </p:nvSpPr>
        <p:spPr>
          <a:xfrm>
            <a:off x="7485610" y="727930"/>
            <a:ext cx="2728907" cy="95590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ángulo 17"/>
          <p:cNvSpPr/>
          <p:nvPr/>
        </p:nvSpPr>
        <p:spPr>
          <a:xfrm>
            <a:off x="7564684" y="870854"/>
            <a:ext cx="2145665" cy="769441"/>
          </a:xfrm>
          <a:prstGeom prst="rect">
            <a:avLst/>
          </a:prstGeom>
        </p:spPr>
        <p:txBody>
          <a:bodyPr wrap="square">
            <a:spAutoFit/>
          </a:bodyPr>
          <a:lstStyle/>
          <a:p>
            <a:r>
              <a:rPr lang="es-CO" sz="1100" i="1" dirty="0">
                <a:solidFill>
                  <a:srgbClr val="444444"/>
                </a:solidFill>
                <a:latin typeface="Consolas" panose="020B0609020204030204" pitchFamily="49" charset="0"/>
              </a:rPr>
              <a:t>h1, h2, p {</a:t>
            </a:r>
            <a:br>
              <a:rPr lang="es-CO" sz="1100" i="1" dirty="0">
                <a:solidFill>
                  <a:srgbClr val="444444"/>
                </a:solidFill>
                <a:latin typeface="Consolas" panose="020B0609020204030204" pitchFamily="49" charset="0"/>
              </a:rPr>
            </a:br>
            <a:r>
              <a:rPr lang="es-CO" sz="1100" i="1" dirty="0">
                <a:solidFill>
                  <a:srgbClr val="444444"/>
                </a:solidFill>
                <a:latin typeface="Consolas" panose="020B0609020204030204" pitchFamily="49" charset="0"/>
              </a:rPr>
              <a:t>    </a:t>
            </a:r>
            <a:r>
              <a:rPr lang="es-CO" sz="1100" i="1" dirty="0" err="1">
                <a:solidFill>
                  <a:srgbClr val="444444"/>
                </a:solidFill>
                <a:latin typeface="Consolas" panose="020B0609020204030204" pitchFamily="49" charset="0"/>
              </a:rPr>
              <a:t>text-align</a:t>
            </a:r>
            <a:r>
              <a:rPr lang="es-CO" sz="1100" i="1" dirty="0">
                <a:solidFill>
                  <a:srgbClr val="444444"/>
                </a:solidFill>
                <a:latin typeface="Consolas" panose="020B0609020204030204" pitchFamily="49" charset="0"/>
              </a:rPr>
              <a:t>: center;</a:t>
            </a:r>
            <a:br>
              <a:rPr lang="es-CO" sz="1100" i="1" dirty="0">
                <a:solidFill>
                  <a:srgbClr val="444444"/>
                </a:solidFill>
                <a:latin typeface="Consolas" panose="020B0609020204030204" pitchFamily="49" charset="0"/>
              </a:rPr>
            </a:br>
            <a:r>
              <a:rPr lang="es-CO" sz="1100" i="1" dirty="0">
                <a:solidFill>
                  <a:srgbClr val="444444"/>
                </a:solidFill>
                <a:latin typeface="Consolas" panose="020B0609020204030204" pitchFamily="49" charset="0"/>
              </a:rPr>
              <a:t>    color: red;</a:t>
            </a:r>
            <a:br>
              <a:rPr lang="es-CO" sz="1100" i="1" dirty="0">
                <a:solidFill>
                  <a:srgbClr val="444444"/>
                </a:solidFill>
                <a:latin typeface="Consolas" panose="020B0609020204030204" pitchFamily="49" charset="0"/>
              </a:rPr>
            </a:br>
            <a:r>
              <a:rPr lang="es-CO" sz="1100" i="1" dirty="0">
                <a:solidFill>
                  <a:srgbClr val="444444"/>
                </a:solidFill>
                <a:latin typeface="Consolas" panose="020B0609020204030204" pitchFamily="49" charset="0"/>
              </a:rPr>
              <a:t>}</a:t>
            </a:r>
            <a:endParaRPr lang="en-GB" sz="1100" i="1" dirty="0">
              <a:solidFill>
                <a:srgbClr val="444444"/>
              </a:solidFill>
              <a:latin typeface="Consolas" panose="020B0609020204030204" pitchFamily="49" charset="0"/>
            </a:endParaRPr>
          </a:p>
        </p:txBody>
      </p:sp>
      <p:sp>
        <p:nvSpPr>
          <p:cNvPr id="20" name="CuadroTexto 19"/>
          <p:cNvSpPr txBox="1"/>
          <p:nvPr/>
        </p:nvSpPr>
        <p:spPr>
          <a:xfrm>
            <a:off x="8039695" y="323527"/>
            <a:ext cx="2027014" cy="369332"/>
          </a:xfrm>
          <a:prstGeom prst="rect">
            <a:avLst/>
          </a:prstGeom>
          <a:noFill/>
        </p:spPr>
        <p:txBody>
          <a:bodyPr wrap="square" rtlCol="0">
            <a:spAutoFit/>
          </a:bodyPr>
          <a:lstStyle/>
          <a:p>
            <a:r>
              <a:rPr lang="en-GB" dirty="0" smtClean="0"/>
              <a:t>Multiple selectors</a:t>
            </a:r>
            <a:endParaRPr lang="en-GB" b="1" dirty="0"/>
          </a:p>
        </p:txBody>
      </p:sp>
      <p:cxnSp>
        <p:nvCxnSpPr>
          <p:cNvPr id="22" name="Conector recto de flecha 21"/>
          <p:cNvCxnSpPr>
            <a:endCxn id="13" idx="3"/>
          </p:cNvCxnSpPr>
          <p:nvPr/>
        </p:nvCxnSpPr>
        <p:spPr>
          <a:xfrm>
            <a:off x="5399314" y="3405783"/>
            <a:ext cx="2097371" cy="82486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onector recto de flecha 23"/>
          <p:cNvCxnSpPr>
            <a:stCxn id="6" idx="2"/>
          </p:cNvCxnSpPr>
          <p:nvPr/>
        </p:nvCxnSpPr>
        <p:spPr>
          <a:xfrm flipH="1">
            <a:off x="2383971" y="3405783"/>
            <a:ext cx="2992149" cy="56635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5" name="Imagen 24"/>
          <p:cNvPicPr>
            <a:picLocks noChangeAspect="1"/>
          </p:cNvPicPr>
          <p:nvPr/>
        </p:nvPicPr>
        <p:blipFill>
          <a:blip r:embed="rId3"/>
          <a:stretch>
            <a:fillRect/>
          </a:stretch>
        </p:blipFill>
        <p:spPr>
          <a:xfrm>
            <a:off x="237611" y="1545105"/>
            <a:ext cx="3495730" cy="521751"/>
          </a:xfrm>
          <a:prstGeom prst="rect">
            <a:avLst/>
          </a:prstGeom>
        </p:spPr>
      </p:pic>
      <p:sp>
        <p:nvSpPr>
          <p:cNvPr id="26" name="CuadroTexto 25"/>
          <p:cNvSpPr txBox="1"/>
          <p:nvPr/>
        </p:nvSpPr>
        <p:spPr>
          <a:xfrm>
            <a:off x="882940" y="323527"/>
            <a:ext cx="1620735" cy="369332"/>
          </a:xfrm>
          <a:prstGeom prst="rect">
            <a:avLst/>
          </a:prstGeom>
          <a:noFill/>
        </p:spPr>
        <p:txBody>
          <a:bodyPr wrap="square" rtlCol="0">
            <a:spAutoFit/>
          </a:bodyPr>
          <a:lstStyle/>
          <a:p>
            <a:r>
              <a:rPr lang="en-GB" dirty="0" smtClean="0"/>
              <a:t>Priority</a:t>
            </a:r>
            <a:endParaRPr lang="en-GB" b="1" dirty="0"/>
          </a:p>
        </p:txBody>
      </p:sp>
    </p:spTree>
    <p:extLst>
      <p:ext uri="{BB962C8B-B14F-4D97-AF65-F5344CB8AC3E}">
        <p14:creationId xmlns:p14="http://schemas.microsoft.com/office/powerpoint/2010/main" val="289444652"/>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p:cNvSpPr txBox="1"/>
          <p:nvPr/>
        </p:nvSpPr>
        <p:spPr>
          <a:xfrm>
            <a:off x="555172" y="359229"/>
            <a:ext cx="5225143" cy="523220"/>
          </a:xfrm>
          <a:prstGeom prst="rect">
            <a:avLst/>
          </a:prstGeom>
          <a:noFill/>
        </p:spPr>
        <p:txBody>
          <a:bodyPr wrap="square" rtlCol="0">
            <a:spAutoFit/>
          </a:bodyPr>
          <a:lstStyle/>
          <a:p>
            <a:r>
              <a:rPr lang="en-GB" sz="2800" dirty="0" smtClean="0"/>
              <a:t>Image management</a:t>
            </a:r>
            <a:endParaRPr lang="en-GB" sz="2800" dirty="0"/>
          </a:p>
        </p:txBody>
      </p:sp>
      <p:sp>
        <p:nvSpPr>
          <p:cNvPr id="5" name="Rectángulo 4"/>
          <p:cNvSpPr/>
          <p:nvPr/>
        </p:nvSpPr>
        <p:spPr>
          <a:xfrm>
            <a:off x="555172" y="3979706"/>
            <a:ext cx="8850086" cy="646331"/>
          </a:xfrm>
          <a:prstGeom prst="rect">
            <a:avLst/>
          </a:prstGeom>
        </p:spPr>
        <p:txBody>
          <a:bodyPr wrap="square">
            <a:spAutoFit/>
          </a:bodyPr>
          <a:lstStyle/>
          <a:p>
            <a:r>
              <a:rPr lang="es-CO" dirty="0">
                <a:solidFill>
                  <a:srgbClr val="0000FF"/>
                </a:solidFill>
                <a:latin typeface="Consolas" panose="020B0609020204030204" pitchFamily="49" charset="0"/>
              </a:rPr>
              <a:t>&lt;</a:t>
            </a:r>
            <a:r>
              <a:rPr lang="es-CO" dirty="0" err="1">
                <a:solidFill>
                  <a:srgbClr val="A52A2A"/>
                </a:solidFill>
                <a:latin typeface="Consolas" panose="020B0609020204030204" pitchFamily="49" charset="0"/>
              </a:rPr>
              <a:t>img</a:t>
            </a: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src</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"cinqueterre.jpg"</a:t>
            </a: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class</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a:t>
            </a:r>
            <a:r>
              <a:rPr lang="es-CO" dirty="0" err="1">
                <a:solidFill>
                  <a:srgbClr val="0000CD"/>
                </a:solidFill>
                <a:latin typeface="Consolas" panose="020B0609020204030204" pitchFamily="49" charset="0"/>
              </a:rPr>
              <a:t>img-rounded</a:t>
            </a:r>
            <a:r>
              <a:rPr lang="es-CO" dirty="0">
                <a:solidFill>
                  <a:srgbClr val="0000CD"/>
                </a:solidFill>
                <a:latin typeface="Consolas" panose="020B0609020204030204" pitchFamily="49" charset="0"/>
              </a:rPr>
              <a:t>"</a:t>
            </a: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alt</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a:t>
            </a:r>
            <a:r>
              <a:rPr lang="es-CO" dirty="0" err="1">
                <a:solidFill>
                  <a:srgbClr val="0000CD"/>
                </a:solidFill>
                <a:latin typeface="Consolas" panose="020B0609020204030204" pitchFamily="49" charset="0"/>
              </a:rPr>
              <a:t>Cinque</a:t>
            </a:r>
            <a:r>
              <a:rPr lang="es-CO" dirty="0">
                <a:solidFill>
                  <a:srgbClr val="0000CD"/>
                </a:solidFill>
                <a:latin typeface="Consolas" panose="020B0609020204030204" pitchFamily="49" charset="0"/>
              </a:rPr>
              <a:t> Terre"</a:t>
            </a: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width</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"304"</a:t>
            </a: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height</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"236"</a:t>
            </a:r>
            <a:r>
              <a:rPr lang="es-CO" dirty="0">
                <a:solidFill>
                  <a:srgbClr val="0000FF"/>
                </a:solidFill>
                <a:latin typeface="Consolas" panose="020B0609020204030204" pitchFamily="49" charset="0"/>
              </a:rPr>
              <a:t>&gt;</a:t>
            </a:r>
            <a:endParaRPr lang="en-GB" dirty="0"/>
          </a:p>
        </p:txBody>
      </p:sp>
      <p:sp>
        <p:nvSpPr>
          <p:cNvPr id="6" name="Rectángulo 5"/>
          <p:cNvSpPr/>
          <p:nvPr/>
        </p:nvSpPr>
        <p:spPr>
          <a:xfrm>
            <a:off x="555171" y="4850563"/>
            <a:ext cx="9535885" cy="646331"/>
          </a:xfrm>
          <a:prstGeom prst="rect">
            <a:avLst/>
          </a:prstGeom>
        </p:spPr>
        <p:txBody>
          <a:bodyPr wrap="square">
            <a:spAutoFit/>
          </a:bodyPr>
          <a:lstStyle/>
          <a:p>
            <a:r>
              <a:rPr lang="es-CO" dirty="0">
                <a:solidFill>
                  <a:srgbClr val="0000FF"/>
                </a:solidFill>
                <a:latin typeface="Consolas" panose="020B0609020204030204" pitchFamily="49" charset="0"/>
              </a:rPr>
              <a:t>&lt;</a:t>
            </a:r>
            <a:r>
              <a:rPr lang="es-CO" dirty="0" err="1">
                <a:solidFill>
                  <a:srgbClr val="A52A2A"/>
                </a:solidFill>
                <a:latin typeface="Consolas" panose="020B0609020204030204" pitchFamily="49" charset="0"/>
              </a:rPr>
              <a:t>img</a:t>
            </a: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src</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"cinqueterre.jpg"</a:t>
            </a: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class</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a:t>
            </a:r>
            <a:r>
              <a:rPr lang="es-CO" dirty="0" err="1">
                <a:solidFill>
                  <a:srgbClr val="0000CD"/>
                </a:solidFill>
                <a:latin typeface="Consolas" panose="020B0609020204030204" pitchFamily="49" charset="0"/>
              </a:rPr>
              <a:t>img-circle</a:t>
            </a:r>
            <a:r>
              <a:rPr lang="es-CO" dirty="0">
                <a:solidFill>
                  <a:srgbClr val="0000CD"/>
                </a:solidFill>
                <a:latin typeface="Consolas" panose="020B0609020204030204" pitchFamily="49" charset="0"/>
              </a:rPr>
              <a:t>"</a:t>
            </a: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alt</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a:t>
            </a:r>
            <a:r>
              <a:rPr lang="es-CO" dirty="0" err="1">
                <a:solidFill>
                  <a:srgbClr val="0000CD"/>
                </a:solidFill>
                <a:latin typeface="Consolas" panose="020B0609020204030204" pitchFamily="49" charset="0"/>
              </a:rPr>
              <a:t>Cinque</a:t>
            </a:r>
            <a:r>
              <a:rPr lang="es-CO" dirty="0">
                <a:solidFill>
                  <a:srgbClr val="0000CD"/>
                </a:solidFill>
                <a:latin typeface="Consolas" panose="020B0609020204030204" pitchFamily="49" charset="0"/>
              </a:rPr>
              <a:t> Terre"</a:t>
            </a: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width</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"304"</a:t>
            </a: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height</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"236"</a:t>
            </a:r>
            <a:r>
              <a:rPr lang="es-CO" dirty="0">
                <a:solidFill>
                  <a:srgbClr val="0000FF"/>
                </a:solidFill>
                <a:latin typeface="Consolas" panose="020B0609020204030204" pitchFamily="49" charset="0"/>
              </a:rPr>
              <a:t>&gt;</a:t>
            </a:r>
            <a:endParaRPr lang="en-GB" dirty="0"/>
          </a:p>
        </p:txBody>
      </p:sp>
      <p:sp>
        <p:nvSpPr>
          <p:cNvPr id="7" name="Rectángulo 6"/>
          <p:cNvSpPr/>
          <p:nvPr/>
        </p:nvSpPr>
        <p:spPr>
          <a:xfrm>
            <a:off x="506186" y="5721420"/>
            <a:ext cx="8948057" cy="646331"/>
          </a:xfrm>
          <a:prstGeom prst="rect">
            <a:avLst/>
          </a:prstGeom>
        </p:spPr>
        <p:txBody>
          <a:bodyPr wrap="square">
            <a:spAutoFit/>
          </a:bodyPr>
          <a:lstStyle/>
          <a:p>
            <a:r>
              <a:rPr lang="es-CO" dirty="0">
                <a:solidFill>
                  <a:srgbClr val="0000FF"/>
                </a:solidFill>
                <a:latin typeface="Consolas" panose="020B0609020204030204" pitchFamily="49" charset="0"/>
              </a:rPr>
              <a:t>&lt;</a:t>
            </a:r>
            <a:r>
              <a:rPr lang="es-CO" dirty="0" err="1">
                <a:solidFill>
                  <a:srgbClr val="A52A2A"/>
                </a:solidFill>
                <a:latin typeface="Consolas" panose="020B0609020204030204" pitchFamily="49" charset="0"/>
              </a:rPr>
              <a:t>img</a:t>
            </a: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src</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"cinqueterre.jpg"</a:t>
            </a: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class</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a:t>
            </a:r>
            <a:r>
              <a:rPr lang="es-CO" dirty="0" err="1">
                <a:solidFill>
                  <a:srgbClr val="0000CD"/>
                </a:solidFill>
                <a:latin typeface="Consolas" panose="020B0609020204030204" pitchFamily="49" charset="0"/>
              </a:rPr>
              <a:t>img-thumbnail</a:t>
            </a:r>
            <a:r>
              <a:rPr lang="es-CO" dirty="0">
                <a:solidFill>
                  <a:srgbClr val="0000CD"/>
                </a:solidFill>
                <a:latin typeface="Consolas" panose="020B0609020204030204" pitchFamily="49" charset="0"/>
              </a:rPr>
              <a:t>"</a:t>
            </a: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alt</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a:t>
            </a:r>
            <a:r>
              <a:rPr lang="es-CO" dirty="0" err="1">
                <a:solidFill>
                  <a:srgbClr val="0000CD"/>
                </a:solidFill>
                <a:latin typeface="Consolas" panose="020B0609020204030204" pitchFamily="49" charset="0"/>
              </a:rPr>
              <a:t>Cinque</a:t>
            </a:r>
            <a:r>
              <a:rPr lang="es-CO" dirty="0">
                <a:solidFill>
                  <a:srgbClr val="0000CD"/>
                </a:solidFill>
                <a:latin typeface="Consolas" panose="020B0609020204030204" pitchFamily="49" charset="0"/>
              </a:rPr>
              <a:t> Terre"</a:t>
            </a: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width</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"304"</a:t>
            </a: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height</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"236"</a:t>
            </a:r>
            <a:r>
              <a:rPr lang="es-CO" dirty="0">
                <a:solidFill>
                  <a:srgbClr val="0000FF"/>
                </a:solidFill>
                <a:latin typeface="Consolas" panose="020B0609020204030204" pitchFamily="49" charset="0"/>
              </a:rPr>
              <a:t>&gt;</a:t>
            </a:r>
            <a:endParaRPr lang="en-GB" dirty="0"/>
          </a:p>
        </p:txBody>
      </p:sp>
      <p:pic>
        <p:nvPicPr>
          <p:cNvPr id="8" name="Imagen 7"/>
          <p:cNvPicPr>
            <a:picLocks noChangeAspect="1"/>
          </p:cNvPicPr>
          <p:nvPr/>
        </p:nvPicPr>
        <p:blipFill>
          <a:blip r:embed="rId2"/>
          <a:stretch>
            <a:fillRect/>
          </a:stretch>
        </p:blipFill>
        <p:spPr>
          <a:xfrm>
            <a:off x="1851931" y="1339529"/>
            <a:ext cx="8239125" cy="1733550"/>
          </a:xfrm>
          <a:prstGeom prst="rect">
            <a:avLst/>
          </a:prstGeom>
        </p:spPr>
      </p:pic>
      <p:sp>
        <p:nvSpPr>
          <p:cNvPr id="2" name="CuadroTexto 1"/>
          <p:cNvSpPr txBox="1"/>
          <p:nvPr/>
        </p:nvSpPr>
        <p:spPr>
          <a:xfrm>
            <a:off x="8675914" y="3864429"/>
            <a:ext cx="2645229" cy="1200329"/>
          </a:xfrm>
          <a:prstGeom prst="rect">
            <a:avLst/>
          </a:prstGeom>
          <a:noFill/>
        </p:spPr>
        <p:txBody>
          <a:bodyPr wrap="square" rtlCol="0">
            <a:spAutoFit/>
          </a:bodyPr>
          <a:lstStyle/>
          <a:p>
            <a:r>
              <a:rPr lang="en-GB" dirty="0" smtClean="0"/>
              <a:t>We have to add class = “image responsive” to the </a:t>
            </a:r>
            <a:r>
              <a:rPr lang="en-GB" dirty="0" err="1" smtClean="0"/>
              <a:t>img</a:t>
            </a:r>
            <a:r>
              <a:rPr lang="en-GB" dirty="0" smtClean="0"/>
              <a:t> tag to make it responsive</a:t>
            </a:r>
            <a:endParaRPr lang="en-GB" dirty="0"/>
          </a:p>
        </p:txBody>
      </p:sp>
    </p:spTree>
    <p:extLst>
      <p:ext uri="{BB962C8B-B14F-4D97-AF65-F5344CB8AC3E}">
        <p14:creationId xmlns:p14="http://schemas.microsoft.com/office/powerpoint/2010/main" val="1488596142"/>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2035628" y="3041027"/>
            <a:ext cx="8360228" cy="2585323"/>
          </a:xfrm>
          <a:prstGeom prst="rect">
            <a:avLst/>
          </a:prstGeom>
        </p:spPr>
        <p:txBody>
          <a:bodyPr wrap="square">
            <a:spAutoFit/>
          </a:bodyPr>
          <a:lstStyle/>
          <a:p>
            <a:r>
              <a:rPr lang="en-US" dirty="0">
                <a:solidFill>
                  <a:srgbClr val="008000"/>
                </a:solidFill>
                <a:latin typeface="Consolas" panose="020B0609020204030204" pitchFamily="49" charset="0"/>
              </a:rPr>
              <a:t>&lt;!-- 16:9 aspect ratio --&gt;</a:t>
            </a:r>
            <a:r>
              <a:rPr lang="en-US" dirty="0"/>
              <a:t/>
            </a:r>
            <a:br>
              <a:rPr lang="en-US" dirty="0"/>
            </a:br>
            <a:r>
              <a:rPr lang="en-US" dirty="0">
                <a:solidFill>
                  <a:srgbClr val="0000FF"/>
                </a:solidFill>
                <a:latin typeface="Consolas" panose="020B0609020204030204" pitchFamily="49" charset="0"/>
              </a:rPr>
              <a:t>&lt;</a:t>
            </a:r>
            <a:r>
              <a:rPr lang="en-US" dirty="0">
                <a:solidFill>
                  <a:srgbClr val="A52A2A"/>
                </a:solidFill>
                <a:latin typeface="Consolas" panose="020B0609020204030204" pitchFamily="49" charset="0"/>
              </a:rPr>
              <a:t>div</a:t>
            </a:r>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class=</a:t>
            </a:r>
            <a:r>
              <a:rPr lang="en-US" dirty="0">
                <a:solidFill>
                  <a:srgbClr val="0000CD"/>
                </a:solidFill>
                <a:latin typeface="Consolas" panose="020B0609020204030204" pitchFamily="49" charset="0"/>
              </a:rPr>
              <a:t>"embed-responsive embed-responsive-16by9"</a:t>
            </a:r>
            <a:r>
              <a:rPr lang="en-US" dirty="0">
                <a:solidFill>
                  <a:srgbClr val="0000FF"/>
                </a:solidFill>
                <a:latin typeface="Consolas" panose="020B0609020204030204" pitchFamily="49" charset="0"/>
              </a:rPr>
              <a:t>&gt;</a:t>
            </a:r>
            <a:r>
              <a:rPr lang="en-US" dirty="0"/>
              <a:t/>
            </a:r>
            <a:br>
              <a:rPr lang="en-US" dirty="0"/>
            </a:b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&lt;</a:t>
            </a:r>
            <a:r>
              <a:rPr lang="en-US" dirty="0">
                <a:solidFill>
                  <a:srgbClr val="A52A2A"/>
                </a:solidFill>
                <a:latin typeface="Consolas" panose="020B0609020204030204" pitchFamily="49" charset="0"/>
              </a:rPr>
              <a:t>iframe</a:t>
            </a:r>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class=</a:t>
            </a:r>
            <a:r>
              <a:rPr lang="en-US" dirty="0">
                <a:solidFill>
                  <a:srgbClr val="0000CD"/>
                </a:solidFill>
                <a:latin typeface="Consolas" panose="020B0609020204030204" pitchFamily="49" charset="0"/>
              </a:rPr>
              <a:t>"embed-responsive-item"</a:t>
            </a:r>
            <a:r>
              <a:rPr lang="en-US" dirty="0">
                <a:solidFill>
                  <a:srgbClr val="000000"/>
                </a:solidFill>
                <a:latin typeface="Consolas" panose="020B0609020204030204" pitchFamily="49" charset="0"/>
              </a:rPr>
              <a:t> </a:t>
            </a:r>
            <a:r>
              <a:rPr lang="en-US" dirty="0" err="1">
                <a:solidFill>
                  <a:srgbClr val="FF0000"/>
                </a:solidFill>
                <a:latin typeface="Consolas" panose="020B0609020204030204" pitchFamily="49" charset="0"/>
              </a:rPr>
              <a:t>src</a:t>
            </a:r>
            <a:r>
              <a:rPr lang="en-US" dirty="0">
                <a:solidFill>
                  <a:srgbClr val="FF0000"/>
                </a:solidFill>
                <a:latin typeface="Consolas" panose="020B0609020204030204" pitchFamily="49" charset="0"/>
              </a:rPr>
              <a:t>=</a:t>
            </a:r>
            <a:r>
              <a:rPr lang="en-US" dirty="0">
                <a:solidFill>
                  <a:srgbClr val="0000CD"/>
                </a:solidFill>
                <a:latin typeface="Consolas" panose="020B0609020204030204" pitchFamily="49" charset="0"/>
              </a:rPr>
              <a:t>"..."</a:t>
            </a:r>
            <a:r>
              <a:rPr lang="en-US" dirty="0">
                <a:solidFill>
                  <a:srgbClr val="0000FF"/>
                </a:solidFill>
                <a:latin typeface="Consolas" panose="020B0609020204030204" pitchFamily="49" charset="0"/>
              </a:rPr>
              <a:t>&gt;&lt;</a:t>
            </a:r>
            <a:r>
              <a:rPr lang="en-US" dirty="0">
                <a:solidFill>
                  <a:srgbClr val="A52A2A"/>
                </a:solidFill>
                <a:latin typeface="Consolas" panose="020B0609020204030204" pitchFamily="49" charset="0"/>
              </a:rPr>
              <a:t>/iframe</a:t>
            </a:r>
            <a:r>
              <a:rPr lang="en-US" dirty="0">
                <a:solidFill>
                  <a:srgbClr val="0000FF"/>
                </a:solidFill>
                <a:latin typeface="Consolas" panose="020B0609020204030204" pitchFamily="49" charset="0"/>
              </a:rPr>
              <a:t>&gt;</a:t>
            </a:r>
            <a:r>
              <a:rPr lang="en-US" dirty="0"/>
              <a:t/>
            </a:r>
            <a:br>
              <a:rPr lang="en-US" dirty="0"/>
            </a:br>
            <a:r>
              <a:rPr lang="en-US" dirty="0">
                <a:solidFill>
                  <a:srgbClr val="0000FF"/>
                </a:solidFill>
                <a:latin typeface="Consolas" panose="020B0609020204030204" pitchFamily="49" charset="0"/>
              </a:rPr>
              <a:t>&lt;</a:t>
            </a:r>
            <a:r>
              <a:rPr lang="en-US" dirty="0">
                <a:solidFill>
                  <a:srgbClr val="A52A2A"/>
                </a:solidFill>
                <a:latin typeface="Consolas" panose="020B0609020204030204" pitchFamily="49" charset="0"/>
              </a:rPr>
              <a:t>/div</a:t>
            </a:r>
            <a:r>
              <a:rPr lang="en-US" dirty="0">
                <a:solidFill>
                  <a:srgbClr val="0000FF"/>
                </a:solidFill>
                <a:latin typeface="Consolas" panose="020B0609020204030204" pitchFamily="49" charset="0"/>
              </a:rPr>
              <a:t>&gt;</a:t>
            </a:r>
            <a:r>
              <a:rPr lang="en-US" dirty="0"/>
              <a:t/>
            </a:r>
            <a:br>
              <a:rPr lang="en-US" dirty="0"/>
            </a:br>
            <a:r>
              <a:rPr lang="en-US" dirty="0"/>
              <a:t/>
            </a:r>
            <a:br>
              <a:rPr lang="en-US" dirty="0"/>
            </a:br>
            <a:r>
              <a:rPr lang="en-US" dirty="0">
                <a:solidFill>
                  <a:srgbClr val="008000"/>
                </a:solidFill>
                <a:latin typeface="Consolas" panose="020B0609020204030204" pitchFamily="49" charset="0"/>
              </a:rPr>
              <a:t>&lt;!-- 4:3 aspect ratio --&gt;</a:t>
            </a:r>
            <a:r>
              <a:rPr lang="en-US" dirty="0"/>
              <a:t/>
            </a:r>
            <a:br>
              <a:rPr lang="en-US" dirty="0"/>
            </a:br>
            <a:r>
              <a:rPr lang="en-US" dirty="0">
                <a:solidFill>
                  <a:srgbClr val="0000FF"/>
                </a:solidFill>
                <a:latin typeface="Consolas" panose="020B0609020204030204" pitchFamily="49" charset="0"/>
              </a:rPr>
              <a:t>&lt;</a:t>
            </a:r>
            <a:r>
              <a:rPr lang="en-US" dirty="0">
                <a:solidFill>
                  <a:srgbClr val="A52A2A"/>
                </a:solidFill>
                <a:latin typeface="Consolas" panose="020B0609020204030204" pitchFamily="49" charset="0"/>
              </a:rPr>
              <a:t>div</a:t>
            </a:r>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class=</a:t>
            </a:r>
            <a:r>
              <a:rPr lang="en-US" dirty="0">
                <a:solidFill>
                  <a:srgbClr val="0000CD"/>
                </a:solidFill>
                <a:latin typeface="Consolas" panose="020B0609020204030204" pitchFamily="49" charset="0"/>
              </a:rPr>
              <a:t>"embed-responsive embed-responsive-4by3"</a:t>
            </a:r>
            <a:r>
              <a:rPr lang="en-US" dirty="0">
                <a:solidFill>
                  <a:srgbClr val="0000FF"/>
                </a:solidFill>
                <a:latin typeface="Consolas" panose="020B0609020204030204" pitchFamily="49" charset="0"/>
              </a:rPr>
              <a:t>&gt;</a:t>
            </a:r>
            <a:r>
              <a:rPr lang="en-US" dirty="0"/>
              <a:t/>
            </a:r>
            <a:br>
              <a:rPr lang="en-US" dirty="0"/>
            </a:b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&lt;</a:t>
            </a:r>
            <a:r>
              <a:rPr lang="en-US" dirty="0">
                <a:solidFill>
                  <a:srgbClr val="A52A2A"/>
                </a:solidFill>
                <a:latin typeface="Consolas" panose="020B0609020204030204" pitchFamily="49" charset="0"/>
              </a:rPr>
              <a:t>iframe</a:t>
            </a:r>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class=</a:t>
            </a:r>
            <a:r>
              <a:rPr lang="en-US" dirty="0">
                <a:solidFill>
                  <a:srgbClr val="0000CD"/>
                </a:solidFill>
                <a:latin typeface="Consolas" panose="020B0609020204030204" pitchFamily="49" charset="0"/>
              </a:rPr>
              <a:t>"embed-responsive-item"</a:t>
            </a:r>
            <a:r>
              <a:rPr lang="en-US" dirty="0">
                <a:solidFill>
                  <a:srgbClr val="000000"/>
                </a:solidFill>
                <a:latin typeface="Consolas" panose="020B0609020204030204" pitchFamily="49" charset="0"/>
              </a:rPr>
              <a:t> </a:t>
            </a:r>
            <a:r>
              <a:rPr lang="en-US" dirty="0" err="1">
                <a:solidFill>
                  <a:srgbClr val="FF0000"/>
                </a:solidFill>
                <a:latin typeface="Consolas" panose="020B0609020204030204" pitchFamily="49" charset="0"/>
              </a:rPr>
              <a:t>src</a:t>
            </a:r>
            <a:r>
              <a:rPr lang="en-US" dirty="0">
                <a:solidFill>
                  <a:srgbClr val="FF0000"/>
                </a:solidFill>
                <a:latin typeface="Consolas" panose="020B0609020204030204" pitchFamily="49" charset="0"/>
              </a:rPr>
              <a:t>=</a:t>
            </a:r>
            <a:r>
              <a:rPr lang="en-US" dirty="0">
                <a:solidFill>
                  <a:srgbClr val="0000CD"/>
                </a:solidFill>
                <a:latin typeface="Consolas" panose="020B0609020204030204" pitchFamily="49" charset="0"/>
              </a:rPr>
              <a:t>"..."</a:t>
            </a:r>
            <a:r>
              <a:rPr lang="en-US" dirty="0">
                <a:solidFill>
                  <a:srgbClr val="0000FF"/>
                </a:solidFill>
                <a:latin typeface="Consolas" panose="020B0609020204030204" pitchFamily="49" charset="0"/>
              </a:rPr>
              <a:t>&gt;&lt;</a:t>
            </a:r>
            <a:r>
              <a:rPr lang="en-US" dirty="0">
                <a:solidFill>
                  <a:srgbClr val="A52A2A"/>
                </a:solidFill>
                <a:latin typeface="Consolas" panose="020B0609020204030204" pitchFamily="49" charset="0"/>
              </a:rPr>
              <a:t>/iframe</a:t>
            </a:r>
            <a:r>
              <a:rPr lang="en-US" dirty="0">
                <a:solidFill>
                  <a:srgbClr val="0000FF"/>
                </a:solidFill>
                <a:latin typeface="Consolas" panose="020B0609020204030204" pitchFamily="49" charset="0"/>
              </a:rPr>
              <a:t>&gt;</a:t>
            </a:r>
            <a:r>
              <a:rPr lang="en-US" dirty="0"/>
              <a:t/>
            </a:r>
            <a:br>
              <a:rPr lang="en-US" dirty="0"/>
            </a:br>
            <a:r>
              <a:rPr lang="en-US" dirty="0">
                <a:solidFill>
                  <a:srgbClr val="0000FF"/>
                </a:solidFill>
                <a:latin typeface="Consolas" panose="020B0609020204030204" pitchFamily="49" charset="0"/>
              </a:rPr>
              <a:t>&lt;</a:t>
            </a:r>
            <a:r>
              <a:rPr lang="en-US" dirty="0">
                <a:solidFill>
                  <a:srgbClr val="A52A2A"/>
                </a:solidFill>
                <a:latin typeface="Consolas" panose="020B0609020204030204" pitchFamily="49" charset="0"/>
              </a:rPr>
              <a:t>/div</a:t>
            </a:r>
            <a:r>
              <a:rPr lang="en-US" dirty="0">
                <a:solidFill>
                  <a:srgbClr val="0000FF"/>
                </a:solidFill>
                <a:latin typeface="Consolas" panose="020B0609020204030204" pitchFamily="49" charset="0"/>
              </a:rPr>
              <a:t>&gt;</a:t>
            </a:r>
            <a:endParaRPr lang="en-GB" dirty="0"/>
          </a:p>
        </p:txBody>
      </p:sp>
      <p:pic>
        <p:nvPicPr>
          <p:cNvPr id="5122" name="Picture 2" descr="http://www.youtube.com/yt/brand/media/image/YouTube-logo-full_color.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43804" y="398110"/>
            <a:ext cx="3687082" cy="2294290"/>
          </a:xfrm>
          <a:prstGeom prst="rect">
            <a:avLst/>
          </a:prstGeom>
          <a:noFill/>
          <a:extLst>
            <a:ext uri="{909E8E84-426E-40DD-AFC4-6F175D3DCCD1}">
              <a14:hiddenFill xmlns:a14="http://schemas.microsoft.com/office/drawing/2010/main">
                <a:solidFill>
                  <a:srgbClr val="FFFFFF"/>
                </a:solidFill>
              </a14:hiddenFill>
            </a:ext>
          </a:extLst>
        </p:spPr>
      </p:pic>
      <p:cxnSp>
        <p:nvCxnSpPr>
          <p:cNvPr id="6" name="Conector recto de flecha 5"/>
          <p:cNvCxnSpPr/>
          <p:nvPr/>
        </p:nvCxnSpPr>
        <p:spPr>
          <a:xfrm flipV="1">
            <a:off x="9046029" y="1850571"/>
            <a:ext cx="348342" cy="8418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CuadroTexto 6"/>
          <p:cNvSpPr txBox="1"/>
          <p:nvPr/>
        </p:nvSpPr>
        <p:spPr>
          <a:xfrm>
            <a:off x="8806543" y="674914"/>
            <a:ext cx="3080657" cy="646331"/>
          </a:xfrm>
          <a:prstGeom prst="rect">
            <a:avLst/>
          </a:prstGeom>
          <a:noFill/>
        </p:spPr>
        <p:txBody>
          <a:bodyPr wrap="square" rtlCol="0">
            <a:spAutoFit/>
          </a:bodyPr>
          <a:lstStyle/>
          <a:p>
            <a:r>
              <a:rPr lang="en-GB" dirty="0" smtClean="0"/>
              <a:t>To scale up or down images or videos</a:t>
            </a:r>
            <a:endParaRPr lang="en-GB" dirty="0"/>
          </a:p>
        </p:txBody>
      </p:sp>
    </p:spTree>
    <p:extLst>
      <p:ext uri="{BB962C8B-B14F-4D97-AF65-F5344CB8AC3E}">
        <p14:creationId xmlns:p14="http://schemas.microsoft.com/office/powerpoint/2010/main" val="1963519104"/>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38200" y="365126"/>
            <a:ext cx="10515600" cy="669018"/>
          </a:xfrm>
        </p:spPr>
        <p:txBody>
          <a:bodyPr>
            <a:normAutofit fontScale="90000"/>
          </a:bodyPr>
          <a:lstStyle/>
          <a:p>
            <a:r>
              <a:rPr lang="en-US" dirty="0"/>
              <a:t>Bootstrap </a:t>
            </a:r>
            <a:r>
              <a:rPr lang="en-US" dirty="0" err="1"/>
              <a:t>Jumbotron</a:t>
            </a:r>
            <a:r>
              <a:rPr lang="en-US" dirty="0"/>
              <a:t> and Page </a:t>
            </a:r>
            <a:r>
              <a:rPr lang="en-US" dirty="0" smtClean="0"/>
              <a:t>Header</a:t>
            </a:r>
            <a:endParaRPr lang="en-GB" dirty="0"/>
          </a:p>
        </p:txBody>
      </p:sp>
      <p:pic>
        <p:nvPicPr>
          <p:cNvPr id="4" name="Imagen 3"/>
          <p:cNvPicPr>
            <a:picLocks noChangeAspect="1"/>
          </p:cNvPicPr>
          <p:nvPr/>
        </p:nvPicPr>
        <p:blipFill>
          <a:blip r:embed="rId2"/>
          <a:stretch>
            <a:fillRect/>
          </a:stretch>
        </p:blipFill>
        <p:spPr>
          <a:xfrm>
            <a:off x="3363687" y="1548795"/>
            <a:ext cx="8620125" cy="2124075"/>
          </a:xfrm>
          <a:prstGeom prst="rect">
            <a:avLst/>
          </a:prstGeom>
        </p:spPr>
      </p:pic>
      <p:sp>
        <p:nvSpPr>
          <p:cNvPr id="5" name="Rectángulo 4"/>
          <p:cNvSpPr/>
          <p:nvPr/>
        </p:nvSpPr>
        <p:spPr>
          <a:xfrm>
            <a:off x="674914" y="3884083"/>
            <a:ext cx="7728858" cy="2862322"/>
          </a:xfrm>
          <a:prstGeom prst="rect">
            <a:avLst/>
          </a:prstGeom>
        </p:spPr>
        <p:txBody>
          <a:bodyPr wrap="square">
            <a:spAutoFit/>
          </a:bodyPr>
          <a:lstStyle/>
          <a:p>
            <a:r>
              <a:rPr lang="en-US" dirty="0">
                <a:solidFill>
                  <a:srgbClr val="0000FF"/>
                </a:solidFill>
                <a:latin typeface="Consolas" panose="020B0609020204030204" pitchFamily="49" charset="0"/>
              </a:rPr>
              <a:t>&lt;</a:t>
            </a:r>
            <a:r>
              <a:rPr lang="en-US" dirty="0">
                <a:solidFill>
                  <a:srgbClr val="A52A2A"/>
                </a:solidFill>
                <a:latin typeface="Consolas" panose="020B0609020204030204" pitchFamily="49" charset="0"/>
              </a:rPr>
              <a:t>div</a:t>
            </a:r>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class=</a:t>
            </a:r>
            <a:r>
              <a:rPr lang="en-US" dirty="0">
                <a:solidFill>
                  <a:srgbClr val="0000CD"/>
                </a:solidFill>
                <a:latin typeface="Consolas" panose="020B0609020204030204" pitchFamily="49" charset="0"/>
              </a:rPr>
              <a:t>"container"</a:t>
            </a:r>
            <a:r>
              <a:rPr lang="en-US" dirty="0">
                <a:solidFill>
                  <a:srgbClr val="0000FF"/>
                </a:solidFill>
                <a:latin typeface="Consolas" panose="020B0609020204030204" pitchFamily="49" charset="0"/>
              </a:rPr>
              <a:t>&gt;</a:t>
            </a:r>
            <a:r>
              <a:rPr lang="en-US" dirty="0"/>
              <a:t/>
            </a:r>
            <a:br>
              <a:rPr lang="en-US" dirty="0"/>
            </a:b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&lt;</a:t>
            </a:r>
            <a:r>
              <a:rPr lang="en-US" dirty="0">
                <a:solidFill>
                  <a:srgbClr val="A52A2A"/>
                </a:solidFill>
                <a:latin typeface="Consolas" panose="020B0609020204030204" pitchFamily="49" charset="0"/>
              </a:rPr>
              <a:t>div</a:t>
            </a:r>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class=</a:t>
            </a:r>
            <a:r>
              <a:rPr lang="en-US" dirty="0">
                <a:solidFill>
                  <a:srgbClr val="0000CD"/>
                </a:solidFill>
                <a:latin typeface="Consolas" panose="020B0609020204030204" pitchFamily="49" charset="0"/>
              </a:rPr>
              <a:t>"</a:t>
            </a:r>
            <a:r>
              <a:rPr lang="en-US" dirty="0" err="1">
                <a:solidFill>
                  <a:srgbClr val="0000CD"/>
                </a:solidFill>
                <a:latin typeface="Consolas" panose="020B0609020204030204" pitchFamily="49" charset="0"/>
              </a:rPr>
              <a:t>jumbotron</a:t>
            </a:r>
            <a:r>
              <a:rPr lang="en-US" dirty="0">
                <a:solidFill>
                  <a:srgbClr val="0000CD"/>
                </a:solidFill>
                <a:latin typeface="Consolas" panose="020B0609020204030204" pitchFamily="49" charset="0"/>
              </a:rPr>
              <a:t>"</a:t>
            </a:r>
            <a:r>
              <a:rPr lang="en-US" dirty="0">
                <a:solidFill>
                  <a:srgbClr val="0000FF"/>
                </a:solidFill>
                <a:latin typeface="Consolas" panose="020B0609020204030204" pitchFamily="49" charset="0"/>
              </a:rPr>
              <a:t>&gt;</a:t>
            </a:r>
            <a:r>
              <a:rPr lang="en-US" dirty="0"/>
              <a:t/>
            </a:r>
            <a:br>
              <a:rPr lang="en-US" dirty="0"/>
            </a:b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&lt;</a:t>
            </a:r>
            <a:r>
              <a:rPr lang="en-US" dirty="0">
                <a:solidFill>
                  <a:srgbClr val="A52A2A"/>
                </a:solidFill>
                <a:latin typeface="Consolas" panose="020B0609020204030204" pitchFamily="49" charset="0"/>
              </a:rPr>
              <a:t>h1</a:t>
            </a:r>
            <a:r>
              <a:rPr lang="en-US" dirty="0">
                <a:solidFill>
                  <a:srgbClr val="0000FF"/>
                </a:solidFill>
                <a:latin typeface="Consolas" panose="020B0609020204030204" pitchFamily="49" charset="0"/>
              </a:rPr>
              <a:t>&gt;</a:t>
            </a:r>
            <a:r>
              <a:rPr lang="en-US" dirty="0">
                <a:solidFill>
                  <a:srgbClr val="000000"/>
                </a:solidFill>
                <a:latin typeface="Consolas" panose="020B0609020204030204" pitchFamily="49" charset="0"/>
              </a:rPr>
              <a:t>Bootstrap Tutorial</a:t>
            </a:r>
            <a:r>
              <a:rPr lang="en-US" dirty="0">
                <a:solidFill>
                  <a:srgbClr val="0000FF"/>
                </a:solidFill>
                <a:latin typeface="Consolas" panose="020B0609020204030204" pitchFamily="49" charset="0"/>
              </a:rPr>
              <a:t>&lt;</a:t>
            </a:r>
            <a:r>
              <a:rPr lang="en-US" dirty="0">
                <a:solidFill>
                  <a:srgbClr val="A52A2A"/>
                </a:solidFill>
                <a:latin typeface="Consolas" panose="020B0609020204030204" pitchFamily="49" charset="0"/>
              </a:rPr>
              <a:t>/h1</a:t>
            </a:r>
            <a:r>
              <a:rPr lang="en-US" dirty="0">
                <a:solidFill>
                  <a:srgbClr val="0000FF"/>
                </a:solidFill>
                <a:latin typeface="Consolas" panose="020B0609020204030204" pitchFamily="49" charset="0"/>
              </a:rPr>
              <a:t>&gt;</a:t>
            </a:r>
            <a:r>
              <a:rPr lang="en-US" dirty="0">
                <a:solidFill>
                  <a:srgbClr val="000000"/>
                </a:solidFill>
                <a:latin typeface="Consolas" panose="020B0609020204030204" pitchFamily="49" charset="0"/>
              </a:rPr>
              <a:t> </a:t>
            </a:r>
            <a:r>
              <a:rPr lang="en-US" dirty="0"/>
              <a:t/>
            </a:r>
            <a:br>
              <a:rPr lang="en-US" dirty="0"/>
            </a:b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&lt;</a:t>
            </a:r>
            <a:r>
              <a:rPr lang="en-US" dirty="0">
                <a:solidFill>
                  <a:srgbClr val="A52A2A"/>
                </a:solidFill>
                <a:latin typeface="Consolas" panose="020B0609020204030204" pitchFamily="49" charset="0"/>
              </a:rPr>
              <a:t>p</a:t>
            </a:r>
            <a:r>
              <a:rPr lang="en-US" dirty="0">
                <a:solidFill>
                  <a:srgbClr val="0000FF"/>
                </a:solidFill>
                <a:latin typeface="Consolas" panose="020B0609020204030204" pitchFamily="49" charset="0"/>
              </a:rPr>
              <a:t>&gt;</a:t>
            </a:r>
            <a:r>
              <a:rPr lang="en-US" dirty="0">
                <a:solidFill>
                  <a:srgbClr val="000000"/>
                </a:solidFill>
                <a:latin typeface="Consolas" panose="020B0609020204030204" pitchFamily="49" charset="0"/>
              </a:rPr>
              <a:t>Bootstrap is the most popular HTML, CSS, and JS framework for developing</a:t>
            </a:r>
            <a:r>
              <a:rPr lang="en-US" dirty="0"/>
              <a:t/>
            </a:r>
            <a:br>
              <a:rPr lang="en-US" dirty="0"/>
            </a:br>
            <a:r>
              <a:rPr lang="en-US" dirty="0">
                <a:solidFill>
                  <a:srgbClr val="000000"/>
                </a:solidFill>
                <a:latin typeface="Consolas" panose="020B0609020204030204" pitchFamily="49" charset="0"/>
              </a:rPr>
              <a:t>    responsive, mobile-first projects on the web.</a:t>
            </a:r>
            <a:r>
              <a:rPr lang="en-US" dirty="0">
                <a:solidFill>
                  <a:srgbClr val="0000FF"/>
                </a:solidFill>
                <a:latin typeface="Consolas" panose="020B0609020204030204" pitchFamily="49" charset="0"/>
              </a:rPr>
              <a:t>&lt;</a:t>
            </a:r>
            <a:r>
              <a:rPr lang="en-US" dirty="0">
                <a:solidFill>
                  <a:srgbClr val="A52A2A"/>
                </a:solidFill>
                <a:latin typeface="Consolas" panose="020B0609020204030204" pitchFamily="49" charset="0"/>
              </a:rPr>
              <a:t>/p</a:t>
            </a:r>
            <a:r>
              <a:rPr lang="en-US" dirty="0">
                <a:solidFill>
                  <a:srgbClr val="0000FF"/>
                </a:solidFill>
                <a:latin typeface="Consolas" panose="020B0609020204030204" pitchFamily="49" charset="0"/>
              </a:rPr>
              <a:t>&gt;</a:t>
            </a:r>
            <a:r>
              <a:rPr lang="en-US" dirty="0">
                <a:solidFill>
                  <a:srgbClr val="000000"/>
                </a:solidFill>
                <a:latin typeface="Consolas" panose="020B0609020204030204" pitchFamily="49" charset="0"/>
              </a:rPr>
              <a:t> </a:t>
            </a:r>
            <a:r>
              <a:rPr lang="en-US" dirty="0"/>
              <a:t/>
            </a:r>
            <a:br>
              <a:rPr lang="en-US" dirty="0"/>
            </a:b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&lt;</a:t>
            </a:r>
            <a:r>
              <a:rPr lang="en-US" dirty="0">
                <a:solidFill>
                  <a:srgbClr val="A52A2A"/>
                </a:solidFill>
                <a:latin typeface="Consolas" panose="020B0609020204030204" pitchFamily="49" charset="0"/>
              </a:rPr>
              <a:t>/div</a:t>
            </a:r>
            <a:r>
              <a:rPr lang="en-US" dirty="0">
                <a:solidFill>
                  <a:srgbClr val="0000FF"/>
                </a:solidFill>
                <a:latin typeface="Consolas" panose="020B0609020204030204" pitchFamily="49" charset="0"/>
              </a:rPr>
              <a:t>&gt;</a:t>
            </a:r>
            <a:r>
              <a:rPr lang="en-US" dirty="0"/>
              <a:t/>
            </a:r>
            <a:br>
              <a:rPr lang="en-US" dirty="0"/>
            </a:b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&lt;</a:t>
            </a:r>
            <a:r>
              <a:rPr lang="en-US" dirty="0">
                <a:solidFill>
                  <a:srgbClr val="A52A2A"/>
                </a:solidFill>
                <a:latin typeface="Consolas" panose="020B0609020204030204" pitchFamily="49" charset="0"/>
              </a:rPr>
              <a:t>p</a:t>
            </a:r>
            <a:r>
              <a:rPr lang="en-US" dirty="0">
                <a:solidFill>
                  <a:srgbClr val="0000FF"/>
                </a:solidFill>
                <a:latin typeface="Consolas" panose="020B0609020204030204" pitchFamily="49" charset="0"/>
              </a:rPr>
              <a:t>&gt;</a:t>
            </a:r>
            <a:r>
              <a:rPr lang="en-US" dirty="0">
                <a:solidFill>
                  <a:srgbClr val="000000"/>
                </a:solidFill>
                <a:latin typeface="Consolas" panose="020B0609020204030204" pitchFamily="49" charset="0"/>
              </a:rPr>
              <a:t>This is some text.</a:t>
            </a:r>
            <a:r>
              <a:rPr lang="en-US" dirty="0">
                <a:solidFill>
                  <a:srgbClr val="0000FF"/>
                </a:solidFill>
                <a:latin typeface="Consolas" panose="020B0609020204030204" pitchFamily="49" charset="0"/>
              </a:rPr>
              <a:t>&lt;</a:t>
            </a:r>
            <a:r>
              <a:rPr lang="en-US" dirty="0">
                <a:solidFill>
                  <a:srgbClr val="A52A2A"/>
                </a:solidFill>
                <a:latin typeface="Consolas" panose="020B0609020204030204" pitchFamily="49" charset="0"/>
              </a:rPr>
              <a:t>/p</a:t>
            </a:r>
            <a:r>
              <a:rPr lang="en-US" dirty="0">
                <a:solidFill>
                  <a:srgbClr val="0000FF"/>
                </a:solidFill>
                <a:latin typeface="Consolas" panose="020B0609020204030204" pitchFamily="49" charset="0"/>
              </a:rPr>
              <a:t>&gt;</a:t>
            </a:r>
            <a:r>
              <a:rPr lang="en-US" dirty="0">
                <a:solidFill>
                  <a:srgbClr val="000000"/>
                </a:solidFill>
                <a:latin typeface="Consolas" panose="020B0609020204030204" pitchFamily="49" charset="0"/>
              </a:rPr>
              <a:t> </a:t>
            </a:r>
            <a:r>
              <a:rPr lang="en-US" dirty="0"/>
              <a:t/>
            </a:r>
            <a:br>
              <a:rPr lang="en-US" dirty="0"/>
            </a:b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&lt;</a:t>
            </a:r>
            <a:r>
              <a:rPr lang="en-US" dirty="0">
                <a:solidFill>
                  <a:srgbClr val="A52A2A"/>
                </a:solidFill>
                <a:latin typeface="Consolas" panose="020B0609020204030204" pitchFamily="49" charset="0"/>
              </a:rPr>
              <a:t>p</a:t>
            </a:r>
            <a:r>
              <a:rPr lang="en-US" dirty="0">
                <a:solidFill>
                  <a:srgbClr val="0000FF"/>
                </a:solidFill>
                <a:latin typeface="Consolas" panose="020B0609020204030204" pitchFamily="49" charset="0"/>
              </a:rPr>
              <a:t>&gt;</a:t>
            </a:r>
            <a:r>
              <a:rPr lang="en-US" dirty="0">
                <a:solidFill>
                  <a:srgbClr val="000000"/>
                </a:solidFill>
                <a:latin typeface="Consolas" panose="020B0609020204030204" pitchFamily="49" charset="0"/>
              </a:rPr>
              <a:t>This is another text.</a:t>
            </a:r>
            <a:r>
              <a:rPr lang="en-US" dirty="0">
                <a:solidFill>
                  <a:srgbClr val="0000FF"/>
                </a:solidFill>
                <a:latin typeface="Consolas" panose="020B0609020204030204" pitchFamily="49" charset="0"/>
              </a:rPr>
              <a:t>&lt;</a:t>
            </a:r>
            <a:r>
              <a:rPr lang="en-US" dirty="0">
                <a:solidFill>
                  <a:srgbClr val="A52A2A"/>
                </a:solidFill>
                <a:latin typeface="Consolas" panose="020B0609020204030204" pitchFamily="49" charset="0"/>
              </a:rPr>
              <a:t>/p</a:t>
            </a:r>
            <a:r>
              <a:rPr lang="en-US" dirty="0">
                <a:solidFill>
                  <a:srgbClr val="0000FF"/>
                </a:solidFill>
                <a:latin typeface="Consolas" panose="020B0609020204030204" pitchFamily="49" charset="0"/>
              </a:rPr>
              <a:t>&gt;</a:t>
            </a:r>
            <a:r>
              <a:rPr lang="en-US" dirty="0">
                <a:solidFill>
                  <a:srgbClr val="000000"/>
                </a:solidFill>
                <a:latin typeface="Consolas" panose="020B0609020204030204" pitchFamily="49" charset="0"/>
              </a:rPr>
              <a:t> </a:t>
            </a:r>
            <a:r>
              <a:rPr lang="en-US" dirty="0"/>
              <a:t/>
            </a:r>
            <a:br>
              <a:rPr lang="en-US" dirty="0"/>
            </a:br>
            <a:r>
              <a:rPr lang="en-US" dirty="0">
                <a:solidFill>
                  <a:srgbClr val="0000FF"/>
                </a:solidFill>
                <a:latin typeface="Consolas" panose="020B0609020204030204" pitchFamily="49" charset="0"/>
              </a:rPr>
              <a:t>&lt;</a:t>
            </a:r>
            <a:r>
              <a:rPr lang="en-US" dirty="0">
                <a:solidFill>
                  <a:srgbClr val="A52A2A"/>
                </a:solidFill>
                <a:latin typeface="Consolas" panose="020B0609020204030204" pitchFamily="49" charset="0"/>
              </a:rPr>
              <a:t>/div</a:t>
            </a:r>
            <a:r>
              <a:rPr lang="en-US" dirty="0">
                <a:solidFill>
                  <a:srgbClr val="0000FF"/>
                </a:solidFill>
                <a:latin typeface="Consolas" panose="020B0609020204030204" pitchFamily="49" charset="0"/>
              </a:rPr>
              <a:t>&gt;</a:t>
            </a:r>
            <a:endParaRPr lang="en-GB" dirty="0"/>
          </a:p>
        </p:txBody>
      </p:sp>
      <p:grpSp>
        <p:nvGrpSpPr>
          <p:cNvPr id="10" name="Grupo 9"/>
          <p:cNvGrpSpPr/>
          <p:nvPr/>
        </p:nvGrpSpPr>
        <p:grpSpPr>
          <a:xfrm>
            <a:off x="97971" y="1727004"/>
            <a:ext cx="3080657" cy="2518425"/>
            <a:chOff x="97971" y="1727004"/>
            <a:chExt cx="3080657" cy="2518425"/>
          </a:xfrm>
        </p:grpSpPr>
        <p:cxnSp>
          <p:nvCxnSpPr>
            <p:cNvPr id="7" name="Conector recto de flecha 6"/>
            <p:cNvCxnSpPr/>
            <p:nvPr/>
          </p:nvCxnSpPr>
          <p:spPr>
            <a:xfrm>
              <a:off x="2264229" y="3415545"/>
              <a:ext cx="283028" cy="8298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CuadroTexto 7"/>
            <p:cNvSpPr txBox="1"/>
            <p:nvPr/>
          </p:nvSpPr>
          <p:spPr>
            <a:xfrm>
              <a:off x="97971" y="1727004"/>
              <a:ext cx="3080657" cy="1477328"/>
            </a:xfrm>
            <a:prstGeom prst="rect">
              <a:avLst/>
            </a:prstGeom>
            <a:noFill/>
          </p:spPr>
          <p:txBody>
            <a:bodyPr wrap="square" rtlCol="0">
              <a:spAutoFit/>
            </a:bodyPr>
            <a:lstStyle/>
            <a:p>
              <a:r>
                <a:rPr lang="en-GB" dirty="0" smtClean="0"/>
                <a:t>We first create a container class so that the </a:t>
              </a:r>
              <a:r>
                <a:rPr lang="en-GB" dirty="0" err="1" smtClean="0"/>
                <a:t>jumbotron</a:t>
              </a:r>
              <a:r>
                <a:rPr lang="en-GB" dirty="0" smtClean="0"/>
                <a:t> take the same dimensions , if we would like it to be full screen , then we put it out</a:t>
              </a:r>
              <a:endParaRPr lang="en-GB" dirty="0"/>
            </a:p>
          </p:txBody>
        </p:sp>
      </p:grpSp>
      <p:sp>
        <p:nvSpPr>
          <p:cNvPr id="11" name="Rectángulo 10"/>
          <p:cNvSpPr/>
          <p:nvPr/>
        </p:nvSpPr>
        <p:spPr>
          <a:xfrm>
            <a:off x="8186057" y="4676392"/>
            <a:ext cx="4005943" cy="923330"/>
          </a:xfrm>
          <a:prstGeom prst="rect">
            <a:avLst/>
          </a:prstGeom>
        </p:spPr>
        <p:txBody>
          <a:bodyPr wrap="square">
            <a:spAutoFit/>
          </a:bodyPr>
          <a:lstStyle/>
          <a:p>
            <a:r>
              <a:rPr lang="en-US" dirty="0">
                <a:solidFill>
                  <a:srgbClr val="0000FF"/>
                </a:solidFill>
                <a:latin typeface="Consolas" panose="020B0609020204030204" pitchFamily="49" charset="0"/>
              </a:rPr>
              <a:t>&lt;</a:t>
            </a:r>
            <a:r>
              <a:rPr lang="en-US" dirty="0">
                <a:solidFill>
                  <a:srgbClr val="A52A2A"/>
                </a:solidFill>
                <a:latin typeface="Consolas" panose="020B0609020204030204" pitchFamily="49" charset="0"/>
              </a:rPr>
              <a:t>div</a:t>
            </a:r>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class=</a:t>
            </a:r>
            <a:r>
              <a:rPr lang="en-US" dirty="0">
                <a:solidFill>
                  <a:srgbClr val="0000CD"/>
                </a:solidFill>
                <a:latin typeface="Consolas" panose="020B0609020204030204" pitchFamily="49" charset="0"/>
              </a:rPr>
              <a:t>"page-header"</a:t>
            </a:r>
            <a:r>
              <a:rPr lang="en-US" dirty="0">
                <a:solidFill>
                  <a:srgbClr val="0000FF"/>
                </a:solidFill>
                <a:latin typeface="Consolas" panose="020B0609020204030204" pitchFamily="49" charset="0"/>
              </a:rPr>
              <a:t>&gt;</a:t>
            </a:r>
            <a:r>
              <a:rPr lang="en-US" dirty="0"/>
              <a:t/>
            </a:r>
            <a:br>
              <a:rPr lang="en-US" dirty="0"/>
            </a:b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&lt;</a:t>
            </a:r>
            <a:r>
              <a:rPr lang="en-US" dirty="0">
                <a:solidFill>
                  <a:srgbClr val="A52A2A"/>
                </a:solidFill>
                <a:latin typeface="Consolas" panose="020B0609020204030204" pitchFamily="49" charset="0"/>
              </a:rPr>
              <a:t>h1</a:t>
            </a:r>
            <a:r>
              <a:rPr lang="en-US" dirty="0">
                <a:solidFill>
                  <a:srgbClr val="0000FF"/>
                </a:solidFill>
                <a:latin typeface="Consolas" panose="020B0609020204030204" pitchFamily="49" charset="0"/>
              </a:rPr>
              <a:t>&gt;</a:t>
            </a:r>
            <a:r>
              <a:rPr lang="en-US" dirty="0">
                <a:solidFill>
                  <a:srgbClr val="000000"/>
                </a:solidFill>
                <a:latin typeface="Consolas" panose="020B0609020204030204" pitchFamily="49" charset="0"/>
              </a:rPr>
              <a:t>Example Page Header</a:t>
            </a:r>
            <a:r>
              <a:rPr lang="en-US" dirty="0">
                <a:solidFill>
                  <a:srgbClr val="0000FF"/>
                </a:solidFill>
                <a:latin typeface="Consolas" panose="020B0609020204030204" pitchFamily="49" charset="0"/>
              </a:rPr>
              <a:t>&lt;</a:t>
            </a:r>
            <a:r>
              <a:rPr lang="en-US" dirty="0">
                <a:solidFill>
                  <a:srgbClr val="A52A2A"/>
                </a:solidFill>
                <a:latin typeface="Consolas" panose="020B0609020204030204" pitchFamily="49" charset="0"/>
              </a:rPr>
              <a:t>/h1</a:t>
            </a:r>
            <a:r>
              <a:rPr lang="en-US" dirty="0">
                <a:solidFill>
                  <a:srgbClr val="0000FF"/>
                </a:solidFill>
                <a:latin typeface="Consolas" panose="020B0609020204030204" pitchFamily="49" charset="0"/>
              </a:rPr>
              <a:t>&gt;</a:t>
            </a:r>
            <a:r>
              <a:rPr lang="en-US" dirty="0"/>
              <a:t/>
            </a:r>
            <a:br>
              <a:rPr lang="en-US" dirty="0"/>
            </a:br>
            <a:r>
              <a:rPr lang="en-US" dirty="0">
                <a:solidFill>
                  <a:srgbClr val="0000FF"/>
                </a:solidFill>
                <a:latin typeface="Consolas" panose="020B0609020204030204" pitchFamily="49" charset="0"/>
              </a:rPr>
              <a:t>&lt;</a:t>
            </a:r>
            <a:r>
              <a:rPr lang="en-US" dirty="0">
                <a:solidFill>
                  <a:srgbClr val="A52A2A"/>
                </a:solidFill>
                <a:latin typeface="Consolas" panose="020B0609020204030204" pitchFamily="49" charset="0"/>
              </a:rPr>
              <a:t>/div</a:t>
            </a:r>
            <a:r>
              <a:rPr lang="en-US" dirty="0">
                <a:solidFill>
                  <a:srgbClr val="0000FF"/>
                </a:solidFill>
                <a:latin typeface="Consolas" panose="020B0609020204030204" pitchFamily="49" charset="0"/>
              </a:rPr>
              <a:t>&gt;</a:t>
            </a:r>
            <a:endParaRPr lang="en-GB" dirty="0"/>
          </a:p>
        </p:txBody>
      </p:sp>
    </p:spTree>
    <p:extLst>
      <p:ext uri="{BB962C8B-B14F-4D97-AF65-F5344CB8AC3E}">
        <p14:creationId xmlns:p14="http://schemas.microsoft.com/office/powerpoint/2010/main" val="1471683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1111023" y="341539"/>
            <a:ext cx="9991725" cy="971550"/>
          </a:xfrm>
          <a:prstGeom prst="rect">
            <a:avLst/>
          </a:prstGeom>
        </p:spPr>
      </p:pic>
      <p:sp>
        <p:nvSpPr>
          <p:cNvPr id="5" name="Rectángulo 4"/>
          <p:cNvSpPr/>
          <p:nvPr/>
        </p:nvSpPr>
        <p:spPr>
          <a:xfrm>
            <a:off x="653143" y="2060806"/>
            <a:ext cx="6096000" cy="646331"/>
          </a:xfrm>
          <a:prstGeom prst="rect">
            <a:avLst/>
          </a:prstGeom>
        </p:spPr>
        <p:txBody>
          <a:bodyPr>
            <a:spAutoFit/>
          </a:bodyPr>
          <a:lstStyle/>
          <a:p>
            <a:r>
              <a:rPr lang="en-US" dirty="0">
                <a:solidFill>
                  <a:srgbClr val="0000FF"/>
                </a:solidFill>
                <a:latin typeface="Consolas" panose="020B0609020204030204" pitchFamily="49" charset="0"/>
              </a:rPr>
              <a:t>&lt;</a:t>
            </a:r>
            <a:r>
              <a:rPr lang="en-US" dirty="0">
                <a:solidFill>
                  <a:srgbClr val="A52A2A"/>
                </a:solidFill>
                <a:latin typeface="Consolas" panose="020B0609020204030204" pitchFamily="49" charset="0"/>
              </a:rPr>
              <a:t>div</a:t>
            </a:r>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class=</a:t>
            </a:r>
            <a:r>
              <a:rPr lang="en-US" dirty="0">
                <a:solidFill>
                  <a:srgbClr val="0000CD"/>
                </a:solidFill>
                <a:latin typeface="Consolas" panose="020B0609020204030204" pitchFamily="49" charset="0"/>
              </a:rPr>
              <a:t>"well well-</a:t>
            </a:r>
            <a:r>
              <a:rPr lang="en-US" dirty="0" err="1">
                <a:solidFill>
                  <a:srgbClr val="0000CD"/>
                </a:solidFill>
                <a:latin typeface="Consolas" panose="020B0609020204030204" pitchFamily="49" charset="0"/>
              </a:rPr>
              <a:t>sm</a:t>
            </a:r>
            <a:r>
              <a:rPr lang="en-US" dirty="0">
                <a:solidFill>
                  <a:srgbClr val="0000CD"/>
                </a:solidFill>
                <a:latin typeface="Consolas" panose="020B0609020204030204" pitchFamily="49" charset="0"/>
              </a:rPr>
              <a:t>"</a:t>
            </a:r>
            <a:r>
              <a:rPr lang="en-US" dirty="0">
                <a:solidFill>
                  <a:srgbClr val="0000FF"/>
                </a:solidFill>
                <a:latin typeface="Consolas" panose="020B0609020204030204" pitchFamily="49" charset="0"/>
              </a:rPr>
              <a:t>&gt;</a:t>
            </a:r>
            <a:r>
              <a:rPr lang="en-US" dirty="0">
                <a:solidFill>
                  <a:srgbClr val="000000"/>
                </a:solidFill>
                <a:latin typeface="Consolas" panose="020B0609020204030204" pitchFamily="49" charset="0"/>
              </a:rPr>
              <a:t>Small Well</a:t>
            </a:r>
            <a:r>
              <a:rPr lang="en-US" dirty="0">
                <a:solidFill>
                  <a:srgbClr val="0000FF"/>
                </a:solidFill>
                <a:latin typeface="Consolas" panose="020B0609020204030204" pitchFamily="49" charset="0"/>
              </a:rPr>
              <a:t>&lt;</a:t>
            </a:r>
            <a:r>
              <a:rPr lang="en-US" dirty="0">
                <a:solidFill>
                  <a:srgbClr val="A52A2A"/>
                </a:solidFill>
                <a:latin typeface="Consolas" panose="020B0609020204030204" pitchFamily="49" charset="0"/>
              </a:rPr>
              <a:t>/div</a:t>
            </a:r>
            <a:r>
              <a:rPr lang="en-US" dirty="0">
                <a:solidFill>
                  <a:srgbClr val="0000FF"/>
                </a:solidFill>
                <a:latin typeface="Consolas" panose="020B0609020204030204" pitchFamily="49" charset="0"/>
              </a:rPr>
              <a:t>&gt;</a:t>
            </a:r>
            <a:r>
              <a:rPr lang="en-US" dirty="0"/>
              <a:t/>
            </a:r>
            <a:br>
              <a:rPr lang="en-US" dirty="0"/>
            </a:br>
            <a:r>
              <a:rPr lang="en-US" dirty="0">
                <a:solidFill>
                  <a:srgbClr val="0000FF"/>
                </a:solidFill>
                <a:latin typeface="Consolas" panose="020B0609020204030204" pitchFamily="49" charset="0"/>
              </a:rPr>
              <a:t>&lt;</a:t>
            </a:r>
            <a:r>
              <a:rPr lang="en-US" dirty="0">
                <a:solidFill>
                  <a:srgbClr val="A52A2A"/>
                </a:solidFill>
                <a:latin typeface="Consolas" panose="020B0609020204030204" pitchFamily="49" charset="0"/>
              </a:rPr>
              <a:t>div</a:t>
            </a:r>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class=</a:t>
            </a:r>
            <a:r>
              <a:rPr lang="en-US" dirty="0">
                <a:solidFill>
                  <a:srgbClr val="0000CD"/>
                </a:solidFill>
                <a:latin typeface="Consolas" panose="020B0609020204030204" pitchFamily="49" charset="0"/>
              </a:rPr>
              <a:t>"well well-</a:t>
            </a:r>
            <a:r>
              <a:rPr lang="en-US" dirty="0" err="1">
                <a:solidFill>
                  <a:srgbClr val="0000CD"/>
                </a:solidFill>
                <a:latin typeface="Consolas" panose="020B0609020204030204" pitchFamily="49" charset="0"/>
              </a:rPr>
              <a:t>lg</a:t>
            </a:r>
            <a:r>
              <a:rPr lang="en-US" dirty="0">
                <a:solidFill>
                  <a:srgbClr val="0000CD"/>
                </a:solidFill>
                <a:latin typeface="Consolas" panose="020B0609020204030204" pitchFamily="49" charset="0"/>
              </a:rPr>
              <a:t>"</a:t>
            </a:r>
            <a:r>
              <a:rPr lang="en-US" dirty="0">
                <a:solidFill>
                  <a:srgbClr val="0000FF"/>
                </a:solidFill>
                <a:latin typeface="Consolas" panose="020B0609020204030204" pitchFamily="49" charset="0"/>
              </a:rPr>
              <a:t>&gt;</a:t>
            </a:r>
            <a:r>
              <a:rPr lang="en-US" dirty="0">
                <a:solidFill>
                  <a:srgbClr val="000000"/>
                </a:solidFill>
                <a:latin typeface="Consolas" panose="020B0609020204030204" pitchFamily="49" charset="0"/>
              </a:rPr>
              <a:t>Large Well</a:t>
            </a:r>
            <a:r>
              <a:rPr lang="en-US" dirty="0">
                <a:solidFill>
                  <a:srgbClr val="0000FF"/>
                </a:solidFill>
                <a:latin typeface="Consolas" panose="020B0609020204030204" pitchFamily="49" charset="0"/>
              </a:rPr>
              <a:t>&lt;</a:t>
            </a:r>
            <a:r>
              <a:rPr lang="en-US" dirty="0">
                <a:solidFill>
                  <a:srgbClr val="A52A2A"/>
                </a:solidFill>
                <a:latin typeface="Consolas" panose="020B0609020204030204" pitchFamily="49" charset="0"/>
              </a:rPr>
              <a:t>/div</a:t>
            </a:r>
            <a:r>
              <a:rPr lang="en-US" dirty="0">
                <a:solidFill>
                  <a:srgbClr val="0000FF"/>
                </a:solidFill>
                <a:latin typeface="Consolas" panose="020B0609020204030204" pitchFamily="49" charset="0"/>
              </a:rPr>
              <a:t>&gt;</a:t>
            </a:r>
            <a:endParaRPr lang="en-GB" dirty="0"/>
          </a:p>
        </p:txBody>
      </p:sp>
      <p:cxnSp>
        <p:nvCxnSpPr>
          <p:cNvPr id="7" name="Conector recto de flecha 6"/>
          <p:cNvCxnSpPr>
            <a:endCxn id="5" idx="2"/>
          </p:cNvCxnSpPr>
          <p:nvPr/>
        </p:nvCxnSpPr>
        <p:spPr>
          <a:xfrm flipV="1">
            <a:off x="3472543" y="2707137"/>
            <a:ext cx="228600" cy="4823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CuadroTexto 7"/>
          <p:cNvSpPr txBox="1"/>
          <p:nvPr/>
        </p:nvSpPr>
        <p:spPr>
          <a:xfrm>
            <a:off x="2378529" y="3353468"/>
            <a:ext cx="2188028" cy="369332"/>
          </a:xfrm>
          <a:prstGeom prst="rect">
            <a:avLst/>
          </a:prstGeom>
          <a:noFill/>
        </p:spPr>
        <p:txBody>
          <a:bodyPr wrap="square" rtlCol="0">
            <a:spAutoFit/>
          </a:bodyPr>
          <a:lstStyle/>
          <a:p>
            <a:pPr algn="ctr"/>
            <a:r>
              <a:rPr lang="en-GB" dirty="0" smtClean="0"/>
              <a:t>Small or large</a:t>
            </a:r>
            <a:endParaRPr lang="en-GB" dirty="0"/>
          </a:p>
        </p:txBody>
      </p:sp>
    </p:spTree>
    <p:extLst>
      <p:ext uri="{BB962C8B-B14F-4D97-AF65-F5344CB8AC3E}">
        <p14:creationId xmlns:p14="http://schemas.microsoft.com/office/powerpoint/2010/main" val="1130939664"/>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GB" dirty="0" smtClean="0"/>
              <a:t>Alerts</a:t>
            </a:r>
            <a:endParaRPr lang="en-GB" dirty="0"/>
          </a:p>
        </p:txBody>
      </p:sp>
      <p:sp>
        <p:nvSpPr>
          <p:cNvPr id="4" name="Rectángulo 3"/>
          <p:cNvSpPr/>
          <p:nvPr/>
        </p:nvSpPr>
        <p:spPr>
          <a:xfrm>
            <a:off x="838200" y="2567579"/>
            <a:ext cx="6096000" cy="1200329"/>
          </a:xfrm>
          <a:prstGeom prst="rect">
            <a:avLst/>
          </a:prstGeom>
        </p:spPr>
        <p:txBody>
          <a:bodyPr>
            <a:spAutoFit/>
          </a:bodyPr>
          <a:lstStyle/>
          <a:p>
            <a:r>
              <a:rPr lang="en-US" dirty="0">
                <a:solidFill>
                  <a:srgbClr val="0000FF"/>
                </a:solidFill>
                <a:latin typeface="Consolas" panose="020B0609020204030204" pitchFamily="49" charset="0"/>
              </a:rPr>
              <a:t>&lt;</a:t>
            </a:r>
            <a:r>
              <a:rPr lang="en-US" dirty="0">
                <a:solidFill>
                  <a:srgbClr val="A52A2A"/>
                </a:solidFill>
                <a:latin typeface="Consolas" panose="020B0609020204030204" pitchFamily="49" charset="0"/>
              </a:rPr>
              <a:t>div</a:t>
            </a:r>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class=</a:t>
            </a:r>
            <a:r>
              <a:rPr lang="en-US" dirty="0">
                <a:solidFill>
                  <a:srgbClr val="0000CD"/>
                </a:solidFill>
                <a:latin typeface="Consolas" panose="020B0609020204030204" pitchFamily="49" charset="0"/>
              </a:rPr>
              <a:t>"alert alert-success"</a:t>
            </a:r>
            <a:r>
              <a:rPr lang="en-US" dirty="0">
                <a:solidFill>
                  <a:srgbClr val="0000FF"/>
                </a:solidFill>
                <a:latin typeface="Consolas" panose="020B0609020204030204" pitchFamily="49" charset="0"/>
              </a:rPr>
              <a:t>&gt;</a:t>
            </a:r>
            <a:r>
              <a:rPr lang="en-US" dirty="0"/>
              <a:t/>
            </a:r>
            <a:br>
              <a:rPr lang="en-US" dirty="0"/>
            </a:b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&lt;</a:t>
            </a:r>
            <a:r>
              <a:rPr lang="en-US" dirty="0">
                <a:solidFill>
                  <a:srgbClr val="A52A2A"/>
                </a:solidFill>
                <a:latin typeface="Consolas" panose="020B0609020204030204" pitchFamily="49" charset="0"/>
              </a:rPr>
              <a:t>strong</a:t>
            </a:r>
            <a:r>
              <a:rPr lang="en-US" dirty="0">
                <a:solidFill>
                  <a:srgbClr val="0000FF"/>
                </a:solidFill>
                <a:latin typeface="Consolas" panose="020B0609020204030204" pitchFamily="49" charset="0"/>
              </a:rPr>
              <a:t>&gt;</a:t>
            </a:r>
            <a:r>
              <a:rPr lang="en-US" dirty="0">
                <a:solidFill>
                  <a:srgbClr val="000000"/>
                </a:solidFill>
                <a:latin typeface="Consolas" panose="020B0609020204030204" pitchFamily="49" charset="0"/>
              </a:rPr>
              <a:t>Success!</a:t>
            </a:r>
            <a:r>
              <a:rPr lang="en-US" dirty="0">
                <a:solidFill>
                  <a:srgbClr val="0000FF"/>
                </a:solidFill>
                <a:latin typeface="Consolas" panose="020B0609020204030204" pitchFamily="49" charset="0"/>
              </a:rPr>
              <a:t>&lt;</a:t>
            </a:r>
            <a:r>
              <a:rPr lang="en-US" dirty="0">
                <a:solidFill>
                  <a:srgbClr val="A52A2A"/>
                </a:solidFill>
                <a:latin typeface="Consolas" panose="020B0609020204030204" pitchFamily="49" charset="0"/>
              </a:rPr>
              <a:t>/strong</a:t>
            </a:r>
            <a:r>
              <a:rPr lang="en-US" dirty="0">
                <a:solidFill>
                  <a:srgbClr val="0000FF"/>
                </a:solidFill>
                <a:latin typeface="Consolas" panose="020B0609020204030204" pitchFamily="49" charset="0"/>
              </a:rPr>
              <a:t>&gt;</a:t>
            </a:r>
            <a:r>
              <a:rPr lang="en-US" dirty="0">
                <a:solidFill>
                  <a:srgbClr val="000000"/>
                </a:solidFill>
                <a:latin typeface="Consolas" panose="020B0609020204030204" pitchFamily="49" charset="0"/>
              </a:rPr>
              <a:t> Indicates a successful or positive action.</a:t>
            </a:r>
            <a:r>
              <a:rPr lang="en-US" dirty="0"/>
              <a:t/>
            </a:r>
            <a:br>
              <a:rPr lang="en-US" dirty="0"/>
            </a:br>
            <a:r>
              <a:rPr lang="en-US" dirty="0">
                <a:solidFill>
                  <a:srgbClr val="0000FF"/>
                </a:solidFill>
                <a:latin typeface="Consolas" panose="020B0609020204030204" pitchFamily="49" charset="0"/>
              </a:rPr>
              <a:t>&lt;</a:t>
            </a:r>
            <a:r>
              <a:rPr lang="en-US" dirty="0">
                <a:solidFill>
                  <a:srgbClr val="A52A2A"/>
                </a:solidFill>
                <a:latin typeface="Consolas" panose="020B0609020204030204" pitchFamily="49" charset="0"/>
              </a:rPr>
              <a:t>/div</a:t>
            </a:r>
            <a:r>
              <a:rPr lang="en-US" dirty="0">
                <a:solidFill>
                  <a:srgbClr val="0000FF"/>
                </a:solidFill>
                <a:latin typeface="Consolas" panose="020B0609020204030204" pitchFamily="49" charset="0"/>
              </a:rPr>
              <a:t>&gt;</a:t>
            </a:r>
            <a:endParaRPr lang="en-GB" dirty="0"/>
          </a:p>
        </p:txBody>
      </p:sp>
      <p:cxnSp>
        <p:nvCxnSpPr>
          <p:cNvPr id="6" name="Conector recto de flecha 5"/>
          <p:cNvCxnSpPr/>
          <p:nvPr/>
        </p:nvCxnSpPr>
        <p:spPr>
          <a:xfrm flipH="1">
            <a:off x="4463143" y="2046514"/>
            <a:ext cx="370114" cy="381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Rectangle 1"/>
          <p:cNvSpPr>
            <a:spLocks noChangeArrowheads="1"/>
          </p:cNvSpPr>
          <p:nvPr/>
        </p:nvSpPr>
        <p:spPr bwMode="auto">
          <a:xfrm>
            <a:off x="4969328" y="1667605"/>
            <a:ext cx="4882243" cy="307777"/>
          </a:xfrm>
          <a:prstGeom prst="rect">
            <a:avLst/>
          </a:prstGeom>
          <a:solidFill>
            <a:srgbClr val="F1F1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CO" altLang="es-CO" sz="1400" b="0" i="0" u="none" strike="noStrike" cap="none" normalizeH="0" baseline="0" smtClean="0">
                <a:ln>
                  <a:noFill/>
                </a:ln>
                <a:solidFill>
                  <a:srgbClr val="DC143C"/>
                </a:solidFill>
                <a:effectLst/>
                <a:latin typeface="Menlo"/>
              </a:rPr>
              <a:t>.alert-success</a:t>
            </a:r>
            <a:r>
              <a:rPr kumimoji="0" lang="es-CO" altLang="es-CO" sz="1400" b="0" i="0" u="none" strike="noStrike" cap="none" normalizeH="0" baseline="0" smtClean="0">
                <a:ln>
                  <a:noFill/>
                </a:ln>
                <a:solidFill>
                  <a:srgbClr val="333333"/>
                </a:solidFill>
                <a:effectLst/>
                <a:latin typeface="Verdana" panose="020B0604030504040204" pitchFamily="34" charset="0"/>
              </a:rPr>
              <a:t>, </a:t>
            </a:r>
            <a:r>
              <a:rPr kumimoji="0" lang="es-CO" altLang="es-CO" sz="1400" b="0" i="0" u="none" strike="noStrike" cap="none" normalizeH="0" baseline="0" smtClean="0">
                <a:ln>
                  <a:noFill/>
                </a:ln>
                <a:solidFill>
                  <a:srgbClr val="DC143C"/>
                </a:solidFill>
                <a:effectLst/>
                <a:latin typeface="Menlo"/>
              </a:rPr>
              <a:t>.alert-info</a:t>
            </a:r>
            <a:r>
              <a:rPr kumimoji="0" lang="es-CO" altLang="es-CO" sz="1400" b="0" i="0" u="none" strike="noStrike" cap="none" normalizeH="0" baseline="0" smtClean="0">
                <a:ln>
                  <a:noFill/>
                </a:ln>
                <a:solidFill>
                  <a:srgbClr val="333333"/>
                </a:solidFill>
                <a:effectLst/>
                <a:latin typeface="Verdana" panose="020B0604030504040204" pitchFamily="34" charset="0"/>
              </a:rPr>
              <a:t>, </a:t>
            </a:r>
            <a:r>
              <a:rPr kumimoji="0" lang="es-CO" altLang="es-CO" sz="1400" b="0" i="0" u="none" strike="noStrike" cap="none" normalizeH="0" baseline="0" smtClean="0">
                <a:ln>
                  <a:noFill/>
                </a:ln>
                <a:solidFill>
                  <a:srgbClr val="DC143C"/>
                </a:solidFill>
                <a:effectLst/>
                <a:latin typeface="Menlo"/>
              </a:rPr>
              <a:t>.alert-warning</a:t>
            </a:r>
            <a:r>
              <a:rPr kumimoji="0" lang="es-CO" altLang="es-CO" sz="1400" b="0" i="0" u="none" strike="noStrike" cap="none" normalizeH="0" baseline="0" smtClean="0">
                <a:ln>
                  <a:noFill/>
                </a:ln>
                <a:solidFill>
                  <a:srgbClr val="333333"/>
                </a:solidFill>
                <a:effectLst/>
                <a:latin typeface="Verdana" panose="020B0604030504040204" pitchFamily="34" charset="0"/>
              </a:rPr>
              <a:t> or </a:t>
            </a:r>
            <a:r>
              <a:rPr kumimoji="0" lang="es-CO" altLang="es-CO" sz="1400" b="0" i="0" u="none" strike="noStrike" cap="none" normalizeH="0" baseline="0" smtClean="0">
                <a:ln>
                  <a:noFill/>
                </a:ln>
                <a:solidFill>
                  <a:srgbClr val="DC143C"/>
                </a:solidFill>
                <a:effectLst/>
                <a:latin typeface="Menlo"/>
              </a:rPr>
              <a:t>.alert-danger</a:t>
            </a:r>
            <a:r>
              <a:rPr kumimoji="0" lang="es-CO" altLang="es-CO" sz="1400" b="0" i="0" u="none" strike="noStrike" cap="none" normalizeH="0" baseline="0" smtClean="0">
                <a:ln>
                  <a:noFill/>
                </a:ln>
                <a:solidFill>
                  <a:srgbClr val="333333"/>
                </a:solidFill>
                <a:effectLst/>
                <a:latin typeface="Verdana" panose="020B0604030504040204" pitchFamily="34" charset="0"/>
              </a:rPr>
              <a:t>:</a:t>
            </a:r>
            <a:r>
              <a:rPr kumimoji="0" lang="es-CO" altLang="es-CO" sz="1050" b="0" i="0" u="none" strike="noStrike" cap="none" normalizeH="0" baseline="0" smtClean="0">
                <a:ln>
                  <a:noFill/>
                </a:ln>
                <a:solidFill>
                  <a:schemeClr val="tx1"/>
                </a:solidFill>
                <a:effectLst/>
              </a:rPr>
              <a:t> </a:t>
            </a:r>
            <a:endParaRPr kumimoji="0" lang="es-CO" altLang="es-CO" sz="2400" b="0" i="0" u="none" strike="noStrike" cap="none" normalizeH="0" baseline="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464556494"/>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1523998" y="2978727"/>
            <a:ext cx="8610601" cy="2031325"/>
          </a:xfrm>
          <a:prstGeom prst="rect">
            <a:avLst/>
          </a:prstGeom>
        </p:spPr>
        <p:txBody>
          <a:bodyPr wrap="square">
            <a:spAutoFit/>
          </a:bodyPr>
          <a:lstStyle/>
          <a:p>
            <a:r>
              <a:rPr lang="es-CO" dirty="0">
                <a:solidFill>
                  <a:srgbClr val="0000FF"/>
                </a:solidFill>
                <a:latin typeface="Consolas" panose="020B0609020204030204" pitchFamily="49" charset="0"/>
              </a:rPr>
              <a:t>&lt;</a:t>
            </a:r>
            <a:r>
              <a:rPr lang="es-CO" dirty="0" err="1">
                <a:solidFill>
                  <a:srgbClr val="A52A2A"/>
                </a:solidFill>
                <a:latin typeface="Consolas" panose="020B0609020204030204" pitchFamily="49" charset="0"/>
              </a:rPr>
              <a:t>button</a:t>
            </a: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type</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a:t>
            </a:r>
            <a:r>
              <a:rPr lang="es-CO" dirty="0" err="1">
                <a:solidFill>
                  <a:srgbClr val="0000CD"/>
                </a:solidFill>
                <a:latin typeface="Consolas" panose="020B0609020204030204" pitchFamily="49" charset="0"/>
              </a:rPr>
              <a:t>button</a:t>
            </a:r>
            <a:r>
              <a:rPr lang="es-CO" dirty="0">
                <a:solidFill>
                  <a:srgbClr val="0000CD"/>
                </a:solidFill>
                <a:latin typeface="Consolas" panose="020B0609020204030204" pitchFamily="49" charset="0"/>
              </a:rPr>
              <a:t>"</a:t>
            </a: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class</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a:t>
            </a:r>
            <a:r>
              <a:rPr lang="es-CO" dirty="0" err="1">
                <a:solidFill>
                  <a:srgbClr val="0000CD"/>
                </a:solidFill>
                <a:latin typeface="Consolas" panose="020B0609020204030204" pitchFamily="49" charset="0"/>
              </a:rPr>
              <a:t>btn</a:t>
            </a:r>
            <a:r>
              <a:rPr lang="es-CO" dirty="0">
                <a:solidFill>
                  <a:srgbClr val="0000CD"/>
                </a:solidFill>
                <a:latin typeface="Consolas" panose="020B0609020204030204" pitchFamily="49" charset="0"/>
              </a:rPr>
              <a:t> </a:t>
            </a:r>
            <a:r>
              <a:rPr lang="es-CO" dirty="0" err="1">
                <a:solidFill>
                  <a:srgbClr val="0000CD"/>
                </a:solidFill>
                <a:latin typeface="Consolas" panose="020B0609020204030204" pitchFamily="49" charset="0"/>
              </a:rPr>
              <a:t>btn</a:t>
            </a:r>
            <a:r>
              <a:rPr lang="es-CO" dirty="0">
                <a:solidFill>
                  <a:srgbClr val="0000CD"/>
                </a:solidFill>
                <a:latin typeface="Consolas" panose="020B0609020204030204" pitchFamily="49" charset="0"/>
              </a:rPr>
              <a:t>-default"</a:t>
            </a:r>
            <a:r>
              <a:rPr lang="es-CO" dirty="0">
                <a:solidFill>
                  <a:srgbClr val="0000FF"/>
                </a:solidFill>
                <a:latin typeface="Consolas" panose="020B0609020204030204" pitchFamily="49" charset="0"/>
              </a:rPr>
              <a:t>&gt;</a:t>
            </a:r>
            <a:r>
              <a:rPr lang="es-CO" dirty="0">
                <a:solidFill>
                  <a:srgbClr val="000000"/>
                </a:solidFill>
                <a:latin typeface="Consolas" panose="020B0609020204030204" pitchFamily="49" charset="0"/>
              </a:rPr>
              <a:t>Default</a:t>
            </a:r>
            <a:r>
              <a:rPr lang="es-CO" dirty="0">
                <a:solidFill>
                  <a:srgbClr val="0000FF"/>
                </a:solidFill>
                <a:latin typeface="Consolas" panose="020B0609020204030204" pitchFamily="49" charset="0"/>
              </a:rPr>
              <a:t>&lt;</a:t>
            </a:r>
            <a:r>
              <a:rPr lang="es-CO" dirty="0">
                <a:solidFill>
                  <a:srgbClr val="A52A2A"/>
                </a:solidFill>
                <a:latin typeface="Consolas" panose="020B0609020204030204" pitchFamily="49" charset="0"/>
              </a:rPr>
              <a:t>/</a:t>
            </a:r>
            <a:r>
              <a:rPr lang="es-CO" dirty="0" err="1">
                <a:solidFill>
                  <a:srgbClr val="A52A2A"/>
                </a:solidFill>
                <a:latin typeface="Consolas" panose="020B0609020204030204" pitchFamily="49" charset="0"/>
              </a:rPr>
              <a:t>button</a:t>
            </a:r>
            <a:r>
              <a:rPr lang="es-CO" dirty="0">
                <a:solidFill>
                  <a:srgbClr val="0000FF"/>
                </a:solidFill>
                <a:latin typeface="Consolas" panose="020B0609020204030204" pitchFamily="49" charset="0"/>
              </a:rPr>
              <a:t>&gt;</a:t>
            </a:r>
            <a:r>
              <a:rPr lang="es-CO" dirty="0"/>
              <a:t/>
            </a:r>
            <a:br>
              <a:rPr lang="es-CO" dirty="0"/>
            </a:br>
            <a:r>
              <a:rPr lang="es-CO" dirty="0">
                <a:solidFill>
                  <a:srgbClr val="0000FF"/>
                </a:solidFill>
                <a:latin typeface="Consolas" panose="020B0609020204030204" pitchFamily="49" charset="0"/>
              </a:rPr>
              <a:t>&lt;</a:t>
            </a:r>
            <a:r>
              <a:rPr lang="es-CO" dirty="0" err="1">
                <a:solidFill>
                  <a:srgbClr val="A52A2A"/>
                </a:solidFill>
                <a:latin typeface="Consolas" panose="020B0609020204030204" pitchFamily="49" charset="0"/>
              </a:rPr>
              <a:t>button</a:t>
            </a: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type</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a:t>
            </a:r>
            <a:r>
              <a:rPr lang="es-CO" dirty="0" err="1">
                <a:solidFill>
                  <a:srgbClr val="0000CD"/>
                </a:solidFill>
                <a:latin typeface="Consolas" panose="020B0609020204030204" pitchFamily="49" charset="0"/>
              </a:rPr>
              <a:t>button</a:t>
            </a:r>
            <a:r>
              <a:rPr lang="es-CO" dirty="0">
                <a:solidFill>
                  <a:srgbClr val="0000CD"/>
                </a:solidFill>
                <a:latin typeface="Consolas" panose="020B0609020204030204" pitchFamily="49" charset="0"/>
              </a:rPr>
              <a:t>"</a:t>
            </a: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class</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a:t>
            </a:r>
            <a:r>
              <a:rPr lang="es-CO" dirty="0" err="1">
                <a:solidFill>
                  <a:srgbClr val="0000CD"/>
                </a:solidFill>
                <a:latin typeface="Consolas" panose="020B0609020204030204" pitchFamily="49" charset="0"/>
              </a:rPr>
              <a:t>btn</a:t>
            </a:r>
            <a:r>
              <a:rPr lang="es-CO" dirty="0">
                <a:solidFill>
                  <a:srgbClr val="0000CD"/>
                </a:solidFill>
                <a:latin typeface="Consolas" panose="020B0609020204030204" pitchFamily="49" charset="0"/>
              </a:rPr>
              <a:t> </a:t>
            </a:r>
            <a:r>
              <a:rPr lang="es-CO" dirty="0" err="1">
                <a:solidFill>
                  <a:srgbClr val="0000CD"/>
                </a:solidFill>
                <a:latin typeface="Consolas" panose="020B0609020204030204" pitchFamily="49" charset="0"/>
              </a:rPr>
              <a:t>btn-primary</a:t>
            </a:r>
            <a:r>
              <a:rPr lang="es-CO" dirty="0">
                <a:solidFill>
                  <a:srgbClr val="0000CD"/>
                </a:solidFill>
                <a:latin typeface="Consolas" panose="020B0609020204030204" pitchFamily="49" charset="0"/>
              </a:rPr>
              <a:t>"</a:t>
            </a:r>
            <a:r>
              <a:rPr lang="es-CO" dirty="0">
                <a:solidFill>
                  <a:srgbClr val="0000FF"/>
                </a:solidFill>
                <a:latin typeface="Consolas" panose="020B0609020204030204" pitchFamily="49" charset="0"/>
              </a:rPr>
              <a:t>&gt;</a:t>
            </a:r>
            <a:r>
              <a:rPr lang="es-CO" dirty="0" err="1">
                <a:solidFill>
                  <a:srgbClr val="000000"/>
                </a:solidFill>
                <a:latin typeface="Consolas" panose="020B0609020204030204" pitchFamily="49" charset="0"/>
              </a:rPr>
              <a:t>Primary</a:t>
            </a:r>
            <a:r>
              <a:rPr lang="es-CO" dirty="0">
                <a:solidFill>
                  <a:srgbClr val="0000FF"/>
                </a:solidFill>
                <a:latin typeface="Consolas" panose="020B0609020204030204" pitchFamily="49" charset="0"/>
              </a:rPr>
              <a:t>&lt;</a:t>
            </a:r>
            <a:r>
              <a:rPr lang="es-CO" dirty="0">
                <a:solidFill>
                  <a:srgbClr val="A52A2A"/>
                </a:solidFill>
                <a:latin typeface="Consolas" panose="020B0609020204030204" pitchFamily="49" charset="0"/>
              </a:rPr>
              <a:t>/</a:t>
            </a:r>
            <a:r>
              <a:rPr lang="es-CO" dirty="0" err="1">
                <a:solidFill>
                  <a:srgbClr val="A52A2A"/>
                </a:solidFill>
                <a:latin typeface="Consolas" panose="020B0609020204030204" pitchFamily="49" charset="0"/>
              </a:rPr>
              <a:t>button</a:t>
            </a:r>
            <a:r>
              <a:rPr lang="es-CO" dirty="0">
                <a:solidFill>
                  <a:srgbClr val="0000FF"/>
                </a:solidFill>
                <a:latin typeface="Consolas" panose="020B0609020204030204" pitchFamily="49" charset="0"/>
              </a:rPr>
              <a:t>&gt;</a:t>
            </a:r>
            <a:r>
              <a:rPr lang="es-CO" dirty="0"/>
              <a:t/>
            </a:r>
            <a:br>
              <a:rPr lang="es-CO" dirty="0"/>
            </a:br>
            <a:r>
              <a:rPr lang="es-CO" dirty="0">
                <a:solidFill>
                  <a:srgbClr val="0000FF"/>
                </a:solidFill>
                <a:latin typeface="Consolas" panose="020B0609020204030204" pitchFamily="49" charset="0"/>
              </a:rPr>
              <a:t>&lt;</a:t>
            </a:r>
            <a:r>
              <a:rPr lang="es-CO" dirty="0" err="1">
                <a:solidFill>
                  <a:srgbClr val="A52A2A"/>
                </a:solidFill>
                <a:latin typeface="Consolas" panose="020B0609020204030204" pitchFamily="49" charset="0"/>
              </a:rPr>
              <a:t>button</a:t>
            </a: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type</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a:t>
            </a:r>
            <a:r>
              <a:rPr lang="es-CO" dirty="0" err="1">
                <a:solidFill>
                  <a:srgbClr val="0000CD"/>
                </a:solidFill>
                <a:latin typeface="Consolas" panose="020B0609020204030204" pitchFamily="49" charset="0"/>
              </a:rPr>
              <a:t>button</a:t>
            </a:r>
            <a:r>
              <a:rPr lang="es-CO" dirty="0">
                <a:solidFill>
                  <a:srgbClr val="0000CD"/>
                </a:solidFill>
                <a:latin typeface="Consolas" panose="020B0609020204030204" pitchFamily="49" charset="0"/>
              </a:rPr>
              <a:t>"</a:t>
            </a: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class</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a:t>
            </a:r>
            <a:r>
              <a:rPr lang="es-CO" dirty="0" err="1">
                <a:solidFill>
                  <a:srgbClr val="0000CD"/>
                </a:solidFill>
                <a:latin typeface="Consolas" panose="020B0609020204030204" pitchFamily="49" charset="0"/>
              </a:rPr>
              <a:t>btn</a:t>
            </a:r>
            <a:r>
              <a:rPr lang="es-CO" dirty="0">
                <a:solidFill>
                  <a:srgbClr val="0000CD"/>
                </a:solidFill>
                <a:latin typeface="Consolas" panose="020B0609020204030204" pitchFamily="49" charset="0"/>
              </a:rPr>
              <a:t> </a:t>
            </a:r>
            <a:r>
              <a:rPr lang="es-CO" dirty="0" err="1">
                <a:solidFill>
                  <a:srgbClr val="0000CD"/>
                </a:solidFill>
                <a:latin typeface="Consolas" panose="020B0609020204030204" pitchFamily="49" charset="0"/>
              </a:rPr>
              <a:t>btn-success</a:t>
            </a:r>
            <a:r>
              <a:rPr lang="es-CO" dirty="0">
                <a:solidFill>
                  <a:srgbClr val="0000CD"/>
                </a:solidFill>
                <a:latin typeface="Consolas" panose="020B0609020204030204" pitchFamily="49" charset="0"/>
              </a:rPr>
              <a:t>"</a:t>
            </a:r>
            <a:r>
              <a:rPr lang="es-CO" dirty="0">
                <a:solidFill>
                  <a:srgbClr val="0000FF"/>
                </a:solidFill>
                <a:latin typeface="Consolas" panose="020B0609020204030204" pitchFamily="49" charset="0"/>
              </a:rPr>
              <a:t>&gt;</a:t>
            </a:r>
            <a:r>
              <a:rPr lang="es-CO" dirty="0" err="1">
                <a:solidFill>
                  <a:srgbClr val="000000"/>
                </a:solidFill>
                <a:latin typeface="Consolas" panose="020B0609020204030204" pitchFamily="49" charset="0"/>
              </a:rPr>
              <a:t>Success</a:t>
            </a:r>
            <a:r>
              <a:rPr lang="es-CO" dirty="0">
                <a:solidFill>
                  <a:srgbClr val="0000FF"/>
                </a:solidFill>
                <a:latin typeface="Consolas" panose="020B0609020204030204" pitchFamily="49" charset="0"/>
              </a:rPr>
              <a:t>&lt;</a:t>
            </a:r>
            <a:r>
              <a:rPr lang="es-CO" dirty="0">
                <a:solidFill>
                  <a:srgbClr val="A52A2A"/>
                </a:solidFill>
                <a:latin typeface="Consolas" panose="020B0609020204030204" pitchFamily="49" charset="0"/>
              </a:rPr>
              <a:t>/</a:t>
            </a:r>
            <a:r>
              <a:rPr lang="es-CO" dirty="0" err="1">
                <a:solidFill>
                  <a:srgbClr val="A52A2A"/>
                </a:solidFill>
                <a:latin typeface="Consolas" panose="020B0609020204030204" pitchFamily="49" charset="0"/>
              </a:rPr>
              <a:t>button</a:t>
            </a:r>
            <a:r>
              <a:rPr lang="es-CO" dirty="0">
                <a:solidFill>
                  <a:srgbClr val="0000FF"/>
                </a:solidFill>
                <a:latin typeface="Consolas" panose="020B0609020204030204" pitchFamily="49" charset="0"/>
              </a:rPr>
              <a:t>&gt;</a:t>
            </a:r>
            <a:r>
              <a:rPr lang="es-CO" dirty="0"/>
              <a:t/>
            </a:r>
            <a:br>
              <a:rPr lang="es-CO" dirty="0"/>
            </a:br>
            <a:r>
              <a:rPr lang="es-CO" dirty="0">
                <a:solidFill>
                  <a:srgbClr val="0000FF"/>
                </a:solidFill>
                <a:latin typeface="Consolas" panose="020B0609020204030204" pitchFamily="49" charset="0"/>
              </a:rPr>
              <a:t>&lt;</a:t>
            </a:r>
            <a:r>
              <a:rPr lang="es-CO" dirty="0" err="1">
                <a:solidFill>
                  <a:srgbClr val="A52A2A"/>
                </a:solidFill>
                <a:latin typeface="Consolas" panose="020B0609020204030204" pitchFamily="49" charset="0"/>
              </a:rPr>
              <a:t>button</a:t>
            </a: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type</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a:t>
            </a:r>
            <a:r>
              <a:rPr lang="es-CO" dirty="0" err="1">
                <a:solidFill>
                  <a:srgbClr val="0000CD"/>
                </a:solidFill>
                <a:latin typeface="Consolas" panose="020B0609020204030204" pitchFamily="49" charset="0"/>
              </a:rPr>
              <a:t>button</a:t>
            </a:r>
            <a:r>
              <a:rPr lang="es-CO" dirty="0">
                <a:solidFill>
                  <a:srgbClr val="0000CD"/>
                </a:solidFill>
                <a:latin typeface="Consolas" panose="020B0609020204030204" pitchFamily="49" charset="0"/>
              </a:rPr>
              <a:t>"</a:t>
            </a: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class</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a:t>
            </a:r>
            <a:r>
              <a:rPr lang="es-CO" dirty="0" err="1">
                <a:solidFill>
                  <a:srgbClr val="0000CD"/>
                </a:solidFill>
                <a:latin typeface="Consolas" panose="020B0609020204030204" pitchFamily="49" charset="0"/>
              </a:rPr>
              <a:t>btn</a:t>
            </a:r>
            <a:r>
              <a:rPr lang="es-CO" dirty="0">
                <a:solidFill>
                  <a:srgbClr val="0000CD"/>
                </a:solidFill>
                <a:latin typeface="Consolas" panose="020B0609020204030204" pitchFamily="49" charset="0"/>
              </a:rPr>
              <a:t> </a:t>
            </a:r>
            <a:r>
              <a:rPr lang="es-CO" dirty="0" err="1">
                <a:solidFill>
                  <a:srgbClr val="0000CD"/>
                </a:solidFill>
                <a:latin typeface="Consolas" panose="020B0609020204030204" pitchFamily="49" charset="0"/>
              </a:rPr>
              <a:t>btn-info</a:t>
            </a:r>
            <a:r>
              <a:rPr lang="es-CO" dirty="0">
                <a:solidFill>
                  <a:srgbClr val="0000CD"/>
                </a:solidFill>
                <a:latin typeface="Consolas" panose="020B0609020204030204" pitchFamily="49" charset="0"/>
              </a:rPr>
              <a:t>"</a:t>
            </a:r>
            <a:r>
              <a:rPr lang="es-CO" dirty="0">
                <a:solidFill>
                  <a:srgbClr val="0000FF"/>
                </a:solidFill>
                <a:latin typeface="Consolas" panose="020B0609020204030204" pitchFamily="49" charset="0"/>
              </a:rPr>
              <a:t>&gt;</a:t>
            </a:r>
            <a:r>
              <a:rPr lang="es-CO" dirty="0" err="1">
                <a:solidFill>
                  <a:srgbClr val="000000"/>
                </a:solidFill>
                <a:latin typeface="Consolas" panose="020B0609020204030204" pitchFamily="49" charset="0"/>
              </a:rPr>
              <a:t>Info</a:t>
            </a:r>
            <a:r>
              <a:rPr lang="es-CO" dirty="0">
                <a:solidFill>
                  <a:srgbClr val="0000FF"/>
                </a:solidFill>
                <a:latin typeface="Consolas" panose="020B0609020204030204" pitchFamily="49" charset="0"/>
              </a:rPr>
              <a:t>&lt;</a:t>
            </a:r>
            <a:r>
              <a:rPr lang="es-CO" dirty="0">
                <a:solidFill>
                  <a:srgbClr val="A52A2A"/>
                </a:solidFill>
                <a:latin typeface="Consolas" panose="020B0609020204030204" pitchFamily="49" charset="0"/>
              </a:rPr>
              <a:t>/</a:t>
            </a:r>
            <a:r>
              <a:rPr lang="es-CO" dirty="0" err="1">
                <a:solidFill>
                  <a:srgbClr val="A52A2A"/>
                </a:solidFill>
                <a:latin typeface="Consolas" panose="020B0609020204030204" pitchFamily="49" charset="0"/>
              </a:rPr>
              <a:t>button</a:t>
            </a:r>
            <a:r>
              <a:rPr lang="es-CO" dirty="0">
                <a:solidFill>
                  <a:srgbClr val="0000FF"/>
                </a:solidFill>
                <a:latin typeface="Consolas" panose="020B0609020204030204" pitchFamily="49" charset="0"/>
              </a:rPr>
              <a:t>&gt;</a:t>
            </a:r>
            <a:r>
              <a:rPr lang="es-CO" dirty="0"/>
              <a:t/>
            </a:r>
            <a:br>
              <a:rPr lang="es-CO" dirty="0"/>
            </a:br>
            <a:r>
              <a:rPr lang="es-CO" dirty="0">
                <a:solidFill>
                  <a:srgbClr val="0000FF"/>
                </a:solidFill>
                <a:latin typeface="Consolas" panose="020B0609020204030204" pitchFamily="49" charset="0"/>
              </a:rPr>
              <a:t>&lt;</a:t>
            </a:r>
            <a:r>
              <a:rPr lang="es-CO" dirty="0" err="1">
                <a:solidFill>
                  <a:srgbClr val="A52A2A"/>
                </a:solidFill>
                <a:latin typeface="Consolas" panose="020B0609020204030204" pitchFamily="49" charset="0"/>
              </a:rPr>
              <a:t>button</a:t>
            </a: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type</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a:t>
            </a:r>
            <a:r>
              <a:rPr lang="es-CO" dirty="0" err="1">
                <a:solidFill>
                  <a:srgbClr val="0000CD"/>
                </a:solidFill>
                <a:latin typeface="Consolas" panose="020B0609020204030204" pitchFamily="49" charset="0"/>
              </a:rPr>
              <a:t>button</a:t>
            </a:r>
            <a:r>
              <a:rPr lang="es-CO" dirty="0">
                <a:solidFill>
                  <a:srgbClr val="0000CD"/>
                </a:solidFill>
                <a:latin typeface="Consolas" panose="020B0609020204030204" pitchFamily="49" charset="0"/>
              </a:rPr>
              <a:t>"</a:t>
            </a: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class</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a:t>
            </a:r>
            <a:r>
              <a:rPr lang="es-CO" dirty="0" err="1">
                <a:solidFill>
                  <a:srgbClr val="0000CD"/>
                </a:solidFill>
                <a:latin typeface="Consolas" panose="020B0609020204030204" pitchFamily="49" charset="0"/>
              </a:rPr>
              <a:t>btn</a:t>
            </a:r>
            <a:r>
              <a:rPr lang="es-CO" dirty="0">
                <a:solidFill>
                  <a:srgbClr val="0000CD"/>
                </a:solidFill>
                <a:latin typeface="Consolas" panose="020B0609020204030204" pitchFamily="49" charset="0"/>
              </a:rPr>
              <a:t> </a:t>
            </a:r>
            <a:r>
              <a:rPr lang="es-CO" dirty="0" err="1">
                <a:solidFill>
                  <a:srgbClr val="0000CD"/>
                </a:solidFill>
                <a:latin typeface="Consolas" panose="020B0609020204030204" pitchFamily="49" charset="0"/>
              </a:rPr>
              <a:t>btn-warning</a:t>
            </a:r>
            <a:r>
              <a:rPr lang="es-CO" dirty="0">
                <a:solidFill>
                  <a:srgbClr val="0000CD"/>
                </a:solidFill>
                <a:latin typeface="Consolas" panose="020B0609020204030204" pitchFamily="49" charset="0"/>
              </a:rPr>
              <a:t>"</a:t>
            </a:r>
            <a:r>
              <a:rPr lang="es-CO" dirty="0">
                <a:solidFill>
                  <a:srgbClr val="0000FF"/>
                </a:solidFill>
                <a:latin typeface="Consolas" panose="020B0609020204030204" pitchFamily="49" charset="0"/>
              </a:rPr>
              <a:t>&gt;</a:t>
            </a:r>
            <a:r>
              <a:rPr lang="es-CO" dirty="0" err="1">
                <a:solidFill>
                  <a:srgbClr val="000000"/>
                </a:solidFill>
                <a:latin typeface="Consolas" panose="020B0609020204030204" pitchFamily="49" charset="0"/>
              </a:rPr>
              <a:t>Warning</a:t>
            </a:r>
            <a:r>
              <a:rPr lang="es-CO" dirty="0">
                <a:solidFill>
                  <a:srgbClr val="0000FF"/>
                </a:solidFill>
                <a:latin typeface="Consolas" panose="020B0609020204030204" pitchFamily="49" charset="0"/>
              </a:rPr>
              <a:t>&lt;</a:t>
            </a:r>
            <a:r>
              <a:rPr lang="es-CO" dirty="0">
                <a:solidFill>
                  <a:srgbClr val="A52A2A"/>
                </a:solidFill>
                <a:latin typeface="Consolas" panose="020B0609020204030204" pitchFamily="49" charset="0"/>
              </a:rPr>
              <a:t>/</a:t>
            </a:r>
            <a:r>
              <a:rPr lang="es-CO" dirty="0" err="1">
                <a:solidFill>
                  <a:srgbClr val="A52A2A"/>
                </a:solidFill>
                <a:latin typeface="Consolas" panose="020B0609020204030204" pitchFamily="49" charset="0"/>
              </a:rPr>
              <a:t>button</a:t>
            </a:r>
            <a:r>
              <a:rPr lang="es-CO" dirty="0">
                <a:solidFill>
                  <a:srgbClr val="0000FF"/>
                </a:solidFill>
                <a:latin typeface="Consolas" panose="020B0609020204030204" pitchFamily="49" charset="0"/>
              </a:rPr>
              <a:t>&gt;</a:t>
            </a:r>
            <a:r>
              <a:rPr lang="es-CO" dirty="0"/>
              <a:t/>
            </a:r>
            <a:br>
              <a:rPr lang="es-CO" dirty="0"/>
            </a:br>
            <a:r>
              <a:rPr lang="es-CO" dirty="0">
                <a:solidFill>
                  <a:srgbClr val="0000FF"/>
                </a:solidFill>
                <a:latin typeface="Consolas" panose="020B0609020204030204" pitchFamily="49" charset="0"/>
              </a:rPr>
              <a:t>&lt;</a:t>
            </a:r>
            <a:r>
              <a:rPr lang="es-CO" dirty="0" err="1">
                <a:solidFill>
                  <a:srgbClr val="A52A2A"/>
                </a:solidFill>
                <a:latin typeface="Consolas" panose="020B0609020204030204" pitchFamily="49" charset="0"/>
              </a:rPr>
              <a:t>button</a:t>
            </a: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type</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a:t>
            </a:r>
            <a:r>
              <a:rPr lang="es-CO" dirty="0" err="1">
                <a:solidFill>
                  <a:srgbClr val="0000CD"/>
                </a:solidFill>
                <a:latin typeface="Consolas" panose="020B0609020204030204" pitchFamily="49" charset="0"/>
              </a:rPr>
              <a:t>button</a:t>
            </a:r>
            <a:r>
              <a:rPr lang="es-CO" dirty="0">
                <a:solidFill>
                  <a:srgbClr val="0000CD"/>
                </a:solidFill>
                <a:latin typeface="Consolas" panose="020B0609020204030204" pitchFamily="49" charset="0"/>
              </a:rPr>
              <a:t>"</a:t>
            </a: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class</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a:t>
            </a:r>
            <a:r>
              <a:rPr lang="es-CO" dirty="0" err="1">
                <a:solidFill>
                  <a:srgbClr val="0000CD"/>
                </a:solidFill>
                <a:latin typeface="Consolas" panose="020B0609020204030204" pitchFamily="49" charset="0"/>
              </a:rPr>
              <a:t>btn</a:t>
            </a:r>
            <a:r>
              <a:rPr lang="es-CO" dirty="0">
                <a:solidFill>
                  <a:srgbClr val="0000CD"/>
                </a:solidFill>
                <a:latin typeface="Consolas" panose="020B0609020204030204" pitchFamily="49" charset="0"/>
              </a:rPr>
              <a:t> </a:t>
            </a:r>
            <a:r>
              <a:rPr lang="es-CO" dirty="0" err="1">
                <a:solidFill>
                  <a:srgbClr val="0000CD"/>
                </a:solidFill>
                <a:latin typeface="Consolas" panose="020B0609020204030204" pitchFamily="49" charset="0"/>
              </a:rPr>
              <a:t>btn-danger</a:t>
            </a:r>
            <a:r>
              <a:rPr lang="es-CO" dirty="0">
                <a:solidFill>
                  <a:srgbClr val="0000CD"/>
                </a:solidFill>
                <a:latin typeface="Consolas" panose="020B0609020204030204" pitchFamily="49" charset="0"/>
              </a:rPr>
              <a:t>"</a:t>
            </a:r>
            <a:r>
              <a:rPr lang="es-CO" dirty="0">
                <a:solidFill>
                  <a:srgbClr val="0000FF"/>
                </a:solidFill>
                <a:latin typeface="Consolas" panose="020B0609020204030204" pitchFamily="49" charset="0"/>
              </a:rPr>
              <a:t>&gt;</a:t>
            </a:r>
            <a:r>
              <a:rPr lang="es-CO" dirty="0" err="1">
                <a:solidFill>
                  <a:srgbClr val="000000"/>
                </a:solidFill>
                <a:latin typeface="Consolas" panose="020B0609020204030204" pitchFamily="49" charset="0"/>
              </a:rPr>
              <a:t>Danger</a:t>
            </a:r>
            <a:r>
              <a:rPr lang="es-CO" dirty="0">
                <a:solidFill>
                  <a:srgbClr val="0000FF"/>
                </a:solidFill>
                <a:latin typeface="Consolas" panose="020B0609020204030204" pitchFamily="49" charset="0"/>
              </a:rPr>
              <a:t>&lt;</a:t>
            </a:r>
            <a:r>
              <a:rPr lang="es-CO" dirty="0">
                <a:solidFill>
                  <a:srgbClr val="A52A2A"/>
                </a:solidFill>
                <a:latin typeface="Consolas" panose="020B0609020204030204" pitchFamily="49" charset="0"/>
              </a:rPr>
              <a:t>/</a:t>
            </a:r>
            <a:r>
              <a:rPr lang="es-CO" dirty="0" err="1">
                <a:solidFill>
                  <a:srgbClr val="A52A2A"/>
                </a:solidFill>
                <a:latin typeface="Consolas" panose="020B0609020204030204" pitchFamily="49" charset="0"/>
              </a:rPr>
              <a:t>button</a:t>
            </a:r>
            <a:r>
              <a:rPr lang="es-CO" dirty="0">
                <a:solidFill>
                  <a:srgbClr val="0000FF"/>
                </a:solidFill>
                <a:latin typeface="Consolas" panose="020B0609020204030204" pitchFamily="49" charset="0"/>
              </a:rPr>
              <a:t>&gt;</a:t>
            </a:r>
            <a:r>
              <a:rPr lang="es-CO" dirty="0"/>
              <a:t/>
            </a:r>
            <a:br>
              <a:rPr lang="es-CO" dirty="0"/>
            </a:br>
            <a:r>
              <a:rPr lang="es-CO" dirty="0">
                <a:solidFill>
                  <a:srgbClr val="0000FF"/>
                </a:solidFill>
                <a:latin typeface="Consolas" panose="020B0609020204030204" pitchFamily="49" charset="0"/>
              </a:rPr>
              <a:t>&lt;</a:t>
            </a:r>
            <a:r>
              <a:rPr lang="es-CO" dirty="0" err="1">
                <a:solidFill>
                  <a:srgbClr val="A52A2A"/>
                </a:solidFill>
                <a:latin typeface="Consolas" panose="020B0609020204030204" pitchFamily="49" charset="0"/>
              </a:rPr>
              <a:t>button</a:t>
            </a: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type</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a:t>
            </a:r>
            <a:r>
              <a:rPr lang="es-CO" dirty="0" err="1">
                <a:solidFill>
                  <a:srgbClr val="0000CD"/>
                </a:solidFill>
                <a:latin typeface="Consolas" panose="020B0609020204030204" pitchFamily="49" charset="0"/>
              </a:rPr>
              <a:t>button</a:t>
            </a:r>
            <a:r>
              <a:rPr lang="es-CO" dirty="0">
                <a:solidFill>
                  <a:srgbClr val="0000CD"/>
                </a:solidFill>
                <a:latin typeface="Consolas" panose="020B0609020204030204" pitchFamily="49" charset="0"/>
              </a:rPr>
              <a:t>"</a:t>
            </a: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class</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a:t>
            </a:r>
            <a:r>
              <a:rPr lang="es-CO" dirty="0" err="1">
                <a:solidFill>
                  <a:srgbClr val="0000CD"/>
                </a:solidFill>
                <a:latin typeface="Consolas" panose="020B0609020204030204" pitchFamily="49" charset="0"/>
              </a:rPr>
              <a:t>btn</a:t>
            </a:r>
            <a:r>
              <a:rPr lang="es-CO" dirty="0">
                <a:solidFill>
                  <a:srgbClr val="0000CD"/>
                </a:solidFill>
                <a:latin typeface="Consolas" panose="020B0609020204030204" pitchFamily="49" charset="0"/>
              </a:rPr>
              <a:t> </a:t>
            </a:r>
            <a:r>
              <a:rPr lang="es-CO" dirty="0" err="1">
                <a:solidFill>
                  <a:srgbClr val="0000CD"/>
                </a:solidFill>
                <a:latin typeface="Consolas" panose="020B0609020204030204" pitchFamily="49" charset="0"/>
              </a:rPr>
              <a:t>btn</a:t>
            </a:r>
            <a:r>
              <a:rPr lang="es-CO" dirty="0">
                <a:solidFill>
                  <a:srgbClr val="0000CD"/>
                </a:solidFill>
                <a:latin typeface="Consolas" panose="020B0609020204030204" pitchFamily="49" charset="0"/>
              </a:rPr>
              <a:t>-link"</a:t>
            </a:r>
            <a:r>
              <a:rPr lang="es-CO" dirty="0">
                <a:solidFill>
                  <a:srgbClr val="0000FF"/>
                </a:solidFill>
                <a:latin typeface="Consolas" panose="020B0609020204030204" pitchFamily="49" charset="0"/>
              </a:rPr>
              <a:t>&gt;</a:t>
            </a:r>
            <a:r>
              <a:rPr lang="es-CO" dirty="0">
                <a:solidFill>
                  <a:srgbClr val="000000"/>
                </a:solidFill>
                <a:latin typeface="Consolas" panose="020B0609020204030204" pitchFamily="49" charset="0"/>
              </a:rPr>
              <a:t>Link</a:t>
            </a:r>
            <a:r>
              <a:rPr lang="es-CO" dirty="0">
                <a:solidFill>
                  <a:srgbClr val="0000FF"/>
                </a:solidFill>
                <a:latin typeface="Consolas" panose="020B0609020204030204" pitchFamily="49" charset="0"/>
              </a:rPr>
              <a:t>&lt;</a:t>
            </a:r>
            <a:r>
              <a:rPr lang="es-CO" dirty="0">
                <a:solidFill>
                  <a:srgbClr val="A52A2A"/>
                </a:solidFill>
                <a:latin typeface="Consolas" panose="020B0609020204030204" pitchFamily="49" charset="0"/>
              </a:rPr>
              <a:t>/</a:t>
            </a:r>
            <a:r>
              <a:rPr lang="es-CO" dirty="0" err="1">
                <a:solidFill>
                  <a:srgbClr val="A52A2A"/>
                </a:solidFill>
                <a:latin typeface="Consolas" panose="020B0609020204030204" pitchFamily="49" charset="0"/>
              </a:rPr>
              <a:t>button</a:t>
            </a:r>
            <a:r>
              <a:rPr lang="es-CO" dirty="0">
                <a:solidFill>
                  <a:srgbClr val="0000FF"/>
                </a:solidFill>
                <a:latin typeface="Consolas" panose="020B0609020204030204" pitchFamily="49" charset="0"/>
              </a:rPr>
              <a:t>&gt;</a:t>
            </a:r>
            <a:endParaRPr lang="en-GB" dirty="0"/>
          </a:p>
        </p:txBody>
      </p:sp>
      <p:pic>
        <p:nvPicPr>
          <p:cNvPr id="5" name="Imagen 4"/>
          <p:cNvPicPr>
            <a:picLocks noChangeAspect="1"/>
          </p:cNvPicPr>
          <p:nvPr/>
        </p:nvPicPr>
        <p:blipFill>
          <a:blip r:embed="rId2"/>
          <a:stretch>
            <a:fillRect/>
          </a:stretch>
        </p:blipFill>
        <p:spPr>
          <a:xfrm>
            <a:off x="5034643" y="2124075"/>
            <a:ext cx="4953000" cy="476250"/>
          </a:xfrm>
          <a:prstGeom prst="rect">
            <a:avLst/>
          </a:prstGeom>
        </p:spPr>
      </p:pic>
      <p:sp>
        <p:nvSpPr>
          <p:cNvPr id="6" name="CuadroTexto 5"/>
          <p:cNvSpPr txBox="1"/>
          <p:nvPr/>
        </p:nvSpPr>
        <p:spPr>
          <a:xfrm>
            <a:off x="424541" y="195943"/>
            <a:ext cx="4212773" cy="369332"/>
          </a:xfrm>
          <a:prstGeom prst="rect">
            <a:avLst/>
          </a:prstGeom>
          <a:noFill/>
        </p:spPr>
        <p:txBody>
          <a:bodyPr wrap="square" rtlCol="0">
            <a:spAutoFit/>
          </a:bodyPr>
          <a:lstStyle/>
          <a:p>
            <a:r>
              <a:rPr lang="en-GB" dirty="0" smtClean="0"/>
              <a:t>Button class</a:t>
            </a:r>
            <a:endParaRPr lang="en-GB" dirty="0"/>
          </a:p>
        </p:txBody>
      </p:sp>
      <p:grpSp>
        <p:nvGrpSpPr>
          <p:cNvPr id="10" name="Grupo 9"/>
          <p:cNvGrpSpPr/>
          <p:nvPr/>
        </p:nvGrpSpPr>
        <p:grpSpPr>
          <a:xfrm>
            <a:off x="1523998" y="1351060"/>
            <a:ext cx="3211288" cy="1627667"/>
            <a:chOff x="424541" y="1361945"/>
            <a:chExt cx="3211288" cy="1627667"/>
          </a:xfrm>
        </p:grpSpPr>
        <p:sp>
          <p:nvSpPr>
            <p:cNvPr id="7" name="Rectangle 1"/>
            <p:cNvSpPr>
              <a:spLocks noChangeArrowheads="1"/>
            </p:cNvSpPr>
            <p:nvPr/>
          </p:nvSpPr>
          <p:spPr bwMode="auto">
            <a:xfrm>
              <a:off x="424541" y="1361945"/>
              <a:ext cx="3211288" cy="830997"/>
            </a:xfrm>
            <a:prstGeom prst="rect">
              <a:avLst/>
            </a:prstGeom>
            <a:solidFill>
              <a:srgbClr val="F1F1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CO" altLang="es-CO" sz="1600" b="0" i="0" u="none" strike="noStrike" cap="none" normalizeH="0" baseline="0" dirty="0" err="1" smtClean="0">
                  <a:ln>
                    <a:noFill/>
                  </a:ln>
                  <a:solidFill>
                    <a:srgbClr val="333333"/>
                  </a:solidFill>
                  <a:effectLst/>
                  <a:latin typeface="Verdana" panose="020B0604030504040204" pitchFamily="34" charset="0"/>
                </a:rPr>
                <a:t>The</a:t>
              </a:r>
              <a:r>
                <a:rPr kumimoji="0" lang="es-CO" altLang="es-CO" sz="1600" b="0" i="0" u="none" strike="noStrike" cap="none" normalizeH="0" baseline="0" dirty="0" smtClean="0">
                  <a:ln>
                    <a:noFill/>
                  </a:ln>
                  <a:solidFill>
                    <a:srgbClr val="333333"/>
                  </a:solidFill>
                  <a:effectLst/>
                  <a:latin typeface="Verdana" panose="020B0604030504040204" pitchFamily="34" charset="0"/>
                </a:rPr>
                <a:t> </a:t>
              </a:r>
              <a:r>
                <a:rPr kumimoji="0" lang="es-CO" altLang="es-CO" sz="1600" b="0" i="0" u="none" strike="noStrike" cap="none" normalizeH="0" baseline="0" dirty="0" err="1" smtClean="0">
                  <a:ln>
                    <a:noFill/>
                  </a:ln>
                  <a:solidFill>
                    <a:srgbClr val="333333"/>
                  </a:solidFill>
                  <a:effectLst/>
                  <a:latin typeface="Verdana" panose="020B0604030504040204" pitchFamily="34" charset="0"/>
                </a:rPr>
                <a:t>button</a:t>
              </a:r>
              <a:r>
                <a:rPr kumimoji="0" lang="es-CO" altLang="es-CO" sz="1600" b="0" i="0" u="none" strike="noStrike" cap="none" normalizeH="0" baseline="0" dirty="0" smtClean="0">
                  <a:ln>
                    <a:noFill/>
                  </a:ln>
                  <a:solidFill>
                    <a:srgbClr val="333333"/>
                  </a:solidFill>
                  <a:effectLst/>
                  <a:latin typeface="Verdana" panose="020B0604030504040204" pitchFamily="34" charset="0"/>
                </a:rPr>
                <a:t> </a:t>
              </a:r>
              <a:r>
                <a:rPr kumimoji="0" lang="es-CO" altLang="es-CO" sz="1600" b="0" i="0" u="none" strike="noStrike" cap="none" normalizeH="0" baseline="0" dirty="0" err="1" smtClean="0">
                  <a:ln>
                    <a:noFill/>
                  </a:ln>
                  <a:solidFill>
                    <a:srgbClr val="333333"/>
                  </a:solidFill>
                  <a:effectLst/>
                  <a:latin typeface="Verdana" panose="020B0604030504040204" pitchFamily="34" charset="0"/>
                </a:rPr>
                <a:t>classes</a:t>
              </a:r>
              <a:r>
                <a:rPr kumimoji="0" lang="es-CO" altLang="es-CO" sz="1600" b="0" i="0" u="none" strike="noStrike" cap="none" normalizeH="0" baseline="0" dirty="0" smtClean="0">
                  <a:ln>
                    <a:noFill/>
                  </a:ln>
                  <a:solidFill>
                    <a:srgbClr val="333333"/>
                  </a:solidFill>
                  <a:effectLst/>
                  <a:latin typeface="Verdana" panose="020B0604030504040204" pitchFamily="34" charset="0"/>
                </a:rPr>
                <a:t> can be </a:t>
              </a:r>
              <a:r>
                <a:rPr kumimoji="0" lang="es-CO" altLang="es-CO" sz="1600" b="0" i="0" u="none" strike="noStrike" cap="none" normalizeH="0" baseline="0" dirty="0" err="1" smtClean="0">
                  <a:ln>
                    <a:noFill/>
                  </a:ln>
                  <a:solidFill>
                    <a:srgbClr val="333333"/>
                  </a:solidFill>
                  <a:effectLst/>
                  <a:latin typeface="Verdana" panose="020B0604030504040204" pitchFamily="34" charset="0"/>
                </a:rPr>
                <a:t>used</a:t>
              </a:r>
              <a:r>
                <a:rPr kumimoji="0" lang="es-CO" altLang="es-CO" sz="1600" b="0" i="0" u="none" strike="noStrike" cap="none" normalizeH="0" baseline="0" dirty="0" smtClean="0">
                  <a:ln>
                    <a:noFill/>
                  </a:ln>
                  <a:solidFill>
                    <a:srgbClr val="333333"/>
                  </a:solidFill>
                  <a:effectLst/>
                  <a:latin typeface="Verdana" panose="020B0604030504040204" pitchFamily="34" charset="0"/>
                </a:rPr>
                <a:t> </a:t>
              </a:r>
              <a:r>
                <a:rPr kumimoji="0" lang="es-CO" altLang="es-CO" sz="1600" b="0" i="0" u="none" strike="noStrike" cap="none" normalizeH="0" baseline="0" dirty="0" err="1" smtClean="0">
                  <a:ln>
                    <a:noFill/>
                  </a:ln>
                  <a:solidFill>
                    <a:srgbClr val="333333"/>
                  </a:solidFill>
                  <a:effectLst/>
                  <a:latin typeface="Verdana" panose="020B0604030504040204" pitchFamily="34" charset="0"/>
                </a:rPr>
                <a:t>on</a:t>
              </a:r>
              <a:r>
                <a:rPr kumimoji="0" lang="es-CO" altLang="es-CO" sz="1600" b="0" i="0" u="none" strike="noStrike" cap="none" normalizeH="0" baseline="0" dirty="0" smtClean="0">
                  <a:ln>
                    <a:noFill/>
                  </a:ln>
                  <a:solidFill>
                    <a:srgbClr val="333333"/>
                  </a:solidFill>
                  <a:effectLst/>
                  <a:latin typeface="Verdana" panose="020B0604030504040204" pitchFamily="34" charset="0"/>
                </a:rPr>
                <a:t> </a:t>
              </a:r>
              <a:r>
                <a:rPr kumimoji="0" lang="es-CO" altLang="es-CO" sz="1600" b="0" i="0" u="none" strike="noStrike" cap="none" normalizeH="0" baseline="0" dirty="0" err="1" smtClean="0">
                  <a:ln>
                    <a:noFill/>
                  </a:ln>
                  <a:solidFill>
                    <a:srgbClr val="333333"/>
                  </a:solidFill>
                  <a:effectLst/>
                  <a:latin typeface="Verdana" panose="020B0604030504040204" pitchFamily="34" charset="0"/>
                </a:rPr>
                <a:t>an</a:t>
              </a:r>
              <a:r>
                <a:rPr kumimoji="0" lang="es-CO" altLang="es-CO" sz="1600" b="0" i="0" u="none" strike="noStrike" cap="none" normalizeH="0" baseline="0" dirty="0" smtClean="0">
                  <a:ln>
                    <a:noFill/>
                  </a:ln>
                  <a:solidFill>
                    <a:srgbClr val="333333"/>
                  </a:solidFill>
                  <a:effectLst/>
                  <a:latin typeface="Verdana" panose="020B0604030504040204" pitchFamily="34" charset="0"/>
                </a:rPr>
                <a:t> </a:t>
              </a:r>
              <a:r>
                <a:rPr kumimoji="0" lang="es-CO" altLang="es-CO" sz="1600" b="0" i="0" u="none" strike="noStrike" cap="none" normalizeH="0" baseline="0" dirty="0" smtClean="0">
                  <a:ln>
                    <a:noFill/>
                  </a:ln>
                  <a:solidFill>
                    <a:srgbClr val="DC143C"/>
                  </a:solidFill>
                  <a:effectLst/>
                  <a:latin typeface="Menlo"/>
                </a:rPr>
                <a:t>&lt;a&gt;</a:t>
              </a:r>
              <a:r>
                <a:rPr kumimoji="0" lang="es-CO" altLang="es-CO" sz="1600" b="0" i="0" u="none" strike="noStrike" cap="none" normalizeH="0" baseline="0" dirty="0" smtClean="0">
                  <a:ln>
                    <a:noFill/>
                  </a:ln>
                  <a:solidFill>
                    <a:srgbClr val="333333"/>
                  </a:solidFill>
                  <a:effectLst/>
                  <a:latin typeface="Verdana" panose="020B0604030504040204" pitchFamily="34" charset="0"/>
                </a:rPr>
                <a:t>, </a:t>
              </a:r>
              <a:r>
                <a:rPr kumimoji="0" lang="es-CO" altLang="es-CO" sz="1600" b="0" i="0" u="none" strike="noStrike" cap="none" normalizeH="0" baseline="0" dirty="0" smtClean="0">
                  <a:ln>
                    <a:noFill/>
                  </a:ln>
                  <a:solidFill>
                    <a:srgbClr val="DC143C"/>
                  </a:solidFill>
                  <a:effectLst/>
                  <a:latin typeface="Menlo"/>
                </a:rPr>
                <a:t>&lt;</a:t>
              </a:r>
              <a:r>
                <a:rPr kumimoji="0" lang="es-CO" altLang="es-CO" sz="1600" b="0" i="0" u="none" strike="noStrike" cap="none" normalizeH="0" baseline="0" dirty="0" err="1" smtClean="0">
                  <a:ln>
                    <a:noFill/>
                  </a:ln>
                  <a:solidFill>
                    <a:srgbClr val="DC143C"/>
                  </a:solidFill>
                  <a:effectLst/>
                  <a:latin typeface="Menlo"/>
                </a:rPr>
                <a:t>button</a:t>
              </a:r>
              <a:r>
                <a:rPr kumimoji="0" lang="es-CO" altLang="es-CO" sz="1600" b="0" i="0" u="none" strike="noStrike" cap="none" normalizeH="0" baseline="0" dirty="0" smtClean="0">
                  <a:ln>
                    <a:noFill/>
                  </a:ln>
                  <a:solidFill>
                    <a:srgbClr val="DC143C"/>
                  </a:solidFill>
                  <a:effectLst/>
                  <a:latin typeface="Menlo"/>
                </a:rPr>
                <a:t>&gt;</a:t>
              </a:r>
              <a:r>
                <a:rPr kumimoji="0" lang="es-CO" altLang="es-CO" sz="1600" b="0" i="0" u="none" strike="noStrike" cap="none" normalizeH="0" baseline="0" dirty="0" smtClean="0">
                  <a:ln>
                    <a:noFill/>
                  </a:ln>
                  <a:solidFill>
                    <a:srgbClr val="333333"/>
                  </a:solidFill>
                  <a:effectLst/>
                  <a:latin typeface="Verdana" panose="020B0604030504040204" pitchFamily="34" charset="0"/>
                </a:rPr>
                <a:t>, </a:t>
              </a:r>
              <a:r>
                <a:rPr kumimoji="0" lang="es-CO" altLang="es-CO" sz="1600" b="0" i="0" u="none" strike="noStrike" cap="none" normalizeH="0" baseline="0" dirty="0" err="1" smtClean="0">
                  <a:ln>
                    <a:noFill/>
                  </a:ln>
                  <a:solidFill>
                    <a:srgbClr val="333333"/>
                  </a:solidFill>
                  <a:effectLst/>
                  <a:latin typeface="Verdana" panose="020B0604030504040204" pitchFamily="34" charset="0"/>
                </a:rPr>
                <a:t>or</a:t>
              </a:r>
              <a:r>
                <a:rPr kumimoji="0" lang="es-CO" altLang="es-CO" sz="1600" b="0" i="0" u="none" strike="noStrike" cap="none" normalizeH="0" baseline="0" dirty="0" smtClean="0">
                  <a:ln>
                    <a:noFill/>
                  </a:ln>
                  <a:solidFill>
                    <a:srgbClr val="333333"/>
                  </a:solidFill>
                  <a:effectLst/>
                  <a:latin typeface="Verdana" panose="020B0604030504040204" pitchFamily="34" charset="0"/>
                </a:rPr>
                <a:t> </a:t>
              </a:r>
              <a:r>
                <a:rPr kumimoji="0" lang="es-CO" altLang="es-CO" sz="1600" b="0" i="0" u="none" strike="noStrike" cap="none" normalizeH="0" baseline="0" dirty="0" smtClean="0">
                  <a:ln>
                    <a:noFill/>
                  </a:ln>
                  <a:solidFill>
                    <a:srgbClr val="DC143C"/>
                  </a:solidFill>
                  <a:effectLst/>
                  <a:latin typeface="Menlo"/>
                </a:rPr>
                <a:t>&lt;input&gt;</a:t>
              </a:r>
              <a:r>
                <a:rPr kumimoji="0" lang="es-CO" altLang="es-CO" sz="1600" b="0" i="0" u="none" strike="noStrike" cap="none" normalizeH="0" baseline="0" dirty="0" smtClean="0">
                  <a:ln>
                    <a:noFill/>
                  </a:ln>
                  <a:solidFill>
                    <a:srgbClr val="333333"/>
                  </a:solidFill>
                  <a:effectLst/>
                  <a:latin typeface="Verdana" panose="020B0604030504040204" pitchFamily="34" charset="0"/>
                </a:rPr>
                <a:t> </a:t>
              </a:r>
              <a:r>
                <a:rPr kumimoji="0" lang="es-CO" altLang="es-CO" sz="1600" b="0" i="0" u="none" strike="noStrike" cap="none" normalizeH="0" baseline="0" dirty="0" err="1" smtClean="0">
                  <a:ln>
                    <a:noFill/>
                  </a:ln>
                  <a:solidFill>
                    <a:srgbClr val="333333"/>
                  </a:solidFill>
                  <a:effectLst/>
                  <a:latin typeface="Verdana" panose="020B0604030504040204" pitchFamily="34" charset="0"/>
                </a:rPr>
                <a:t>element</a:t>
              </a:r>
              <a:r>
                <a:rPr kumimoji="0" lang="es-CO" altLang="es-CO" sz="1600" b="0" i="0" u="none" strike="noStrike" cap="none" normalizeH="0" baseline="0" dirty="0" smtClean="0">
                  <a:ln>
                    <a:noFill/>
                  </a:ln>
                  <a:solidFill>
                    <a:srgbClr val="333333"/>
                  </a:solidFill>
                  <a:effectLst/>
                  <a:latin typeface="Verdana" panose="020B0604030504040204" pitchFamily="34" charset="0"/>
                </a:rPr>
                <a:t>:</a:t>
              </a:r>
              <a:r>
                <a:rPr kumimoji="0" lang="es-CO" altLang="es-CO" sz="1100" b="0" i="0" u="none" strike="noStrike" cap="none" normalizeH="0" baseline="0" dirty="0" smtClean="0">
                  <a:ln>
                    <a:noFill/>
                  </a:ln>
                  <a:solidFill>
                    <a:schemeClr val="tx1"/>
                  </a:solidFill>
                  <a:effectLst/>
                </a:rPr>
                <a:t> </a:t>
              </a:r>
              <a:endParaRPr kumimoji="0" lang="es-CO" altLang="es-CO" sz="2800" b="0" i="0" u="none" strike="noStrike" cap="none" normalizeH="0" baseline="0" dirty="0" smtClean="0">
                <a:ln>
                  <a:noFill/>
                </a:ln>
                <a:solidFill>
                  <a:schemeClr val="tx1"/>
                </a:solidFill>
                <a:effectLst/>
                <a:latin typeface="Arial" panose="020B0604020202020204" pitchFamily="34" charset="0"/>
              </a:endParaRPr>
            </a:p>
          </p:txBody>
        </p:sp>
        <p:cxnSp>
          <p:nvCxnSpPr>
            <p:cNvPr id="9" name="Conector recto de flecha 8"/>
            <p:cNvCxnSpPr/>
            <p:nvPr/>
          </p:nvCxnSpPr>
          <p:spPr>
            <a:xfrm flipH="1">
              <a:off x="1055914" y="2275114"/>
              <a:ext cx="370115" cy="7144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6" name="Grupo 15"/>
          <p:cNvGrpSpPr/>
          <p:nvPr/>
        </p:nvGrpSpPr>
        <p:grpSpPr>
          <a:xfrm>
            <a:off x="6629400" y="438682"/>
            <a:ext cx="5422446" cy="1308026"/>
            <a:chOff x="6629400" y="438682"/>
            <a:chExt cx="5422446" cy="1308026"/>
          </a:xfrm>
        </p:grpSpPr>
        <p:grpSp>
          <p:nvGrpSpPr>
            <p:cNvPr id="14" name="Grupo 13"/>
            <p:cNvGrpSpPr/>
            <p:nvPr/>
          </p:nvGrpSpPr>
          <p:grpSpPr>
            <a:xfrm>
              <a:off x="6629400" y="438682"/>
              <a:ext cx="2362201" cy="1308026"/>
              <a:chOff x="7870371" y="458532"/>
              <a:chExt cx="2362201" cy="1308026"/>
            </a:xfrm>
          </p:grpSpPr>
          <p:sp>
            <p:nvSpPr>
              <p:cNvPr id="11" name="Rectangle 2"/>
              <p:cNvSpPr>
                <a:spLocks noChangeArrowheads="1"/>
              </p:cNvSpPr>
              <p:nvPr/>
            </p:nvSpPr>
            <p:spPr bwMode="auto">
              <a:xfrm>
                <a:off x="8327572" y="458532"/>
                <a:ext cx="1905000" cy="1308026"/>
              </a:xfrm>
              <a:prstGeom prst="rect">
                <a:avLst/>
              </a:prstGeom>
              <a:solidFill>
                <a:srgbClr val="F1F1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76176" numCol="1" anchor="ctr" anchorCtr="0" compatLnSpc="1">
                <a:prstTxWarp prst="textNoShape">
                  <a:avLst/>
                </a:prstTxWarp>
                <a:spAutoFit/>
              </a:bodyPr>
              <a:lstStyle/>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s-CO" altLang="es-CO" sz="2000" b="0" i="0" u="none" strike="noStrike" cap="none" normalizeH="0" baseline="0" dirty="0" smtClean="0">
                    <a:ln>
                      <a:noFill/>
                    </a:ln>
                    <a:solidFill>
                      <a:srgbClr val="DC143C"/>
                    </a:solidFill>
                    <a:effectLst/>
                    <a:latin typeface="Menlo"/>
                  </a:rPr>
                  <a:t>.</a:t>
                </a:r>
                <a:r>
                  <a:rPr kumimoji="0" lang="es-CO" altLang="es-CO" sz="2000" b="0" i="0" u="none" strike="noStrike" cap="none" normalizeH="0" baseline="0" dirty="0" err="1" smtClean="0">
                    <a:ln>
                      <a:noFill/>
                    </a:ln>
                    <a:solidFill>
                      <a:srgbClr val="DC143C"/>
                    </a:solidFill>
                    <a:effectLst/>
                    <a:latin typeface="Menlo"/>
                  </a:rPr>
                  <a:t>btn-lg</a:t>
                </a:r>
                <a:endParaRPr kumimoji="0" lang="es-CO" altLang="es-CO" sz="2000" b="0" i="0" u="none" strike="noStrike" cap="none" normalizeH="0" baseline="0" dirty="0" smtClean="0">
                  <a:ln>
                    <a:noFill/>
                  </a:ln>
                  <a:solidFill>
                    <a:srgbClr val="333333"/>
                  </a:solidFill>
                  <a:effectLst/>
                  <a:latin typeface="Verdana" panose="020B0604030504040204" pitchFamily="34" charset="0"/>
                </a:endParaRP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s-CO" altLang="es-CO" sz="2000" b="0" i="0" u="none" strike="noStrike" cap="none" normalizeH="0" baseline="0" dirty="0" smtClean="0">
                    <a:ln>
                      <a:noFill/>
                    </a:ln>
                    <a:solidFill>
                      <a:srgbClr val="DC143C"/>
                    </a:solidFill>
                    <a:effectLst/>
                    <a:latin typeface="Menlo"/>
                  </a:rPr>
                  <a:t>.</a:t>
                </a:r>
                <a:r>
                  <a:rPr kumimoji="0" lang="es-CO" altLang="es-CO" sz="2000" b="0" i="0" u="none" strike="noStrike" cap="none" normalizeH="0" baseline="0" dirty="0" err="1" smtClean="0">
                    <a:ln>
                      <a:noFill/>
                    </a:ln>
                    <a:solidFill>
                      <a:srgbClr val="DC143C"/>
                    </a:solidFill>
                    <a:effectLst/>
                    <a:latin typeface="Menlo"/>
                  </a:rPr>
                  <a:t>btn</a:t>
                </a:r>
                <a:r>
                  <a:rPr kumimoji="0" lang="es-CO" altLang="es-CO" sz="2000" b="0" i="0" u="none" strike="noStrike" cap="none" normalizeH="0" baseline="0" dirty="0" smtClean="0">
                    <a:ln>
                      <a:noFill/>
                    </a:ln>
                    <a:solidFill>
                      <a:srgbClr val="DC143C"/>
                    </a:solidFill>
                    <a:effectLst/>
                    <a:latin typeface="Menlo"/>
                  </a:rPr>
                  <a:t>-md</a:t>
                </a:r>
                <a:endParaRPr kumimoji="0" lang="es-CO" altLang="es-CO" sz="2000" b="0" i="0" u="none" strike="noStrike" cap="none" normalizeH="0" baseline="0" dirty="0" smtClean="0">
                  <a:ln>
                    <a:noFill/>
                  </a:ln>
                  <a:solidFill>
                    <a:srgbClr val="333333"/>
                  </a:solidFill>
                  <a:effectLst/>
                  <a:latin typeface="Verdana" panose="020B0604030504040204" pitchFamily="34" charset="0"/>
                </a:endParaRP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s-CO" altLang="es-CO" sz="2000" b="0" i="0" u="none" strike="noStrike" cap="none" normalizeH="0" baseline="0" dirty="0" smtClean="0">
                    <a:ln>
                      <a:noFill/>
                    </a:ln>
                    <a:solidFill>
                      <a:srgbClr val="DC143C"/>
                    </a:solidFill>
                    <a:effectLst/>
                    <a:latin typeface="Menlo"/>
                  </a:rPr>
                  <a:t>.</a:t>
                </a:r>
                <a:r>
                  <a:rPr kumimoji="0" lang="es-CO" altLang="es-CO" sz="2000" b="0" i="0" u="none" strike="noStrike" cap="none" normalizeH="0" baseline="0" dirty="0" err="1" smtClean="0">
                    <a:ln>
                      <a:noFill/>
                    </a:ln>
                    <a:solidFill>
                      <a:srgbClr val="DC143C"/>
                    </a:solidFill>
                    <a:effectLst/>
                    <a:latin typeface="Menlo"/>
                  </a:rPr>
                  <a:t>btn-sm</a:t>
                </a:r>
                <a:endParaRPr kumimoji="0" lang="es-CO" altLang="es-CO" sz="2000" b="0" i="0" u="none" strike="noStrike" cap="none" normalizeH="0" baseline="0" dirty="0" smtClean="0">
                  <a:ln>
                    <a:noFill/>
                  </a:ln>
                  <a:solidFill>
                    <a:srgbClr val="333333"/>
                  </a:solidFill>
                  <a:effectLst/>
                  <a:latin typeface="Verdana" panose="020B0604030504040204" pitchFamily="34" charset="0"/>
                </a:endParaRP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s-CO" altLang="es-CO" sz="2000" b="0" i="0" u="none" strike="noStrike" cap="none" normalizeH="0" baseline="0" dirty="0" smtClean="0">
                    <a:ln>
                      <a:noFill/>
                    </a:ln>
                    <a:solidFill>
                      <a:srgbClr val="DC143C"/>
                    </a:solidFill>
                    <a:effectLst/>
                    <a:latin typeface="Menlo"/>
                  </a:rPr>
                  <a:t>.</a:t>
                </a:r>
                <a:r>
                  <a:rPr kumimoji="0" lang="es-CO" altLang="es-CO" sz="2000" b="0" i="0" u="none" strike="noStrike" cap="none" normalizeH="0" baseline="0" dirty="0" err="1" smtClean="0">
                    <a:ln>
                      <a:noFill/>
                    </a:ln>
                    <a:solidFill>
                      <a:srgbClr val="DC143C"/>
                    </a:solidFill>
                    <a:effectLst/>
                    <a:latin typeface="Menlo"/>
                  </a:rPr>
                  <a:t>btn-xs</a:t>
                </a:r>
                <a:endParaRPr kumimoji="0" lang="es-CO" altLang="es-CO" sz="2000" b="0" i="0" u="none" strike="noStrike" cap="none" normalizeH="0" baseline="0" dirty="0" smtClean="0">
                  <a:ln>
                    <a:noFill/>
                  </a:ln>
                  <a:solidFill>
                    <a:srgbClr val="333333"/>
                  </a:solidFill>
                  <a:effectLst/>
                  <a:latin typeface="Verdana" panose="020B0604030504040204" pitchFamily="34" charset="0"/>
                </a:endParaRPr>
              </a:p>
            </p:txBody>
          </p:sp>
          <p:cxnSp>
            <p:nvCxnSpPr>
              <p:cNvPr id="13" name="Conector recto de flecha 12"/>
              <p:cNvCxnSpPr/>
              <p:nvPr/>
            </p:nvCxnSpPr>
            <p:spPr>
              <a:xfrm flipH="1">
                <a:off x="7870371" y="1351060"/>
                <a:ext cx="402772" cy="4154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pic>
          <p:nvPicPr>
            <p:cNvPr id="15" name="Imagen 14"/>
            <p:cNvPicPr>
              <a:picLocks noChangeAspect="1"/>
            </p:cNvPicPr>
            <p:nvPr/>
          </p:nvPicPr>
          <p:blipFill>
            <a:blip r:embed="rId3"/>
            <a:stretch>
              <a:fillRect/>
            </a:stretch>
          </p:blipFill>
          <p:spPr>
            <a:xfrm>
              <a:off x="9280071" y="855512"/>
              <a:ext cx="2771775" cy="466725"/>
            </a:xfrm>
            <a:prstGeom prst="rect">
              <a:avLst/>
            </a:prstGeom>
          </p:spPr>
        </p:pic>
      </p:grpSp>
      <p:grpSp>
        <p:nvGrpSpPr>
          <p:cNvPr id="20" name="Grupo 19"/>
          <p:cNvGrpSpPr/>
          <p:nvPr/>
        </p:nvGrpSpPr>
        <p:grpSpPr>
          <a:xfrm>
            <a:off x="1839686" y="5198125"/>
            <a:ext cx="3657600" cy="1443248"/>
            <a:chOff x="2971800" y="5121678"/>
            <a:chExt cx="3657600" cy="1443248"/>
          </a:xfrm>
        </p:grpSpPr>
        <p:sp>
          <p:nvSpPr>
            <p:cNvPr id="17" name="Rectangle 3"/>
            <p:cNvSpPr>
              <a:spLocks noChangeArrowheads="1"/>
            </p:cNvSpPr>
            <p:nvPr/>
          </p:nvSpPr>
          <p:spPr bwMode="auto">
            <a:xfrm>
              <a:off x="2971800" y="5549263"/>
              <a:ext cx="3526972" cy="1015663"/>
            </a:xfrm>
            <a:prstGeom prst="rect">
              <a:avLst/>
            </a:prstGeom>
            <a:solidFill>
              <a:srgbClr val="F1F1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CO" altLang="es-CO" sz="2000" b="0" i="0" u="none" strike="noStrike" cap="none" normalizeH="0" baseline="0" smtClean="0">
                  <a:ln>
                    <a:noFill/>
                  </a:ln>
                  <a:solidFill>
                    <a:srgbClr val="333333"/>
                  </a:solidFill>
                  <a:effectLst/>
                  <a:latin typeface="Verdana" panose="020B0604030504040204" pitchFamily="34" charset="0"/>
                </a:rPr>
                <a:t>Add class </a:t>
              </a:r>
              <a:r>
                <a:rPr kumimoji="0" lang="es-CO" altLang="es-CO" sz="2000" b="0" i="0" u="none" strike="noStrike" cap="none" normalizeH="0" baseline="0" smtClean="0">
                  <a:ln>
                    <a:noFill/>
                  </a:ln>
                  <a:solidFill>
                    <a:srgbClr val="DC143C"/>
                  </a:solidFill>
                  <a:effectLst/>
                  <a:latin typeface="Menlo"/>
                </a:rPr>
                <a:t>.btn-block</a:t>
              </a:r>
              <a:r>
                <a:rPr kumimoji="0" lang="es-CO" altLang="es-CO" sz="2000" b="0" i="0" u="none" strike="noStrike" cap="none" normalizeH="0" baseline="0" smtClean="0">
                  <a:ln>
                    <a:noFill/>
                  </a:ln>
                  <a:solidFill>
                    <a:srgbClr val="333333"/>
                  </a:solidFill>
                  <a:effectLst/>
                  <a:latin typeface="Verdana" panose="020B0604030504040204" pitchFamily="34" charset="0"/>
                </a:rPr>
                <a:t> to create a block level button:</a:t>
              </a:r>
              <a:r>
                <a:rPr kumimoji="0" lang="es-CO" altLang="es-CO" sz="1400" b="0" i="0" u="none" strike="noStrike" cap="none" normalizeH="0" baseline="0" smtClean="0">
                  <a:ln>
                    <a:noFill/>
                  </a:ln>
                  <a:solidFill>
                    <a:schemeClr val="tx1"/>
                  </a:solidFill>
                  <a:effectLst/>
                </a:rPr>
                <a:t> </a:t>
              </a:r>
              <a:endParaRPr kumimoji="0" lang="es-CO" altLang="es-CO" sz="3600" b="0" i="0" u="none" strike="noStrike" cap="none" normalizeH="0" baseline="0" smtClean="0">
                <a:ln>
                  <a:noFill/>
                </a:ln>
                <a:solidFill>
                  <a:schemeClr val="tx1"/>
                </a:solidFill>
                <a:effectLst/>
                <a:latin typeface="Arial" panose="020B0604020202020204" pitchFamily="34" charset="0"/>
              </a:endParaRPr>
            </a:p>
          </p:txBody>
        </p:sp>
        <p:cxnSp>
          <p:nvCxnSpPr>
            <p:cNvPr id="19" name="Conector recto de flecha 18"/>
            <p:cNvCxnSpPr/>
            <p:nvPr/>
          </p:nvCxnSpPr>
          <p:spPr>
            <a:xfrm flipV="1">
              <a:off x="4441371" y="5121678"/>
              <a:ext cx="2188029" cy="2667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25" name="Grupo 24"/>
          <p:cNvGrpSpPr/>
          <p:nvPr/>
        </p:nvGrpSpPr>
        <p:grpSpPr>
          <a:xfrm>
            <a:off x="6830786" y="5010052"/>
            <a:ext cx="4735285" cy="1578731"/>
            <a:chOff x="6830786" y="5010052"/>
            <a:chExt cx="4735285" cy="1578731"/>
          </a:xfrm>
        </p:grpSpPr>
        <p:sp>
          <p:nvSpPr>
            <p:cNvPr id="21" name="Rectangle 4"/>
            <p:cNvSpPr>
              <a:spLocks noChangeArrowheads="1"/>
            </p:cNvSpPr>
            <p:nvPr/>
          </p:nvSpPr>
          <p:spPr bwMode="auto">
            <a:xfrm>
              <a:off x="7511143" y="5388454"/>
              <a:ext cx="4054928" cy="1200329"/>
            </a:xfrm>
            <a:prstGeom prst="rect">
              <a:avLst/>
            </a:prstGeom>
            <a:solidFill>
              <a:srgbClr val="F1F1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CO" altLang="es-CO" b="0" i="0" u="none" strike="noStrike" cap="none" normalizeH="0" baseline="0" dirty="0" err="1" smtClean="0">
                  <a:ln>
                    <a:noFill/>
                  </a:ln>
                  <a:solidFill>
                    <a:srgbClr val="333333"/>
                  </a:solidFill>
                  <a:effectLst/>
                  <a:latin typeface="Verdana" panose="020B0604030504040204" pitchFamily="34" charset="0"/>
                </a:rPr>
                <a:t>The</a:t>
              </a:r>
              <a:r>
                <a:rPr kumimoji="0" lang="es-CO" altLang="es-CO" b="0" i="0" u="none" strike="noStrike" cap="none" normalizeH="0" baseline="0" dirty="0" smtClean="0">
                  <a:ln>
                    <a:noFill/>
                  </a:ln>
                  <a:solidFill>
                    <a:srgbClr val="333333"/>
                  </a:solidFill>
                  <a:effectLst/>
                  <a:latin typeface="Verdana" panose="020B0604030504040204" pitchFamily="34" charset="0"/>
                </a:rPr>
                <a:t> </a:t>
              </a:r>
              <a:r>
                <a:rPr kumimoji="0" lang="es-CO" altLang="es-CO" b="0" i="0" u="none" strike="noStrike" cap="none" normalizeH="0" baseline="0" dirty="0" err="1" smtClean="0">
                  <a:ln>
                    <a:noFill/>
                  </a:ln>
                  <a:solidFill>
                    <a:srgbClr val="333333"/>
                  </a:solidFill>
                  <a:effectLst/>
                  <a:latin typeface="Verdana" panose="020B0604030504040204" pitchFamily="34" charset="0"/>
                </a:rPr>
                <a:t>class</a:t>
              </a:r>
              <a:r>
                <a:rPr kumimoji="0" lang="es-CO" altLang="es-CO" b="0" i="0" u="none" strike="noStrike" cap="none" normalizeH="0" baseline="0" dirty="0" smtClean="0">
                  <a:ln>
                    <a:noFill/>
                  </a:ln>
                  <a:solidFill>
                    <a:srgbClr val="333333"/>
                  </a:solidFill>
                  <a:effectLst/>
                  <a:latin typeface="Verdana" panose="020B0604030504040204" pitchFamily="34" charset="0"/>
                </a:rPr>
                <a:t> </a:t>
              </a:r>
              <a:r>
                <a:rPr kumimoji="0" lang="es-CO" altLang="es-CO" b="0" i="0" u="none" strike="noStrike" cap="none" normalizeH="0" baseline="0" dirty="0" smtClean="0">
                  <a:ln>
                    <a:noFill/>
                  </a:ln>
                  <a:solidFill>
                    <a:srgbClr val="DC143C"/>
                  </a:solidFill>
                  <a:effectLst/>
                  <a:latin typeface="Menlo"/>
                </a:rPr>
                <a:t>.active</a:t>
              </a:r>
              <a:r>
                <a:rPr kumimoji="0" lang="es-CO" altLang="es-CO" b="0" i="0" u="none" strike="noStrike" cap="none" normalizeH="0" baseline="0" dirty="0" smtClean="0">
                  <a:ln>
                    <a:noFill/>
                  </a:ln>
                  <a:solidFill>
                    <a:srgbClr val="333333"/>
                  </a:solidFill>
                  <a:effectLst/>
                  <a:latin typeface="Verdana" panose="020B0604030504040204" pitchFamily="34" charset="0"/>
                </a:rPr>
                <a:t> </a:t>
              </a:r>
              <a:r>
                <a:rPr kumimoji="0" lang="es-CO" altLang="es-CO" b="0" i="0" u="none" strike="noStrike" cap="none" normalizeH="0" baseline="0" dirty="0" err="1" smtClean="0">
                  <a:ln>
                    <a:noFill/>
                  </a:ln>
                  <a:solidFill>
                    <a:srgbClr val="333333"/>
                  </a:solidFill>
                  <a:effectLst/>
                  <a:latin typeface="Verdana" panose="020B0604030504040204" pitchFamily="34" charset="0"/>
                </a:rPr>
                <a:t>makes</a:t>
              </a:r>
              <a:r>
                <a:rPr kumimoji="0" lang="es-CO" altLang="es-CO" b="0" i="0" u="none" strike="noStrike" cap="none" normalizeH="0" baseline="0" dirty="0" smtClean="0">
                  <a:ln>
                    <a:noFill/>
                  </a:ln>
                  <a:solidFill>
                    <a:srgbClr val="333333"/>
                  </a:solidFill>
                  <a:effectLst/>
                  <a:latin typeface="Verdana" panose="020B0604030504040204" pitchFamily="34" charset="0"/>
                </a:rPr>
                <a:t> a </a:t>
              </a:r>
              <a:r>
                <a:rPr kumimoji="0" lang="es-CO" altLang="es-CO" b="0" i="0" u="none" strike="noStrike" cap="none" normalizeH="0" baseline="0" dirty="0" err="1" smtClean="0">
                  <a:ln>
                    <a:noFill/>
                  </a:ln>
                  <a:solidFill>
                    <a:srgbClr val="333333"/>
                  </a:solidFill>
                  <a:effectLst/>
                  <a:latin typeface="Verdana" panose="020B0604030504040204" pitchFamily="34" charset="0"/>
                </a:rPr>
                <a:t>button</a:t>
              </a:r>
              <a:r>
                <a:rPr kumimoji="0" lang="es-CO" altLang="es-CO" b="0" i="0" u="none" strike="noStrike" cap="none" normalizeH="0" baseline="0" dirty="0" smtClean="0">
                  <a:ln>
                    <a:noFill/>
                  </a:ln>
                  <a:solidFill>
                    <a:srgbClr val="333333"/>
                  </a:solidFill>
                  <a:effectLst/>
                  <a:latin typeface="Verdana" panose="020B0604030504040204" pitchFamily="34" charset="0"/>
                </a:rPr>
                <a:t> </a:t>
              </a:r>
              <a:r>
                <a:rPr kumimoji="0" lang="es-CO" altLang="es-CO" b="0" i="0" u="none" strike="noStrike" cap="none" normalizeH="0" baseline="0" dirty="0" err="1" smtClean="0">
                  <a:ln>
                    <a:noFill/>
                  </a:ln>
                  <a:solidFill>
                    <a:srgbClr val="333333"/>
                  </a:solidFill>
                  <a:effectLst/>
                  <a:latin typeface="Verdana" panose="020B0604030504040204" pitchFamily="34" charset="0"/>
                </a:rPr>
                <a:t>appear</a:t>
              </a:r>
              <a:r>
                <a:rPr kumimoji="0" lang="es-CO" altLang="es-CO" b="0" i="0" u="none" strike="noStrike" cap="none" normalizeH="0" baseline="0" dirty="0" smtClean="0">
                  <a:ln>
                    <a:noFill/>
                  </a:ln>
                  <a:solidFill>
                    <a:srgbClr val="333333"/>
                  </a:solidFill>
                  <a:effectLst/>
                  <a:latin typeface="Verdana" panose="020B0604030504040204" pitchFamily="34" charset="0"/>
                </a:rPr>
                <a:t> </a:t>
              </a:r>
              <a:r>
                <a:rPr kumimoji="0" lang="es-CO" altLang="es-CO" b="0" i="0" u="none" strike="noStrike" cap="none" normalizeH="0" baseline="0" dirty="0" err="1" smtClean="0">
                  <a:ln>
                    <a:noFill/>
                  </a:ln>
                  <a:solidFill>
                    <a:srgbClr val="333333"/>
                  </a:solidFill>
                  <a:effectLst/>
                  <a:latin typeface="Verdana" panose="020B0604030504040204" pitchFamily="34" charset="0"/>
                </a:rPr>
                <a:t>pressed</a:t>
              </a:r>
              <a:r>
                <a:rPr kumimoji="0" lang="es-CO" altLang="es-CO" b="0" i="0" u="none" strike="noStrike" cap="none" normalizeH="0" baseline="0" dirty="0" smtClean="0">
                  <a:ln>
                    <a:noFill/>
                  </a:ln>
                  <a:solidFill>
                    <a:srgbClr val="333333"/>
                  </a:solidFill>
                  <a:effectLst/>
                  <a:latin typeface="Verdana" panose="020B0604030504040204" pitchFamily="34" charset="0"/>
                </a:rPr>
                <a:t>, and </a:t>
              </a:r>
              <a:r>
                <a:rPr kumimoji="0" lang="es-CO" altLang="es-CO" b="0" i="0" u="none" strike="noStrike" cap="none" normalizeH="0" baseline="0" dirty="0" err="1" smtClean="0">
                  <a:ln>
                    <a:noFill/>
                  </a:ln>
                  <a:solidFill>
                    <a:srgbClr val="333333"/>
                  </a:solidFill>
                  <a:effectLst/>
                  <a:latin typeface="Verdana" panose="020B0604030504040204" pitchFamily="34" charset="0"/>
                </a:rPr>
                <a:t>the</a:t>
              </a:r>
              <a:r>
                <a:rPr kumimoji="0" lang="es-CO" altLang="es-CO" b="0" i="0" u="none" strike="noStrike" cap="none" normalizeH="0" baseline="0" dirty="0" smtClean="0">
                  <a:ln>
                    <a:noFill/>
                  </a:ln>
                  <a:solidFill>
                    <a:srgbClr val="333333"/>
                  </a:solidFill>
                  <a:effectLst/>
                  <a:latin typeface="Verdana" panose="020B0604030504040204" pitchFamily="34" charset="0"/>
                </a:rPr>
                <a:t> </a:t>
              </a:r>
              <a:r>
                <a:rPr kumimoji="0" lang="es-CO" altLang="es-CO" b="0" i="0" u="none" strike="noStrike" cap="none" normalizeH="0" baseline="0" dirty="0" err="1" smtClean="0">
                  <a:ln>
                    <a:noFill/>
                  </a:ln>
                  <a:solidFill>
                    <a:srgbClr val="333333"/>
                  </a:solidFill>
                  <a:effectLst/>
                  <a:latin typeface="Verdana" panose="020B0604030504040204" pitchFamily="34" charset="0"/>
                </a:rPr>
                <a:t>class</a:t>
              </a:r>
              <a:r>
                <a:rPr kumimoji="0" lang="es-CO" altLang="es-CO" b="0" i="0" u="none" strike="noStrike" cap="none" normalizeH="0" baseline="0" dirty="0" smtClean="0">
                  <a:ln>
                    <a:noFill/>
                  </a:ln>
                  <a:solidFill>
                    <a:srgbClr val="333333"/>
                  </a:solidFill>
                  <a:effectLst/>
                  <a:latin typeface="Verdana" panose="020B0604030504040204" pitchFamily="34" charset="0"/>
                </a:rPr>
                <a:t> </a:t>
              </a:r>
              <a:r>
                <a:rPr kumimoji="0" lang="es-CO" altLang="es-CO" b="0" i="0" u="none" strike="noStrike" cap="none" normalizeH="0" baseline="0" dirty="0" smtClean="0">
                  <a:ln>
                    <a:noFill/>
                  </a:ln>
                  <a:solidFill>
                    <a:srgbClr val="DC143C"/>
                  </a:solidFill>
                  <a:effectLst/>
                  <a:latin typeface="Menlo"/>
                </a:rPr>
                <a:t>.</a:t>
              </a:r>
              <a:r>
                <a:rPr kumimoji="0" lang="es-CO" altLang="es-CO" b="0" i="0" u="none" strike="noStrike" cap="none" normalizeH="0" baseline="0" dirty="0" err="1" smtClean="0">
                  <a:ln>
                    <a:noFill/>
                  </a:ln>
                  <a:solidFill>
                    <a:srgbClr val="DC143C"/>
                  </a:solidFill>
                  <a:effectLst/>
                  <a:latin typeface="Menlo"/>
                </a:rPr>
                <a:t>disabled</a:t>
              </a:r>
              <a:r>
                <a:rPr kumimoji="0" lang="es-CO" altLang="es-CO" b="0" i="0" u="none" strike="noStrike" cap="none" normalizeH="0" baseline="0" dirty="0" smtClean="0">
                  <a:ln>
                    <a:noFill/>
                  </a:ln>
                  <a:solidFill>
                    <a:srgbClr val="333333"/>
                  </a:solidFill>
                  <a:effectLst/>
                  <a:latin typeface="Verdana" panose="020B0604030504040204" pitchFamily="34" charset="0"/>
                </a:rPr>
                <a:t> </a:t>
              </a:r>
              <a:r>
                <a:rPr kumimoji="0" lang="es-CO" altLang="es-CO" b="0" i="0" u="none" strike="noStrike" cap="none" normalizeH="0" baseline="0" dirty="0" err="1" smtClean="0">
                  <a:ln>
                    <a:noFill/>
                  </a:ln>
                  <a:solidFill>
                    <a:srgbClr val="333333"/>
                  </a:solidFill>
                  <a:effectLst/>
                  <a:latin typeface="Verdana" panose="020B0604030504040204" pitchFamily="34" charset="0"/>
                </a:rPr>
                <a:t>makes</a:t>
              </a:r>
              <a:r>
                <a:rPr kumimoji="0" lang="es-CO" altLang="es-CO" b="0" i="0" u="none" strike="noStrike" cap="none" normalizeH="0" baseline="0" dirty="0" smtClean="0">
                  <a:ln>
                    <a:noFill/>
                  </a:ln>
                  <a:solidFill>
                    <a:srgbClr val="333333"/>
                  </a:solidFill>
                  <a:effectLst/>
                  <a:latin typeface="Verdana" panose="020B0604030504040204" pitchFamily="34" charset="0"/>
                </a:rPr>
                <a:t> a </a:t>
              </a:r>
              <a:r>
                <a:rPr kumimoji="0" lang="es-CO" altLang="es-CO" b="0" i="0" u="none" strike="noStrike" cap="none" normalizeH="0" baseline="0" dirty="0" err="1" smtClean="0">
                  <a:ln>
                    <a:noFill/>
                  </a:ln>
                  <a:solidFill>
                    <a:srgbClr val="333333"/>
                  </a:solidFill>
                  <a:effectLst/>
                  <a:latin typeface="Verdana" panose="020B0604030504040204" pitchFamily="34" charset="0"/>
                </a:rPr>
                <a:t>button</a:t>
              </a:r>
              <a:r>
                <a:rPr kumimoji="0" lang="es-CO" altLang="es-CO" b="0" i="0" u="none" strike="noStrike" cap="none" normalizeH="0" baseline="0" dirty="0" smtClean="0">
                  <a:ln>
                    <a:noFill/>
                  </a:ln>
                  <a:solidFill>
                    <a:srgbClr val="333333"/>
                  </a:solidFill>
                  <a:effectLst/>
                  <a:latin typeface="Verdana" panose="020B0604030504040204" pitchFamily="34" charset="0"/>
                </a:rPr>
                <a:t> </a:t>
              </a:r>
              <a:r>
                <a:rPr kumimoji="0" lang="es-CO" altLang="es-CO" b="0" i="0" u="none" strike="noStrike" cap="none" normalizeH="0" baseline="0" dirty="0" err="1" smtClean="0">
                  <a:ln>
                    <a:noFill/>
                  </a:ln>
                  <a:solidFill>
                    <a:srgbClr val="333333"/>
                  </a:solidFill>
                  <a:effectLst/>
                  <a:latin typeface="Verdana" panose="020B0604030504040204" pitchFamily="34" charset="0"/>
                </a:rPr>
                <a:t>unclickable</a:t>
              </a:r>
              <a:r>
                <a:rPr kumimoji="0" lang="es-CO" altLang="es-CO" b="0" i="0" u="none" strike="noStrike" cap="none" normalizeH="0" baseline="0" dirty="0" smtClean="0">
                  <a:ln>
                    <a:noFill/>
                  </a:ln>
                  <a:solidFill>
                    <a:srgbClr val="333333"/>
                  </a:solidFill>
                  <a:effectLst/>
                  <a:latin typeface="Verdana" panose="020B0604030504040204" pitchFamily="34" charset="0"/>
                </a:rPr>
                <a:t>:</a:t>
              </a:r>
              <a:r>
                <a:rPr kumimoji="0" lang="es-CO" altLang="es-CO" sz="1200" b="0" i="0" u="none" strike="noStrike" cap="none" normalizeH="0" baseline="0" dirty="0" smtClean="0">
                  <a:ln>
                    <a:noFill/>
                  </a:ln>
                  <a:solidFill>
                    <a:schemeClr val="tx1"/>
                  </a:solidFill>
                  <a:effectLst/>
                </a:rPr>
                <a:t> </a:t>
              </a:r>
              <a:endParaRPr kumimoji="0" lang="es-CO" altLang="es-CO" sz="3200" b="0" i="0" u="none" strike="noStrike" cap="none" normalizeH="0" baseline="0" dirty="0" smtClean="0">
                <a:ln>
                  <a:noFill/>
                </a:ln>
                <a:solidFill>
                  <a:schemeClr val="tx1"/>
                </a:solidFill>
                <a:effectLst/>
                <a:latin typeface="Arial" panose="020B0604020202020204" pitchFamily="34" charset="0"/>
              </a:endParaRPr>
            </a:p>
          </p:txBody>
        </p:sp>
        <p:cxnSp>
          <p:nvCxnSpPr>
            <p:cNvPr id="24" name="Conector recto de flecha 23"/>
            <p:cNvCxnSpPr/>
            <p:nvPr/>
          </p:nvCxnSpPr>
          <p:spPr>
            <a:xfrm flipH="1" flipV="1">
              <a:off x="6830786" y="5010052"/>
              <a:ext cx="1039585" cy="3214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2" name="CuadroTexto 1"/>
          <p:cNvSpPr txBox="1"/>
          <p:nvPr/>
        </p:nvSpPr>
        <p:spPr>
          <a:xfrm>
            <a:off x="2275114" y="195943"/>
            <a:ext cx="3537857" cy="646331"/>
          </a:xfrm>
          <a:prstGeom prst="rect">
            <a:avLst/>
          </a:prstGeom>
          <a:noFill/>
        </p:spPr>
        <p:txBody>
          <a:bodyPr wrap="square" rtlCol="0">
            <a:spAutoFit/>
          </a:bodyPr>
          <a:lstStyle/>
          <a:p>
            <a:r>
              <a:rPr lang="en-GB" dirty="0" smtClean="0"/>
              <a:t>There are 4 ways to create a button</a:t>
            </a:r>
          </a:p>
          <a:p>
            <a:endParaRPr lang="en-GB" dirty="0"/>
          </a:p>
        </p:txBody>
      </p:sp>
      <p:pic>
        <p:nvPicPr>
          <p:cNvPr id="3" name="Imagen 2"/>
          <p:cNvPicPr>
            <a:picLocks noChangeAspect="1"/>
          </p:cNvPicPr>
          <p:nvPr/>
        </p:nvPicPr>
        <p:blipFill>
          <a:blip r:embed="rId4"/>
          <a:stretch>
            <a:fillRect/>
          </a:stretch>
        </p:blipFill>
        <p:spPr>
          <a:xfrm>
            <a:off x="2383971" y="567024"/>
            <a:ext cx="4038600" cy="495300"/>
          </a:xfrm>
          <a:prstGeom prst="rect">
            <a:avLst/>
          </a:prstGeom>
        </p:spPr>
      </p:pic>
    </p:spTree>
    <p:extLst>
      <p:ext uri="{BB962C8B-B14F-4D97-AF65-F5344CB8AC3E}">
        <p14:creationId xmlns:p14="http://schemas.microsoft.com/office/powerpoint/2010/main" val="421003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892627" y="4375781"/>
            <a:ext cx="9808030" cy="1477328"/>
          </a:xfrm>
          <a:prstGeom prst="rect">
            <a:avLst/>
          </a:prstGeom>
        </p:spPr>
        <p:txBody>
          <a:bodyPr wrap="square">
            <a:spAutoFit/>
          </a:bodyPr>
          <a:lstStyle/>
          <a:p>
            <a:r>
              <a:rPr lang="es-CO" dirty="0">
                <a:solidFill>
                  <a:srgbClr val="0000FF"/>
                </a:solidFill>
                <a:latin typeface="Consolas" panose="020B0609020204030204" pitchFamily="49" charset="0"/>
              </a:rPr>
              <a:t>&lt;</a:t>
            </a:r>
            <a:r>
              <a:rPr lang="es-CO" dirty="0">
                <a:solidFill>
                  <a:srgbClr val="A52A2A"/>
                </a:solidFill>
                <a:latin typeface="Consolas" panose="020B0609020204030204" pitchFamily="49" charset="0"/>
              </a:rPr>
              <a:t>div</a:t>
            </a: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class</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a:t>
            </a:r>
            <a:r>
              <a:rPr lang="es-CO" dirty="0" err="1">
                <a:solidFill>
                  <a:srgbClr val="0000CD"/>
                </a:solidFill>
                <a:latin typeface="Consolas" panose="020B0609020204030204" pitchFamily="49" charset="0"/>
              </a:rPr>
              <a:t>btn-group</a:t>
            </a:r>
            <a:r>
              <a:rPr lang="es-CO" dirty="0">
                <a:solidFill>
                  <a:srgbClr val="0000CD"/>
                </a:solidFill>
                <a:latin typeface="Consolas" panose="020B0609020204030204" pitchFamily="49" charset="0"/>
              </a:rPr>
              <a:t>"</a:t>
            </a:r>
            <a:r>
              <a:rPr lang="es-CO" dirty="0">
                <a:solidFill>
                  <a:srgbClr val="0000FF"/>
                </a:solidFill>
                <a:latin typeface="Consolas" panose="020B0609020204030204" pitchFamily="49" charset="0"/>
              </a:rPr>
              <a:t>&gt;</a:t>
            </a:r>
            <a:r>
              <a:rPr lang="es-CO" dirty="0"/>
              <a:t/>
            </a:r>
            <a:br>
              <a:rPr lang="es-CO" dirty="0"/>
            </a:br>
            <a:r>
              <a:rPr lang="es-CO" dirty="0">
                <a:solidFill>
                  <a:srgbClr val="000000"/>
                </a:solidFill>
                <a:latin typeface="Consolas" panose="020B0609020204030204" pitchFamily="49" charset="0"/>
              </a:rPr>
              <a:t>  </a:t>
            </a:r>
            <a:r>
              <a:rPr lang="es-CO" dirty="0">
                <a:solidFill>
                  <a:srgbClr val="0000FF"/>
                </a:solidFill>
                <a:latin typeface="Consolas" panose="020B0609020204030204" pitchFamily="49" charset="0"/>
              </a:rPr>
              <a:t>&lt;</a:t>
            </a:r>
            <a:r>
              <a:rPr lang="es-CO" dirty="0" err="1">
                <a:solidFill>
                  <a:srgbClr val="A52A2A"/>
                </a:solidFill>
                <a:latin typeface="Consolas" panose="020B0609020204030204" pitchFamily="49" charset="0"/>
              </a:rPr>
              <a:t>button</a:t>
            </a: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type</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a:t>
            </a:r>
            <a:r>
              <a:rPr lang="es-CO" dirty="0" err="1">
                <a:solidFill>
                  <a:srgbClr val="0000CD"/>
                </a:solidFill>
                <a:latin typeface="Consolas" panose="020B0609020204030204" pitchFamily="49" charset="0"/>
              </a:rPr>
              <a:t>button</a:t>
            </a:r>
            <a:r>
              <a:rPr lang="es-CO" dirty="0">
                <a:solidFill>
                  <a:srgbClr val="0000CD"/>
                </a:solidFill>
                <a:latin typeface="Consolas" panose="020B0609020204030204" pitchFamily="49" charset="0"/>
              </a:rPr>
              <a:t>"</a:t>
            </a: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class</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a:t>
            </a:r>
            <a:r>
              <a:rPr lang="es-CO" dirty="0" err="1">
                <a:solidFill>
                  <a:srgbClr val="0000CD"/>
                </a:solidFill>
                <a:latin typeface="Consolas" panose="020B0609020204030204" pitchFamily="49" charset="0"/>
              </a:rPr>
              <a:t>btn</a:t>
            </a:r>
            <a:r>
              <a:rPr lang="es-CO" dirty="0">
                <a:solidFill>
                  <a:srgbClr val="0000CD"/>
                </a:solidFill>
                <a:latin typeface="Consolas" panose="020B0609020204030204" pitchFamily="49" charset="0"/>
              </a:rPr>
              <a:t> </a:t>
            </a:r>
            <a:r>
              <a:rPr lang="es-CO" dirty="0" err="1">
                <a:solidFill>
                  <a:srgbClr val="0000CD"/>
                </a:solidFill>
                <a:latin typeface="Consolas" panose="020B0609020204030204" pitchFamily="49" charset="0"/>
              </a:rPr>
              <a:t>btn-primary</a:t>
            </a:r>
            <a:r>
              <a:rPr lang="es-CO" dirty="0">
                <a:solidFill>
                  <a:srgbClr val="0000CD"/>
                </a:solidFill>
                <a:latin typeface="Consolas" panose="020B0609020204030204" pitchFamily="49" charset="0"/>
              </a:rPr>
              <a:t>"</a:t>
            </a:r>
            <a:r>
              <a:rPr lang="es-CO" dirty="0">
                <a:solidFill>
                  <a:srgbClr val="0000FF"/>
                </a:solidFill>
                <a:latin typeface="Consolas" panose="020B0609020204030204" pitchFamily="49" charset="0"/>
              </a:rPr>
              <a:t>&gt;</a:t>
            </a:r>
            <a:r>
              <a:rPr lang="es-CO" dirty="0">
                <a:solidFill>
                  <a:srgbClr val="000000"/>
                </a:solidFill>
                <a:latin typeface="Consolas" panose="020B0609020204030204" pitchFamily="49" charset="0"/>
              </a:rPr>
              <a:t>Apple</a:t>
            </a:r>
            <a:r>
              <a:rPr lang="es-CO" dirty="0">
                <a:solidFill>
                  <a:srgbClr val="0000FF"/>
                </a:solidFill>
                <a:latin typeface="Consolas" panose="020B0609020204030204" pitchFamily="49" charset="0"/>
              </a:rPr>
              <a:t>&lt;</a:t>
            </a:r>
            <a:r>
              <a:rPr lang="es-CO" dirty="0">
                <a:solidFill>
                  <a:srgbClr val="A52A2A"/>
                </a:solidFill>
                <a:latin typeface="Consolas" panose="020B0609020204030204" pitchFamily="49" charset="0"/>
              </a:rPr>
              <a:t>/</a:t>
            </a:r>
            <a:r>
              <a:rPr lang="es-CO" dirty="0" err="1">
                <a:solidFill>
                  <a:srgbClr val="A52A2A"/>
                </a:solidFill>
                <a:latin typeface="Consolas" panose="020B0609020204030204" pitchFamily="49" charset="0"/>
              </a:rPr>
              <a:t>button</a:t>
            </a:r>
            <a:r>
              <a:rPr lang="es-CO" dirty="0">
                <a:solidFill>
                  <a:srgbClr val="0000FF"/>
                </a:solidFill>
                <a:latin typeface="Consolas" panose="020B0609020204030204" pitchFamily="49" charset="0"/>
              </a:rPr>
              <a:t>&gt;</a:t>
            </a:r>
            <a:r>
              <a:rPr lang="es-CO" dirty="0"/>
              <a:t/>
            </a:r>
            <a:br>
              <a:rPr lang="es-CO" dirty="0"/>
            </a:br>
            <a:r>
              <a:rPr lang="es-CO" dirty="0">
                <a:solidFill>
                  <a:srgbClr val="000000"/>
                </a:solidFill>
                <a:latin typeface="Consolas" panose="020B0609020204030204" pitchFamily="49" charset="0"/>
              </a:rPr>
              <a:t>  </a:t>
            </a:r>
            <a:r>
              <a:rPr lang="es-CO" dirty="0">
                <a:solidFill>
                  <a:srgbClr val="0000FF"/>
                </a:solidFill>
                <a:latin typeface="Consolas" panose="020B0609020204030204" pitchFamily="49" charset="0"/>
              </a:rPr>
              <a:t>&lt;</a:t>
            </a:r>
            <a:r>
              <a:rPr lang="es-CO" dirty="0" err="1">
                <a:solidFill>
                  <a:srgbClr val="A52A2A"/>
                </a:solidFill>
                <a:latin typeface="Consolas" panose="020B0609020204030204" pitchFamily="49" charset="0"/>
              </a:rPr>
              <a:t>button</a:t>
            </a: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type</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a:t>
            </a:r>
            <a:r>
              <a:rPr lang="es-CO" dirty="0" err="1">
                <a:solidFill>
                  <a:srgbClr val="0000CD"/>
                </a:solidFill>
                <a:latin typeface="Consolas" panose="020B0609020204030204" pitchFamily="49" charset="0"/>
              </a:rPr>
              <a:t>button</a:t>
            </a:r>
            <a:r>
              <a:rPr lang="es-CO" dirty="0">
                <a:solidFill>
                  <a:srgbClr val="0000CD"/>
                </a:solidFill>
                <a:latin typeface="Consolas" panose="020B0609020204030204" pitchFamily="49" charset="0"/>
              </a:rPr>
              <a:t>"</a:t>
            </a: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class</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a:t>
            </a:r>
            <a:r>
              <a:rPr lang="es-CO" dirty="0" err="1">
                <a:solidFill>
                  <a:srgbClr val="0000CD"/>
                </a:solidFill>
                <a:latin typeface="Consolas" panose="020B0609020204030204" pitchFamily="49" charset="0"/>
              </a:rPr>
              <a:t>btn</a:t>
            </a:r>
            <a:r>
              <a:rPr lang="es-CO" dirty="0">
                <a:solidFill>
                  <a:srgbClr val="0000CD"/>
                </a:solidFill>
                <a:latin typeface="Consolas" panose="020B0609020204030204" pitchFamily="49" charset="0"/>
              </a:rPr>
              <a:t> </a:t>
            </a:r>
            <a:r>
              <a:rPr lang="es-CO" dirty="0" err="1">
                <a:solidFill>
                  <a:srgbClr val="0000CD"/>
                </a:solidFill>
                <a:latin typeface="Consolas" panose="020B0609020204030204" pitchFamily="49" charset="0"/>
              </a:rPr>
              <a:t>btn-primary</a:t>
            </a:r>
            <a:r>
              <a:rPr lang="es-CO" dirty="0">
                <a:solidFill>
                  <a:srgbClr val="0000CD"/>
                </a:solidFill>
                <a:latin typeface="Consolas" panose="020B0609020204030204" pitchFamily="49" charset="0"/>
              </a:rPr>
              <a:t>"</a:t>
            </a:r>
            <a:r>
              <a:rPr lang="es-CO" dirty="0">
                <a:solidFill>
                  <a:srgbClr val="0000FF"/>
                </a:solidFill>
                <a:latin typeface="Consolas" panose="020B0609020204030204" pitchFamily="49" charset="0"/>
              </a:rPr>
              <a:t>&gt;</a:t>
            </a:r>
            <a:r>
              <a:rPr lang="es-CO" dirty="0">
                <a:solidFill>
                  <a:srgbClr val="000000"/>
                </a:solidFill>
                <a:latin typeface="Consolas" panose="020B0609020204030204" pitchFamily="49" charset="0"/>
              </a:rPr>
              <a:t>Samsung</a:t>
            </a:r>
            <a:r>
              <a:rPr lang="es-CO" dirty="0">
                <a:solidFill>
                  <a:srgbClr val="0000FF"/>
                </a:solidFill>
                <a:latin typeface="Consolas" panose="020B0609020204030204" pitchFamily="49" charset="0"/>
              </a:rPr>
              <a:t>&lt;</a:t>
            </a:r>
            <a:r>
              <a:rPr lang="es-CO" dirty="0">
                <a:solidFill>
                  <a:srgbClr val="A52A2A"/>
                </a:solidFill>
                <a:latin typeface="Consolas" panose="020B0609020204030204" pitchFamily="49" charset="0"/>
              </a:rPr>
              <a:t>/</a:t>
            </a:r>
            <a:r>
              <a:rPr lang="es-CO" dirty="0" err="1">
                <a:solidFill>
                  <a:srgbClr val="A52A2A"/>
                </a:solidFill>
                <a:latin typeface="Consolas" panose="020B0609020204030204" pitchFamily="49" charset="0"/>
              </a:rPr>
              <a:t>button</a:t>
            </a:r>
            <a:r>
              <a:rPr lang="es-CO" dirty="0">
                <a:solidFill>
                  <a:srgbClr val="0000FF"/>
                </a:solidFill>
                <a:latin typeface="Consolas" panose="020B0609020204030204" pitchFamily="49" charset="0"/>
              </a:rPr>
              <a:t>&gt;</a:t>
            </a:r>
            <a:r>
              <a:rPr lang="es-CO" dirty="0"/>
              <a:t/>
            </a:r>
            <a:br>
              <a:rPr lang="es-CO" dirty="0"/>
            </a:br>
            <a:r>
              <a:rPr lang="es-CO" dirty="0">
                <a:solidFill>
                  <a:srgbClr val="000000"/>
                </a:solidFill>
                <a:latin typeface="Consolas" panose="020B0609020204030204" pitchFamily="49" charset="0"/>
              </a:rPr>
              <a:t>  </a:t>
            </a:r>
            <a:r>
              <a:rPr lang="es-CO" dirty="0">
                <a:solidFill>
                  <a:srgbClr val="0000FF"/>
                </a:solidFill>
                <a:latin typeface="Consolas" panose="020B0609020204030204" pitchFamily="49" charset="0"/>
              </a:rPr>
              <a:t>&lt;</a:t>
            </a:r>
            <a:r>
              <a:rPr lang="es-CO" dirty="0" err="1">
                <a:solidFill>
                  <a:srgbClr val="A52A2A"/>
                </a:solidFill>
                <a:latin typeface="Consolas" panose="020B0609020204030204" pitchFamily="49" charset="0"/>
              </a:rPr>
              <a:t>button</a:t>
            </a: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type</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a:t>
            </a:r>
            <a:r>
              <a:rPr lang="es-CO" dirty="0" err="1">
                <a:solidFill>
                  <a:srgbClr val="0000CD"/>
                </a:solidFill>
                <a:latin typeface="Consolas" panose="020B0609020204030204" pitchFamily="49" charset="0"/>
              </a:rPr>
              <a:t>button</a:t>
            </a:r>
            <a:r>
              <a:rPr lang="es-CO" dirty="0">
                <a:solidFill>
                  <a:srgbClr val="0000CD"/>
                </a:solidFill>
                <a:latin typeface="Consolas" panose="020B0609020204030204" pitchFamily="49" charset="0"/>
              </a:rPr>
              <a:t>"</a:t>
            </a:r>
            <a:r>
              <a:rPr lang="es-CO" dirty="0">
                <a:solidFill>
                  <a:srgbClr val="000000"/>
                </a:solidFill>
                <a:latin typeface="Consolas" panose="020B0609020204030204" pitchFamily="49" charset="0"/>
              </a:rPr>
              <a:t> </a:t>
            </a:r>
            <a:r>
              <a:rPr lang="es-CO" dirty="0" err="1">
                <a:solidFill>
                  <a:srgbClr val="FF0000"/>
                </a:solidFill>
                <a:latin typeface="Consolas" panose="020B0609020204030204" pitchFamily="49" charset="0"/>
              </a:rPr>
              <a:t>class</a:t>
            </a:r>
            <a:r>
              <a:rPr lang="es-CO" dirty="0">
                <a:solidFill>
                  <a:srgbClr val="FF0000"/>
                </a:solidFill>
                <a:latin typeface="Consolas" panose="020B0609020204030204" pitchFamily="49" charset="0"/>
              </a:rPr>
              <a:t>=</a:t>
            </a:r>
            <a:r>
              <a:rPr lang="es-CO" dirty="0">
                <a:solidFill>
                  <a:srgbClr val="0000CD"/>
                </a:solidFill>
                <a:latin typeface="Consolas" panose="020B0609020204030204" pitchFamily="49" charset="0"/>
              </a:rPr>
              <a:t>"</a:t>
            </a:r>
            <a:r>
              <a:rPr lang="es-CO" dirty="0" err="1">
                <a:solidFill>
                  <a:srgbClr val="0000CD"/>
                </a:solidFill>
                <a:latin typeface="Consolas" panose="020B0609020204030204" pitchFamily="49" charset="0"/>
              </a:rPr>
              <a:t>btn</a:t>
            </a:r>
            <a:r>
              <a:rPr lang="es-CO" dirty="0">
                <a:solidFill>
                  <a:srgbClr val="0000CD"/>
                </a:solidFill>
                <a:latin typeface="Consolas" panose="020B0609020204030204" pitchFamily="49" charset="0"/>
              </a:rPr>
              <a:t> </a:t>
            </a:r>
            <a:r>
              <a:rPr lang="es-CO" dirty="0" err="1">
                <a:solidFill>
                  <a:srgbClr val="0000CD"/>
                </a:solidFill>
                <a:latin typeface="Consolas" panose="020B0609020204030204" pitchFamily="49" charset="0"/>
              </a:rPr>
              <a:t>btn-primary</a:t>
            </a:r>
            <a:r>
              <a:rPr lang="es-CO" dirty="0">
                <a:solidFill>
                  <a:srgbClr val="0000CD"/>
                </a:solidFill>
                <a:latin typeface="Consolas" panose="020B0609020204030204" pitchFamily="49" charset="0"/>
              </a:rPr>
              <a:t>"</a:t>
            </a:r>
            <a:r>
              <a:rPr lang="es-CO" dirty="0">
                <a:solidFill>
                  <a:srgbClr val="0000FF"/>
                </a:solidFill>
                <a:latin typeface="Consolas" panose="020B0609020204030204" pitchFamily="49" charset="0"/>
              </a:rPr>
              <a:t>&gt;</a:t>
            </a:r>
            <a:r>
              <a:rPr lang="es-CO" dirty="0">
                <a:solidFill>
                  <a:srgbClr val="000000"/>
                </a:solidFill>
                <a:latin typeface="Consolas" panose="020B0609020204030204" pitchFamily="49" charset="0"/>
              </a:rPr>
              <a:t>Sony</a:t>
            </a:r>
            <a:r>
              <a:rPr lang="es-CO" dirty="0">
                <a:solidFill>
                  <a:srgbClr val="0000FF"/>
                </a:solidFill>
                <a:latin typeface="Consolas" panose="020B0609020204030204" pitchFamily="49" charset="0"/>
              </a:rPr>
              <a:t>&lt;</a:t>
            </a:r>
            <a:r>
              <a:rPr lang="es-CO" dirty="0">
                <a:solidFill>
                  <a:srgbClr val="A52A2A"/>
                </a:solidFill>
                <a:latin typeface="Consolas" panose="020B0609020204030204" pitchFamily="49" charset="0"/>
              </a:rPr>
              <a:t>/</a:t>
            </a:r>
            <a:r>
              <a:rPr lang="es-CO" dirty="0" err="1">
                <a:solidFill>
                  <a:srgbClr val="A52A2A"/>
                </a:solidFill>
                <a:latin typeface="Consolas" panose="020B0609020204030204" pitchFamily="49" charset="0"/>
              </a:rPr>
              <a:t>button</a:t>
            </a:r>
            <a:r>
              <a:rPr lang="es-CO" dirty="0">
                <a:solidFill>
                  <a:srgbClr val="0000FF"/>
                </a:solidFill>
                <a:latin typeface="Consolas" panose="020B0609020204030204" pitchFamily="49" charset="0"/>
              </a:rPr>
              <a:t>&gt;</a:t>
            </a:r>
            <a:r>
              <a:rPr lang="es-CO" dirty="0"/>
              <a:t/>
            </a:r>
            <a:br>
              <a:rPr lang="es-CO" dirty="0"/>
            </a:br>
            <a:r>
              <a:rPr lang="es-CO" dirty="0">
                <a:solidFill>
                  <a:srgbClr val="0000FF"/>
                </a:solidFill>
                <a:latin typeface="Consolas" panose="020B0609020204030204" pitchFamily="49" charset="0"/>
              </a:rPr>
              <a:t>&lt;</a:t>
            </a:r>
            <a:r>
              <a:rPr lang="es-CO" dirty="0">
                <a:solidFill>
                  <a:srgbClr val="A52A2A"/>
                </a:solidFill>
                <a:latin typeface="Consolas" panose="020B0609020204030204" pitchFamily="49" charset="0"/>
              </a:rPr>
              <a:t>/div</a:t>
            </a:r>
            <a:r>
              <a:rPr lang="es-CO" dirty="0">
                <a:solidFill>
                  <a:srgbClr val="0000FF"/>
                </a:solidFill>
                <a:latin typeface="Consolas" panose="020B0609020204030204" pitchFamily="49" charset="0"/>
              </a:rPr>
              <a:t>&gt;</a:t>
            </a:r>
            <a:endParaRPr lang="en-GB" dirty="0"/>
          </a:p>
        </p:txBody>
      </p:sp>
      <p:pic>
        <p:nvPicPr>
          <p:cNvPr id="5" name="Imagen 4"/>
          <p:cNvPicPr>
            <a:picLocks noChangeAspect="1"/>
          </p:cNvPicPr>
          <p:nvPr/>
        </p:nvPicPr>
        <p:blipFill>
          <a:blip r:embed="rId2"/>
          <a:stretch>
            <a:fillRect/>
          </a:stretch>
        </p:blipFill>
        <p:spPr>
          <a:xfrm>
            <a:off x="4555670" y="2646590"/>
            <a:ext cx="3125291" cy="673554"/>
          </a:xfrm>
          <a:prstGeom prst="rect">
            <a:avLst/>
          </a:prstGeom>
        </p:spPr>
      </p:pic>
      <p:sp>
        <p:nvSpPr>
          <p:cNvPr id="6" name="CuadroTexto 5"/>
          <p:cNvSpPr txBox="1"/>
          <p:nvPr/>
        </p:nvSpPr>
        <p:spPr>
          <a:xfrm>
            <a:off x="283029" y="304800"/>
            <a:ext cx="4365171" cy="369332"/>
          </a:xfrm>
          <a:prstGeom prst="rect">
            <a:avLst/>
          </a:prstGeom>
          <a:noFill/>
        </p:spPr>
        <p:txBody>
          <a:bodyPr wrap="square" rtlCol="0">
            <a:spAutoFit/>
          </a:bodyPr>
          <a:lstStyle/>
          <a:p>
            <a:r>
              <a:rPr lang="en-GB" dirty="0" smtClean="0"/>
              <a:t>Button groups</a:t>
            </a:r>
            <a:endParaRPr lang="en-GB" dirty="0"/>
          </a:p>
        </p:txBody>
      </p:sp>
      <p:cxnSp>
        <p:nvCxnSpPr>
          <p:cNvPr id="8" name="Conector recto de flecha 7"/>
          <p:cNvCxnSpPr/>
          <p:nvPr/>
        </p:nvCxnSpPr>
        <p:spPr>
          <a:xfrm>
            <a:off x="2079171" y="3973286"/>
            <a:ext cx="386443" cy="4024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CuadroTexto 8"/>
          <p:cNvSpPr txBox="1"/>
          <p:nvPr/>
        </p:nvSpPr>
        <p:spPr>
          <a:xfrm>
            <a:off x="729343" y="2646590"/>
            <a:ext cx="2558143" cy="923330"/>
          </a:xfrm>
          <a:prstGeom prst="rect">
            <a:avLst/>
          </a:prstGeom>
          <a:noFill/>
        </p:spPr>
        <p:txBody>
          <a:bodyPr wrap="square" rtlCol="0">
            <a:spAutoFit/>
          </a:bodyPr>
          <a:lstStyle/>
          <a:p>
            <a:r>
              <a:rPr lang="en-GB" dirty="0" smtClean="0"/>
              <a:t>To make a group create a div and then put the buttons inside</a:t>
            </a:r>
            <a:endParaRPr lang="en-GB" dirty="0"/>
          </a:p>
        </p:txBody>
      </p:sp>
      <p:sp>
        <p:nvSpPr>
          <p:cNvPr id="10" name="Rectángulo 9"/>
          <p:cNvSpPr/>
          <p:nvPr/>
        </p:nvSpPr>
        <p:spPr>
          <a:xfrm>
            <a:off x="3565726" y="4011639"/>
            <a:ext cx="1402948" cy="369332"/>
          </a:xfrm>
          <a:prstGeom prst="rect">
            <a:avLst/>
          </a:prstGeom>
        </p:spPr>
        <p:txBody>
          <a:bodyPr wrap="none">
            <a:spAutoFit/>
          </a:bodyPr>
          <a:lstStyle/>
          <a:p>
            <a:r>
              <a:rPr lang="es-CO" dirty="0">
                <a:solidFill>
                  <a:srgbClr val="DC143C"/>
                </a:solidFill>
                <a:latin typeface="Menlo"/>
              </a:rPr>
              <a:t>.</a:t>
            </a:r>
            <a:r>
              <a:rPr lang="es-CO" dirty="0" err="1" smtClean="0">
                <a:solidFill>
                  <a:srgbClr val="DC143C"/>
                </a:solidFill>
                <a:latin typeface="Menlo"/>
              </a:rPr>
              <a:t>btn-group</a:t>
            </a:r>
            <a:r>
              <a:rPr lang="es-CO" dirty="0" smtClean="0">
                <a:solidFill>
                  <a:srgbClr val="DC143C"/>
                </a:solidFill>
                <a:latin typeface="Menlo"/>
              </a:rPr>
              <a:t>-*</a:t>
            </a:r>
            <a:endParaRPr lang="en-GB" dirty="0"/>
          </a:p>
        </p:txBody>
      </p:sp>
      <p:sp>
        <p:nvSpPr>
          <p:cNvPr id="11" name="Rectángulo 10"/>
          <p:cNvSpPr/>
          <p:nvPr/>
        </p:nvSpPr>
        <p:spPr>
          <a:xfrm>
            <a:off x="4990989" y="3639712"/>
            <a:ext cx="3018775" cy="369332"/>
          </a:xfrm>
          <a:prstGeom prst="rect">
            <a:avLst/>
          </a:prstGeom>
        </p:spPr>
        <p:txBody>
          <a:bodyPr wrap="none">
            <a:spAutoFit/>
          </a:bodyPr>
          <a:lstStyle/>
          <a:p>
            <a:r>
              <a:rPr lang="es-CO" dirty="0">
                <a:solidFill>
                  <a:srgbClr val="DC143C"/>
                </a:solidFill>
                <a:latin typeface="Menlo"/>
              </a:rPr>
              <a:t>.</a:t>
            </a:r>
            <a:r>
              <a:rPr lang="es-CO" dirty="0" err="1" smtClean="0">
                <a:solidFill>
                  <a:srgbClr val="DC143C"/>
                </a:solidFill>
                <a:latin typeface="Menlo"/>
              </a:rPr>
              <a:t>btn-group-large</a:t>
            </a:r>
            <a:r>
              <a:rPr lang="es-CO" dirty="0" smtClean="0">
                <a:solidFill>
                  <a:srgbClr val="DC143C"/>
                </a:solidFill>
                <a:latin typeface="Menlo"/>
              </a:rPr>
              <a:t>     </a:t>
            </a:r>
            <a:r>
              <a:rPr lang="es-CO" dirty="0" err="1" smtClean="0">
                <a:solidFill>
                  <a:srgbClr val="DC143C"/>
                </a:solidFill>
                <a:latin typeface="Menlo"/>
              </a:rPr>
              <a:t>example</a:t>
            </a:r>
            <a:endParaRPr lang="en-GB" dirty="0"/>
          </a:p>
        </p:txBody>
      </p:sp>
      <p:sp>
        <p:nvSpPr>
          <p:cNvPr id="12" name="Rectángulo 11"/>
          <p:cNvSpPr/>
          <p:nvPr/>
        </p:nvSpPr>
        <p:spPr>
          <a:xfrm>
            <a:off x="9139739" y="1981800"/>
            <a:ext cx="2044149" cy="369332"/>
          </a:xfrm>
          <a:prstGeom prst="rect">
            <a:avLst/>
          </a:prstGeom>
        </p:spPr>
        <p:txBody>
          <a:bodyPr wrap="none">
            <a:spAutoFit/>
          </a:bodyPr>
          <a:lstStyle/>
          <a:p>
            <a:r>
              <a:rPr lang="es-CO" dirty="0">
                <a:solidFill>
                  <a:srgbClr val="DC143C"/>
                </a:solidFill>
                <a:latin typeface="Menlo"/>
              </a:rPr>
              <a:t>.</a:t>
            </a:r>
            <a:r>
              <a:rPr lang="es-CO" dirty="0" err="1">
                <a:solidFill>
                  <a:srgbClr val="DC143C"/>
                </a:solidFill>
                <a:latin typeface="Menlo"/>
              </a:rPr>
              <a:t>btn</a:t>
            </a:r>
            <a:r>
              <a:rPr lang="es-CO" dirty="0">
                <a:solidFill>
                  <a:srgbClr val="DC143C"/>
                </a:solidFill>
                <a:latin typeface="Menlo"/>
              </a:rPr>
              <a:t>-</a:t>
            </a:r>
            <a:r>
              <a:rPr lang="es-CO" dirty="0" err="1">
                <a:solidFill>
                  <a:srgbClr val="DC143C"/>
                </a:solidFill>
                <a:latin typeface="Menlo"/>
              </a:rPr>
              <a:t>group</a:t>
            </a:r>
            <a:r>
              <a:rPr lang="es-CO" dirty="0">
                <a:solidFill>
                  <a:srgbClr val="DC143C"/>
                </a:solidFill>
                <a:latin typeface="Menlo"/>
              </a:rPr>
              <a:t>-vertical</a:t>
            </a:r>
            <a:endParaRPr lang="en-GB" dirty="0"/>
          </a:p>
        </p:txBody>
      </p:sp>
      <p:sp>
        <p:nvSpPr>
          <p:cNvPr id="13" name="Rectángulo 12"/>
          <p:cNvSpPr/>
          <p:nvPr/>
        </p:nvSpPr>
        <p:spPr>
          <a:xfrm>
            <a:off x="2773731" y="626239"/>
            <a:ext cx="6981463" cy="369332"/>
          </a:xfrm>
          <a:prstGeom prst="rect">
            <a:avLst/>
          </a:prstGeom>
        </p:spPr>
        <p:txBody>
          <a:bodyPr wrap="none">
            <a:spAutoFit/>
          </a:bodyPr>
          <a:lstStyle/>
          <a:p>
            <a:r>
              <a:rPr lang="es-CO">
                <a:solidFill>
                  <a:srgbClr val="DC143C"/>
                </a:solidFill>
                <a:latin typeface="Menlo"/>
              </a:rPr>
              <a:t>http://www.w3schools.com/bootstrap/bootstrap_button_groups.asp</a:t>
            </a:r>
            <a:endParaRPr lang="en-GB" dirty="0"/>
          </a:p>
        </p:txBody>
      </p:sp>
      <p:grpSp>
        <p:nvGrpSpPr>
          <p:cNvPr id="17" name="Grupo 16"/>
          <p:cNvGrpSpPr/>
          <p:nvPr/>
        </p:nvGrpSpPr>
        <p:grpSpPr>
          <a:xfrm>
            <a:off x="1186543" y="1157733"/>
            <a:ext cx="2579914" cy="871550"/>
            <a:chOff x="1186543" y="1157733"/>
            <a:chExt cx="2579914" cy="871550"/>
          </a:xfrm>
        </p:grpSpPr>
        <p:cxnSp>
          <p:nvCxnSpPr>
            <p:cNvPr id="14" name="Conector recto de flecha 13"/>
            <p:cNvCxnSpPr/>
            <p:nvPr/>
          </p:nvCxnSpPr>
          <p:spPr>
            <a:xfrm flipV="1">
              <a:off x="2465614" y="1157733"/>
              <a:ext cx="193221" cy="3222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CuadroTexto 15"/>
            <p:cNvSpPr txBox="1"/>
            <p:nvPr/>
          </p:nvSpPr>
          <p:spPr>
            <a:xfrm>
              <a:off x="1186543" y="1659951"/>
              <a:ext cx="2579914" cy="369332"/>
            </a:xfrm>
            <a:prstGeom prst="rect">
              <a:avLst/>
            </a:prstGeom>
            <a:noFill/>
          </p:spPr>
          <p:txBody>
            <a:bodyPr wrap="square" rtlCol="0">
              <a:spAutoFit/>
            </a:bodyPr>
            <a:lstStyle/>
            <a:p>
              <a:r>
                <a:rPr lang="en-GB" dirty="0" smtClean="0"/>
                <a:t>Go to </a:t>
              </a:r>
              <a:r>
                <a:rPr lang="en-GB" dirty="0" err="1" smtClean="0"/>
                <a:t>linck</a:t>
              </a:r>
              <a:endParaRPr lang="en-GB" dirty="0"/>
            </a:p>
          </p:txBody>
        </p:sp>
      </p:grpSp>
    </p:spTree>
    <p:extLst>
      <p:ext uri="{BB962C8B-B14F-4D97-AF65-F5344CB8AC3E}">
        <p14:creationId xmlns:p14="http://schemas.microsoft.com/office/powerpoint/2010/main" val="64416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643284" y="359620"/>
            <a:ext cx="1326004" cy="369332"/>
          </a:xfrm>
          <a:prstGeom prst="rect">
            <a:avLst/>
          </a:prstGeom>
        </p:spPr>
        <p:txBody>
          <a:bodyPr wrap="none">
            <a:spAutoFit/>
          </a:bodyPr>
          <a:lstStyle/>
          <a:p>
            <a:r>
              <a:rPr lang="es-CO" dirty="0" err="1">
                <a:solidFill>
                  <a:srgbClr val="333333"/>
                </a:solidFill>
                <a:latin typeface="Arial" panose="020B0604020202020204" pitchFamily="34" charset="0"/>
              </a:rPr>
              <a:t>Glyphicons</a:t>
            </a:r>
            <a:endParaRPr lang="es-CO" b="0" i="0" dirty="0">
              <a:solidFill>
                <a:srgbClr val="333333"/>
              </a:solidFill>
              <a:effectLst/>
              <a:latin typeface="Arial" panose="020B0604020202020204" pitchFamily="34" charset="0"/>
            </a:endParaRPr>
          </a:p>
        </p:txBody>
      </p:sp>
      <p:sp>
        <p:nvSpPr>
          <p:cNvPr id="5" name="Rectángulo 4"/>
          <p:cNvSpPr/>
          <p:nvPr/>
        </p:nvSpPr>
        <p:spPr>
          <a:xfrm>
            <a:off x="2633810" y="2046906"/>
            <a:ext cx="6009979" cy="369332"/>
          </a:xfrm>
          <a:prstGeom prst="rect">
            <a:avLst/>
          </a:prstGeom>
        </p:spPr>
        <p:txBody>
          <a:bodyPr wrap="none">
            <a:spAutoFit/>
          </a:bodyPr>
          <a:lstStyle/>
          <a:p>
            <a:r>
              <a:rPr lang="en-US" dirty="0">
                <a:solidFill>
                  <a:srgbClr val="0000FF"/>
                </a:solidFill>
                <a:latin typeface="Consolas" panose="020B0609020204030204" pitchFamily="49" charset="0"/>
              </a:rPr>
              <a:t>&lt;</a:t>
            </a:r>
            <a:r>
              <a:rPr lang="en-US" dirty="0">
                <a:solidFill>
                  <a:srgbClr val="A52A2A"/>
                </a:solidFill>
                <a:latin typeface="Consolas" panose="020B0609020204030204" pitchFamily="49" charset="0"/>
              </a:rPr>
              <a:t>span</a:t>
            </a:r>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class=</a:t>
            </a:r>
            <a:r>
              <a:rPr lang="en-US" dirty="0">
                <a:solidFill>
                  <a:srgbClr val="0000CD"/>
                </a:solidFill>
                <a:latin typeface="Consolas" panose="020B0609020204030204" pitchFamily="49" charset="0"/>
              </a:rPr>
              <a:t>"</a:t>
            </a:r>
            <a:r>
              <a:rPr lang="en-US" dirty="0" err="1">
                <a:solidFill>
                  <a:srgbClr val="0000CD"/>
                </a:solidFill>
                <a:latin typeface="Consolas" panose="020B0609020204030204" pitchFamily="49" charset="0"/>
              </a:rPr>
              <a:t>glyphicon</a:t>
            </a:r>
            <a:r>
              <a:rPr lang="en-US" dirty="0">
                <a:solidFill>
                  <a:srgbClr val="0000CD"/>
                </a:solidFill>
                <a:latin typeface="Consolas" panose="020B0609020204030204" pitchFamily="49" charset="0"/>
              </a:rPr>
              <a:t> </a:t>
            </a:r>
            <a:r>
              <a:rPr lang="en-US" dirty="0" err="1">
                <a:solidFill>
                  <a:srgbClr val="0000CD"/>
                </a:solidFill>
                <a:latin typeface="Consolas" panose="020B0609020204030204" pitchFamily="49" charset="0"/>
              </a:rPr>
              <a:t>glyphicon</a:t>
            </a:r>
            <a:r>
              <a:rPr lang="en-US" dirty="0">
                <a:solidFill>
                  <a:srgbClr val="0000CD"/>
                </a:solidFill>
                <a:latin typeface="Consolas" panose="020B0609020204030204" pitchFamily="49" charset="0"/>
              </a:rPr>
              <a:t>-</a:t>
            </a:r>
            <a:r>
              <a:rPr lang="en-US" i="1" dirty="0">
                <a:solidFill>
                  <a:srgbClr val="0000CD"/>
                </a:solidFill>
                <a:latin typeface="Consolas" panose="020B0609020204030204" pitchFamily="49" charset="0"/>
              </a:rPr>
              <a:t>name</a:t>
            </a:r>
            <a:r>
              <a:rPr lang="en-US" dirty="0">
                <a:solidFill>
                  <a:srgbClr val="0000CD"/>
                </a:solidFill>
                <a:latin typeface="Consolas" panose="020B0609020204030204" pitchFamily="49" charset="0"/>
              </a:rPr>
              <a:t>"</a:t>
            </a:r>
            <a:r>
              <a:rPr lang="en-US" dirty="0">
                <a:solidFill>
                  <a:srgbClr val="0000FF"/>
                </a:solidFill>
                <a:latin typeface="Consolas" panose="020B0609020204030204" pitchFamily="49" charset="0"/>
              </a:rPr>
              <a:t>&gt;&lt;</a:t>
            </a:r>
            <a:r>
              <a:rPr lang="en-US" dirty="0">
                <a:solidFill>
                  <a:srgbClr val="A52A2A"/>
                </a:solidFill>
                <a:latin typeface="Consolas" panose="020B0609020204030204" pitchFamily="49" charset="0"/>
              </a:rPr>
              <a:t>/span</a:t>
            </a:r>
            <a:r>
              <a:rPr lang="en-US" dirty="0">
                <a:solidFill>
                  <a:srgbClr val="0000FF"/>
                </a:solidFill>
                <a:latin typeface="Consolas" panose="020B0609020204030204" pitchFamily="49" charset="0"/>
              </a:rPr>
              <a:t>&gt;</a:t>
            </a:r>
            <a:endParaRPr lang="en-GB" dirty="0"/>
          </a:p>
        </p:txBody>
      </p:sp>
      <p:cxnSp>
        <p:nvCxnSpPr>
          <p:cNvPr id="7" name="Conector recto de flecha 6"/>
          <p:cNvCxnSpPr/>
          <p:nvPr/>
        </p:nvCxnSpPr>
        <p:spPr>
          <a:xfrm>
            <a:off x="4778829" y="2862943"/>
            <a:ext cx="21771" cy="5442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CuadroTexto 7"/>
          <p:cNvSpPr txBox="1"/>
          <p:nvPr/>
        </p:nvSpPr>
        <p:spPr>
          <a:xfrm>
            <a:off x="3450772" y="3581400"/>
            <a:ext cx="3929743" cy="369332"/>
          </a:xfrm>
          <a:prstGeom prst="rect">
            <a:avLst/>
          </a:prstGeom>
          <a:noFill/>
        </p:spPr>
        <p:txBody>
          <a:bodyPr wrap="square" rtlCol="0">
            <a:spAutoFit/>
          </a:bodyPr>
          <a:lstStyle/>
          <a:p>
            <a:r>
              <a:rPr lang="en-GB" dirty="0" smtClean="0"/>
              <a:t>Insertion of a </a:t>
            </a:r>
            <a:r>
              <a:rPr lang="en-GB" dirty="0" err="1" smtClean="0"/>
              <a:t>glyphicon</a:t>
            </a:r>
            <a:endParaRPr lang="en-GB" dirty="0"/>
          </a:p>
        </p:txBody>
      </p:sp>
      <p:sp>
        <p:nvSpPr>
          <p:cNvPr id="9" name="Rectángulo 8"/>
          <p:cNvSpPr/>
          <p:nvPr/>
        </p:nvSpPr>
        <p:spPr>
          <a:xfrm>
            <a:off x="2471057" y="4572391"/>
            <a:ext cx="7478486" cy="369332"/>
          </a:xfrm>
          <a:prstGeom prst="rect">
            <a:avLst/>
          </a:prstGeom>
        </p:spPr>
        <p:txBody>
          <a:bodyPr wrap="square">
            <a:spAutoFit/>
          </a:bodyPr>
          <a:lstStyle/>
          <a:p>
            <a:r>
              <a:rPr lang="en-GB" dirty="0"/>
              <a:t>http://www.w3schools.com/bootstrap/bootstrap_ref_comp_glyphs.asp</a:t>
            </a:r>
          </a:p>
        </p:txBody>
      </p:sp>
    </p:spTree>
    <p:extLst>
      <p:ext uri="{BB962C8B-B14F-4D97-AF65-F5344CB8AC3E}">
        <p14:creationId xmlns:p14="http://schemas.microsoft.com/office/powerpoint/2010/main" val="369893845"/>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1319213" y="823232"/>
            <a:ext cx="2294092" cy="1081767"/>
          </a:xfrm>
          <a:prstGeom prst="rect">
            <a:avLst/>
          </a:prstGeom>
        </p:spPr>
      </p:pic>
      <p:sp>
        <p:nvSpPr>
          <p:cNvPr id="5" name="Rectángulo 4"/>
          <p:cNvSpPr/>
          <p:nvPr/>
        </p:nvSpPr>
        <p:spPr>
          <a:xfrm>
            <a:off x="587827" y="2706958"/>
            <a:ext cx="8088087" cy="923330"/>
          </a:xfrm>
          <a:prstGeom prst="rect">
            <a:avLst/>
          </a:prstGeom>
        </p:spPr>
        <p:txBody>
          <a:bodyPr wrap="square">
            <a:spAutoFit/>
          </a:bodyPr>
          <a:lstStyle/>
          <a:p>
            <a:r>
              <a:rPr lang="en-US" dirty="0">
                <a:solidFill>
                  <a:srgbClr val="0000FF"/>
                </a:solidFill>
                <a:latin typeface="Consolas" panose="020B0609020204030204" pitchFamily="49" charset="0"/>
              </a:rPr>
              <a:t>&lt;</a:t>
            </a:r>
            <a:r>
              <a:rPr lang="en-US" dirty="0">
                <a:solidFill>
                  <a:srgbClr val="A52A2A"/>
                </a:solidFill>
                <a:latin typeface="Consolas" panose="020B0609020204030204" pitchFamily="49" charset="0"/>
              </a:rPr>
              <a:t>a</a:t>
            </a:r>
            <a:r>
              <a:rPr lang="en-US" dirty="0">
                <a:solidFill>
                  <a:srgbClr val="000000"/>
                </a:solidFill>
                <a:latin typeface="Consolas" panose="020B0609020204030204" pitchFamily="49" charset="0"/>
              </a:rPr>
              <a:t> </a:t>
            </a:r>
            <a:r>
              <a:rPr lang="en-US" dirty="0" err="1">
                <a:solidFill>
                  <a:srgbClr val="FF0000"/>
                </a:solidFill>
                <a:latin typeface="Consolas" panose="020B0609020204030204" pitchFamily="49" charset="0"/>
              </a:rPr>
              <a:t>href</a:t>
            </a:r>
            <a:r>
              <a:rPr lang="en-US" dirty="0">
                <a:solidFill>
                  <a:srgbClr val="FF0000"/>
                </a:solidFill>
                <a:latin typeface="Consolas" panose="020B0609020204030204" pitchFamily="49" charset="0"/>
              </a:rPr>
              <a:t>=</a:t>
            </a:r>
            <a:r>
              <a:rPr lang="en-US" dirty="0">
                <a:solidFill>
                  <a:srgbClr val="0000CD"/>
                </a:solidFill>
                <a:latin typeface="Consolas" panose="020B0609020204030204" pitchFamily="49" charset="0"/>
              </a:rPr>
              <a:t>"#"</a:t>
            </a:r>
            <a:r>
              <a:rPr lang="en-US" dirty="0">
                <a:solidFill>
                  <a:srgbClr val="0000FF"/>
                </a:solidFill>
                <a:latin typeface="Consolas" panose="020B0609020204030204" pitchFamily="49" charset="0"/>
              </a:rPr>
              <a:t>&gt;</a:t>
            </a:r>
            <a:r>
              <a:rPr lang="en-US" dirty="0">
                <a:solidFill>
                  <a:srgbClr val="000000"/>
                </a:solidFill>
                <a:latin typeface="Consolas" panose="020B0609020204030204" pitchFamily="49" charset="0"/>
              </a:rPr>
              <a:t>News </a:t>
            </a:r>
            <a:r>
              <a:rPr lang="en-US" dirty="0">
                <a:solidFill>
                  <a:srgbClr val="0000FF"/>
                </a:solidFill>
                <a:latin typeface="Consolas" panose="020B0609020204030204" pitchFamily="49" charset="0"/>
              </a:rPr>
              <a:t>&lt;</a:t>
            </a:r>
            <a:r>
              <a:rPr lang="en-US" dirty="0">
                <a:solidFill>
                  <a:srgbClr val="A52A2A"/>
                </a:solidFill>
                <a:latin typeface="Consolas" panose="020B0609020204030204" pitchFamily="49" charset="0"/>
              </a:rPr>
              <a:t>span</a:t>
            </a:r>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class=</a:t>
            </a:r>
            <a:r>
              <a:rPr lang="en-US" dirty="0">
                <a:solidFill>
                  <a:srgbClr val="0000CD"/>
                </a:solidFill>
                <a:latin typeface="Consolas" panose="020B0609020204030204" pitchFamily="49" charset="0"/>
              </a:rPr>
              <a:t>"badge"</a:t>
            </a:r>
            <a:r>
              <a:rPr lang="en-US" dirty="0">
                <a:solidFill>
                  <a:srgbClr val="0000FF"/>
                </a:solidFill>
                <a:latin typeface="Consolas" panose="020B0609020204030204" pitchFamily="49" charset="0"/>
              </a:rPr>
              <a:t>&gt;</a:t>
            </a:r>
            <a:r>
              <a:rPr lang="en-US" dirty="0">
                <a:solidFill>
                  <a:srgbClr val="000000"/>
                </a:solidFill>
                <a:latin typeface="Consolas" panose="020B0609020204030204" pitchFamily="49" charset="0"/>
              </a:rPr>
              <a:t>5</a:t>
            </a:r>
            <a:r>
              <a:rPr lang="en-US" dirty="0">
                <a:solidFill>
                  <a:srgbClr val="0000FF"/>
                </a:solidFill>
                <a:latin typeface="Consolas" panose="020B0609020204030204" pitchFamily="49" charset="0"/>
              </a:rPr>
              <a:t>&lt;</a:t>
            </a:r>
            <a:r>
              <a:rPr lang="en-US" dirty="0">
                <a:solidFill>
                  <a:srgbClr val="A52A2A"/>
                </a:solidFill>
                <a:latin typeface="Consolas" panose="020B0609020204030204" pitchFamily="49" charset="0"/>
              </a:rPr>
              <a:t>/span</a:t>
            </a:r>
            <a:r>
              <a:rPr lang="en-US" dirty="0">
                <a:solidFill>
                  <a:srgbClr val="0000FF"/>
                </a:solidFill>
                <a:latin typeface="Consolas" panose="020B0609020204030204" pitchFamily="49" charset="0"/>
              </a:rPr>
              <a:t>&gt;&lt;</a:t>
            </a:r>
            <a:r>
              <a:rPr lang="en-US" dirty="0">
                <a:solidFill>
                  <a:srgbClr val="A52A2A"/>
                </a:solidFill>
                <a:latin typeface="Consolas" panose="020B0609020204030204" pitchFamily="49" charset="0"/>
              </a:rPr>
              <a:t>/a</a:t>
            </a:r>
            <a:r>
              <a:rPr lang="en-US" dirty="0">
                <a:solidFill>
                  <a:srgbClr val="0000FF"/>
                </a:solidFill>
                <a:latin typeface="Consolas" panose="020B0609020204030204" pitchFamily="49" charset="0"/>
              </a:rPr>
              <a:t>&gt;&lt;</a:t>
            </a:r>
            <a:r>
              <a:rPr lang="en-US" dirty="0" err="1">
                <a:solidFill>
                  <a:srgbClr val="A52A2A"/>
                </a:solidFill>
                <a:latin typeface="Consolas" panose="020B0609020204030204" pitchFamily="49" charset="0"/>
              </a:rPr>
              <a:t>br</a:t>
            </a:r>
            <a:r>
              <a:rPr lang="en-US" dirty="0">
                <a:solidFill>
                  <a:srgbClr val="0000FF"/>
                </a:solidFill>
                <a:latin typeface="Consolas" panose="020B0609020204030204" pitchFamily="49" charset="0"/>
              </a:rPr>
              <a:t>&gt;</a:t>
            </a:r>
            <a:r>
              <a:rPr lang="en-US" dirty="0"/>
              <a:t/>
            </a:r>
            <a:br>
              <a:rPr lang="en-US" dirty="0"/>
            </a:br>
            <a:r>
              <a:rPr lang="en-US" dirty="0">
                <a:solidFill>
                  <a:srgbClr val="0000FF"/>
                </a:solidFill>
                <a:latin typeface="Consolas" panose="020B0609020204030204" pitchFamily="49" charset="0"/>
              </a:rPr>
              <a:t>&lt;</a:t>
            </a:r>
            <a:r>
              <a:rPr lang="en-US" dirty="0">
                <a:solidFill>
                  <a:srgbClr val="A52A2A"/>
                </a:solidFill>
                <a:latin typeface="Consolas" panose="020B0609020204030204" pitchFamily="49" charset="0"/>
              </a:rPr>
              <a:t>a</a:t>
            </a:r>
            <a:r>
              <a:rPr lang="en-US" dirty="0">
                <a:solidFill>
                  <a:srgbClr val="000000"/>
                </a:solidFill>
                <a:latin typeface="Consolas" panose="020B0609020204030204" pitchFamily="49" charset="0"/>
              </a:rPr>
              <a:t> </a:t>
            </a:r>
            <a:r>
              <a:rPr lang="en-US" dirty="0" err="1">
                <a:solidFill>
                  <a:srgbClr val="FF0000"/>
                </a:solidFill>
                <a:latin typeface="Consolas" panose="020B0609020204030204" pitchFamily="49" charset="0"/>
              </a:rPr>
              <a:t>href</a:t>
            </a:r>
            <a:r>
              <a:rPr lang="en-US" dirty="0">
                <a:solidFill>
                  <a:srgbClr val="FF0000"/>
                </a:solidFill>
                <a:latin typeface="Consolas" panose="020B0609020204030204" pitchFamily="49" charset="0"/>
              </a:rPr>
              <a:t>=</a:t>
            </a:r>
            <a:r>
              <a:rPr lang="en-US" dirty="0">
                <a:solidFill>
                  <a:srgbClr val="0000CD"/>
                </a:solidFill>
                <a:latin typeface="Consolas" panose="020B0609020204030204" pitchFamily="49" charset="0"/>
              </a:rPr>
              <a:t>"#"</a:t>
            </a:r>
            <a:r>
              <a:rPr lang="en-US" dirty="0">
                <a:solidFill>
                  <a:srgbClr val="0000FF"/>
                </a:solidFill>
                <a:latin typeface="Consolas" panose="020B0609020204030204" pitchFamily="49" charset="0"/>
              </a:rPr>
              <a:t>&gt;</a:t>
            </a:r>
            <a:r>
              <a:rPr lang="en-US" dirty="0">
                <a:solidFill>
                  <a:srgbClr val="000000"/>
                </a:solidFill>
                <a:latin typeface="Consolas" panose="020B0609020204030204" pitchFamily="49" charset="0"/>
              </a:rPr>
              <a:t>Comments </a:t>
            </a:r>
            <a:r>
              <a:rPr lang="en-US" dirty="0">
                <a:solidFill>
                  <a:srgbClr val="0000FF"/>
                </a:solidFill>
                <a:latin typeface="Consolas" panose="020B0609020204030204" pitchFamily="49" charset="0"/>
              </a:rPr>
              <a:t>&lt;</a:t>
            </a:r>
            <a:r>
              <a:rPr lang="en-US" dirty="0">
                <a:solidFill>
                  <a:srgbClr val="A52A2A"/>
                </a:solidFill>
                <a:latin typeface="Consolas" panose="020B0609020204030204" pitchFamily="49" charset="0"/>
              </a:rPr>
              <a:t>span</a:t>
            </a:r>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class=</a:t>
            </a:r>
            <a:r>
              <a:rPr lang="en-US" dirty="0">
                <a:solidFill>
                  <a:srgbClr val="0000CD"/>
                </a:solidFill>
                <a:latin typeface="Consolas" panose="020B0609020204030204" pitchFamily="49" charset="0"/>
              </a:rPr>
              <a:t>"badge"</a:t>
            </a:r>
            <a:r>
              <a:rPr lang="en-US" dirty="0">
                <a:solidFill>
                  <a:srgbClr val="0000FF"/>
                </a:solidFill>
                <a:latin typeface="Consolas" panose="020B0609020204030204" pitchFamily="49" charset="0"/>
              </a:rPr>
              <a:t>&gt;</a:t>
            </a:r>
            <a:r>
              <a:rPr lang="en-US" dirty="0">
                <a:solidFill>
                  <a:srgbClr val="000000"/>
                </a:solidFill>
                <a:latin typeface="Consolas" panose="020B0609020204030204" pitchFamily="49" charset="0"/>
              </a:rPr>
              <a:t>10</a:t>
            </a:r>
            <a:r>
              <a:rPr lang="en-US" dirty="0">
                <a:solidFill>
                  <a:srgbClr val="0000FF"/>
                </a:solidFill>
                <a:latin typeface="Consolas" panose="020B0609020204030204" pitchFamily="49" charset="0"/>
              </a:rPr>
              <a:t>&lt;</a:t>
            </a:r>
            <a:r>
              <a:rPr lang="en-US" dirty="0">
                <a:solidFill>
                  <a:srgbClr val="A52A2A"/>
                </a:solidFill>
                <a:latin typeface="Consolas" panose="020B0609020204030204" pitchFamily="49" charset="0"/>
              </a:rPr>
              <a:t>/span</a:t>
            </a:r>
            <a:r>
              <a:rPr lang="en-US" dirty="0">
                <a:solidFill>
                  <a:srgbClr val="0000FF"/>
                </a:solidFill>
                <a:latin typeface="Consolas" panose="020B0609020204030204" pitchFamily="49" charset="0"/>
              </a:rPr>
              <a:t>&gt;&lt;</a:t>
            </a:r>
            <a:r>
              <a:rPr lang="en-US" dirty="0">
                <a:solidFill>
                  <a:srgbClr val="A52A2A"/>
                </a:solidFill>
                <a:latin typeface="Consolas" panose="020B0609020204030204" pitchFamily="49" charset="0"/>
              </a:rPr>
              <a:t>/a</a:t>
            </a:r>
            <a:r>
              <a:rPr lang="en-US" dirty="0">
                <a:solidFill>
                  <a:srgbClr val="0000FF"/>
                </a:solidFill>
                <a:latin typeface="Consolas" panose="020B0609020204030204" pitchFamily="49" charset="0"/>
              </a:rPr>
              <a:t>&gt;&lt;</a:t>
            </a:r>
            <a:r>
              <a:rPr lang="en-US" dirty="0" err="1">
                <a:solidFill>
                  <a:srgbClr val="A52A2A"/>
                </a:solidFill>
                <a:latin typeface="Consolas" panose="020B0609020204030204" pitchFamily="49" charset="0"/>
              </a:rPr>
              <a:t>br</a:t>
            </a:r>
            <a:r>
              <a:rPr lang="en-US" dirty="0">
                <a:solidFill>
                  <a:srgbClr val="0000FF"/>
                </a:solidFill>
                <a:latin typeface="Consolas" panose="020B0609020204030204" pitchFamily="49" charset="0"/>
              </a:rPr>
              <a:t>&gt;</a:t>
            </a:r>
            <a:r>
              <a:rPr lang="en-US" dirty="0"/>
              <a:t/>
            </a:r>
            <a:br>
              <a:rPr lang="en-US" dirty="0"/>
            </a:br>
            <a:r>
              <a:rPr lang="en-US" dirty="0">
                <a:solidFill>
                  <a:srgbClr val="0000FF"/>
                </a:solidFill>
                <a:latin typeface="Consolas" panose="020B0609020204030204" pitchFamily="49" charset="0"/>
              </a:rPr>
              <a:t>&lt;</a:t>
            </a:r>
            <a:r>
              <a:rPr lang="en-US" dirty="0">
                <a:solidFill>
                  <a:srgbClr val="A52A2A"/>
                </a:solidFill>
                <a:latin typeface="Consolas" panose="020B0609020204030204" pitchFamily="49" charset="0"/>
              </a:rPr>
              <a:t>a</a:t>
            </a:r>
            <a:r>
              <a:rPr lang="en-US" dirty="0">
                <a:solidFill>
                  <a:srgbClr val="000000"/>
                </a:solidFill>
                <a:latin typeface="Consolas" panose="020B0609020204030204" pitchFamily="49" charset="0"/>
              </a:rPr>
              <a:t> </a:t>
            </a:r>
            <a:r>
              <a:rPr lang="en-US" dirty="0" err="1">
                <a:solidFill>
                  <a:srgbClr val="FF0000"/>
                </a:solidFill>
                <a:latin typeface="Consolas" panose="020B0609020204030204" pitchFamily="49" charset="0"/>
              </a:rPr>
              <a:t>href</a:t>
            </a:r>
            <a:r>
              <a:rPr lang="en-US" dirty="0">
                <a:solidFill>
                  <a:srgbClr val="FF0000"/>
                </a:solidFill>
                <a:latin typeface="Consolas" panose="020B0609020204030204" pitchFamily="49" charset="0"/>
              </a:rPr>
              <a:t>=</a:t>
            </a:r>
            <a:r>
              <a:rPr lang="en-US" dirty="0">
                <a:solidFill>
                  <a:srgbClr val="0000CD"/>
                </a:solidFill>
                <a:latin typeface="Consolas" panose="020B0609020204030204" pitchFamily="49" charset="0"/>
              </a:rPr>
              <a:t>"#"</a:t>
            </a:r>
            <a:r>
              <a:rPr lang="en-US" dirty="0">
                <a:solidFill>
                  <a:srgbClr val="0000FF"/>
                </a:solidFill>
                <a:latin typeface="Consolas" panose="020B0609020204030204" pitchFamily="49" charset="0"/>
              </a:rPr>
              <a:t>&gt;</a:t>
            </a:r>
            <a:r>
              <a:rPr lang="en-US" dirty="0">
                <a:solidFill>
                  <a:srgbClr val="000000"/>
                </a:solidFill>
                <a:latin typeface="Consolas" panose="020B0609020204030204" pitchFamily="49" charset="0"/>
              </a:rPr>
              <a:t>Updates </a:t>
            </a:r>
            <a:r>
              <a:rPr lang="en-US" dirty="0">
                <a:solidFill>
                  <a:srgbClr val="0000FF"/>
                </a:solidFill>
                <a:latin typeface="Consolas" panose="020B0609020204030204" pitchFamily="49" charset="0"/>
              </a:rPr>
              <a:t>&lt;</a:t>
            </a:r>
            <a:r>
              <a:rPr lang="en-US" dirty="0">
                <a:solidFill>
                  <a:srgbClr val="A52A2A"/>
                </a:solidFill>
                <a:latin typeface="Consolas" panose="020B0609020204030204" pitchFamily="49" charset="0"/>
              </a:rPr>
              <a:t>span</a:t>
            </a:r>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class=</a:t>
            </a:r>
            <a:r>
              <a:rPr lang="en-US" dirty="0">
                <a:solidFill>
                  <a:srgbClr val="0000CD"/>
                </a:solidFill>
                <a:latin typeface="Consolas" panose="020B0609020204030204" pitchFamily="49" charset="0"/>
              </a:rPr>
              <a:t>"badge"</a:t>
            </a:r>
            <a:r>
              <a:rPr lang="en-US" dirty="0">
                <a:solidFill>
                  <a:srgbClr val="0000FF"/>
                </a:solidFill>
                <a:latin typeface="Consolas" panose="020B0609020204030204" pitchFamily="49" charset="0"/>
              </a:rPr>
              <a:t>&gt;</a:t>
            </a:r>
            <a:r>
              <a:rPr lang="en-US" dirty="0">
                <a:solidFill>
                  <a:srgbClr val="000000"/>
                </a:solidFill>
                <a:latin typeface="Consolas" panose="020B0609020204030204" pitchFamily="49" charset="0"/>
              </a:rPr>
              <a:t>2</a:t>
            </a:r>
            <a:r>
              <a:rPr lang="en-US" dirty="0">
                <a:solidFill>
                  <a:srgbClr val="0000FF"/>
                </a:solidFill>
                <a:latin typeface="Consolas" panose="020B0609020204030204" pitchFamily="49" charset="0"/>
              </a:rPr>
              <a:t>&lt;</a:t>
            </a:r>
            <a:r>
              <a:rPr lang="en-US" dirty="0">
                <a:solidFill>
                  <a:srgbClr val="A52A2A"/>
                </a:solidFill>
                <a:latin typeface="Consolas" panose="020B0609020204030204" pitchFamily="49" charset="0"/>
              </a:rPr>
              <a:t>/span</a:t>
            </a:r>
            <a:r>
              <a:rPr lang="en-US" dirty="0">
                <a:solidFill>
                  <a:srgbClr val="0000FF"/>
                </a:solidFill>
                <a:latin typeface="Consolas" panose="020B0609020204030204" pitchFamily="49" charset="0"/>
              </a:rPr>
              <a:t>&gt;&lt;</a:t>
            </a:r>
            <a:r>
              <a:rPr lang="en-US" dirty="0">
                <a:solidFill>
                  <a:srgbClr val="A52A2A"/>
                </a:solidFill>
                <a:latin typeface="Consolas" panose="020B0609020204030204" pitchFamily="49" charset="0"/>
              </a:rPr>
              <a:t>/a</a:t>
            </a:r>
            <a:r>
              <a:rPr lang="en-US" dirty="0">
                <a:solidFill>
                  <a:srgbClr val="0000FF"/>
                </a:solidFill>
                <a:latin typeface="Consolas" panose="020B0609020204030204" pitchFamily="49" charset="0"/>
              </a:rPr>
              <a:t>&gt;</a:t>
            </a:r>
            <a:endParaRPr lang="en-GB" dirty="0"/>
          </a:p>
        </p:txBody>
      </p:sp>
      <p:cxnSp>
        <p:nvCxnSpPr>
          <p:cNvPr id="7" name="Conector recto de flecha 6"/>
          <p:cNvCxnSpPr/>
          <p:nvPr/>
        </p:nvCxnSpPr>
        <p:spPr>
          <a:xfrm>
            <a:off x="2960915" y="3737595"/>
            <a:ext cx="10885" cy="8273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CuadroTexto 7"/>
          <p:cNvSpPr txBox="1"/>
          <p:nvPr/>
        </p:nvSpPr>
        <p:spPr>
          <a:xfrm>
            <a:off x="1319213" y="4672217"/>
            <a:ext cx="5029200" cy="369332"/>
          </a:xfrm>
          <a:prstGeom prst="rect">
            <a:avLst/>
          </a:prstGeom>
          <a:noFill/>
        </p:spPr>
        <p:txBody>
          <a:bodyPr wrap="square" rtlCol="0">
            <a:spAutoFit/>
          </a:bodyPr>
          <a:lstStyle/>
          <a:p>
            <a:r>
              <a:rPr lang="en-GB" dirty="0" smtClean="0"/>
              <a:t>Use span to add this badge to a link</a:t>
            </a:r>
            <a:endParaRPr lang="en-GB" dirty="0"/>
          </a:p>
        </p:txBody>
      </p:sp>
      <p:sp>
        <p:nvSpPr>
          <p:cNvPr id="9" name="CuadroTexto 8"/>
          <p:cNvSpPr txBox="1"/>
          <p:nvPr/>
        </p:nvSpPr>
        <p:spPr>
          <a:xfrm>
            <a:off x="261257" y="91372"/>
            <a:ext cx="4604657" cy="369332"/>
          </a:xfrm>
          <a:prstGeom prst="rect">
            <a:avLst/>
          </a:prstGeom>
          <a:noFill/>
        </p:spPr>
        <p:txBody>
          <a:bodyPr wrap="square" rtlCol="0">
            <a:spAutoFit/>
          </a:bodyPr>
          <a:lstStyle/>
          <a:p>
            <a:r>
              <a:rPr lang="en-GB" dirty="0" smtClean="0"/>
              <a:t>Badge and label</a:t>
            </a:r>
            <a:endParaRPr lang="en-GB" dirty="0"/>
          </a:p>
        </p:txBody>
      </p:sp>
      <p:pic>
        <p:nvPicPr>
          <p:cNvPr id="10" name="Imagen 9"/>
          <p:cNvPicPr>
            <a:picLocks noChangeAspect="1"/>
          </p:cNvPicPr>
          <p:nvPr/>
        </p:nvPicPr>
        <p:blipFill>
          <a:blip r:embed="rId3"/>
          <a:stretch>
            <a:fillRect/>
          </a:stretch>
        </p:blipFill>
        <p:spPr>
          <a:xfrm>
            <a:off x="9180059" y="611458"/>
            <a:ext cx="2257425" cy="2095500"/>
          </a:xfrm>
          <a:prstGeom prst="rect">
            <a:avLst/>
          </a:prstGeom>
        </p:spPr>
      </p:pic>
      <p:sp>
        <p:nvSpPr>
          <p:cNvPr id="11" name="Rectángulo 10"/>
          <p:cNvSpPr/>
          <p:nvPr/>
        </p:nvSpPr>
        <p:spPr>
          <a:xfrm>
            <a:off x="7424057" y="4098394"/>
            <a:ext cx="6096000" cy="1200329"/>
          </a:xfrm>
          <a:prstGeom prst="rect">
            <a:avLst/>
          </a:prstGeom>
        </p:spPr>
        <p:txBody>
          <a:bodyPr>
            <a:spAutoFit/>
          </a:bodyPr>
          <a:lstStyle/>
          <a:p>
            <a:r>
              <a:rPr lang="en-US" dirty="0">
                <a:solidFill>
                  <a:srgbClr val="0000FF"/>
                </a:solidFill>
                <a:latin typeface="Consolas" panose="020B0609020204030204" pitchFamily="49" charset="0"/>
              </a:rPr>
              <a:t>&lt;</a:t>
            </a:r>
            <a:r>
              <a:rPr lang="en-US" dirty="0">
                <a:solidFill>
                  <a:srgbClr val="A52A2A"/>
                </a:solidFill>
                <a:latin typeface="Consolas" panose="020B0609020204030204" pitchFamily="49" charset="0"/>
              </a:rPr>
              <a:t>h1</a:t>
            </a:r>
            <a:r>
              <a:rPr lang="en-US" dirty="0">
                <a:solidFill>
                  <a:srgbClr val="0000FF"/>
                </a:solidFill>
                <a:latin typeface="Consolas" panose="020B0609020204030204" pitchFamily="49" charset="0"/>
              </a:rPr>
              <a:t>&gt;</a:t>
            </a:r>
            <a:r>
              <a:rPr lang="en-US" dirty="0">
                <a:solidFill>
                  <a:srgbClr val="000000"/>
                </a:solidFill>
                <a:latin typeface="Consolas" panose="020B0609020204030204" pitchFamily="49" charset="0"/>
              </a:rPr>
              <a:t>Example </a:t>
            </a:r>
            <a:r>
              <a:rPr lang="en-US" dirty="0">
                <a:solidFill>
                  <a:srgbClr val="0000FF"/>
                </a:solidFill>
                <a:latin typeface="Consolas" panose="020B0609020204030204" pitchFamily="49" charset="0"/>
              </a:rPr>
              <a:t>&lt;</a:t>
            </a:r>
            <a:r>
              <a:rPr lang="en-US" dirty="0">
                <a:solidFill>
                  <a:srgbClr val="A52A2A"/>
                </a:solidFill>
                <a:latin typeface="Consolas" panose="020B0609020204030204" pitchFamily="49" charset="0"/>
              </a:rPr>
              <a:t>span</a:t>
            </a:r>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class=</a:t>
            </a:r>
            <a:r>
              <a:rPr lang="en-US" dirty="0">
                <a:solidFill>
                  <a:srgbClr val="0000CD"/>
                </a:solidFill>
                <a:latin typeface="Consolas" panose="020B0609020204030204" pitchFamily="49" charset="0"/>
              </a:rPr>
              <a:t>"label label-default"</a:t>
            </a:r>
            <a:r>
              <a:rPr lang="en-US" dirty="0">
                <a:solidFill>
                  <a:srgbClr val="0000FF"/>
                </a:solidFill>
                <a:latin typeface="Consolas" panose="020B0609020204030204" pitchFamily="49" charset="0"/>
              </a:rPr>
              <a:t>&gt;</a:t>
            </a:r>
            <a:r>
              <a:rPr lang="en-US" dirty="0">
                <a:solidFill>
                  <a:srgbClr val="000000"/>
                </a:solidFill>
                <a:latin typeface="Consolas" panose="020B0609020204030204" pitchFamily="49" charset="0"/>
              </a:rPr>
              <a:t>New</a:t>
            </a:r>
            <a:r>
              <a:rPr lang="en-US" dirty="0">
                <a:solidFill>
                  <a:srgbClr val="0000FF"/>
                </a:solidFill>
                <a:latin typeface="Consolas" panose="020B0609020204030204" pitchFamily="49" charset="0"/>
              </a:rPr>
              <a:t>&lt;</a:t>
            </a:r>
            <a:r>
              <a:rPr lang="en-US" dirty="0">
                <a:solidFill>
                  <a:srgbClr val="A52A2A"/>
                </a:solidFill>
                <a:latin typeface="Consolas" panose="020B0609020204030204" pitchFamily="49" charset="0"/>
              </a:rPr>
              <a:t>/span</a:t>
            </a:r>
            <a:r>
              <a:rPr lang="en-US" dirty="0">
                <a:solidFill>
                  <a:srgbClr val="0000FF"/>
                </a:solidFill>
                <a:latin typeface="Consolas" panose="020B0609020204030204" pitchFamily="49" charset="0"/>
              </a:rPr>
              <a:t>&gt;&lt;</a:t>
            </a:r>
            <a:r>
              <a:rPr lang="en-US" dirty="0">
                <a:solidFill>
                  <a:srgbClr val="A52A2A"/>
                </a:solidFill>
                <a:latin typeface="Consolas" panose="020B0609020204030204" pitchFamily="49" charset="0"/>
              </a:rPr>
              <a:t>/h1</a:t>
            </a:r>
            <a:r>
              <a:rPr lang="en-US" dirty="0">
                <a:solidFill>
                  <a:srgbClr val="0000FF"/>
                </a:solidFill>
                <a:latin typeface="Consolas" panose="020B0609020204030204" pitchFamily="49" charset="0"/>
              </a:rPr>
              <a:t>&gt;</a:t>
            </a:r>
            <a:r>
              <a:rPr lang="en-US" dirty="0"/>
              <a:t/>
            </a:r>
            <a:br>
              <a:rPr lang="en-US" dirty="0"/>
            </a:br>
            <a:r>
              <a:rPr lang="en-US" dirty="0">
                <a:solidFill>
                  <a:srgbClr val="0000FF"/>
                </a:solidFill>
                <a:latin typeface="Consolas" panose="020B0609020204030204" pitchFamily="49" charset="0"/>
              </a:rPr>
              <a:t>&lt;</a:t>
            </a:r>
            <a:r>
              <a:rPr lang="en-US" dirty="0">
                <a:solidFill>
                  <a:srgbClr val="A52A2A"/>
                </a:solidFill>
                <a:latin typeface="Consolas" panose="020B0609020204030204" pitchFamily="49" charset="0"/>
              </a:rPr>
              <a:t>h2</a:t>
            </a:r>
            <a:r>
              <a:rPr lang="en-US" dirty="0">
                <a:solidFill>
                  <a:srgbClr val="0000FF"/>
                </a:solidFill>
                <a:latin typeface="Consolas" panose="020B0609020204030204" pitchFamily="49" charset="0"/>
              </a:rPr>
              <a:t>&gt;</a:t>
            </a:r>
            <a:r>
              <a:rPr lang="en-US" dirty="0">
                <a:solidFill>
                  <a:srgbClr val="000000"/>
                </a:solidFill>
                <a:latin typeface="Consolas" panose="020B0609020204030204" pitchFamily="49" charset="0"/>
              </a:rPr>
              <a:t>Example </a:t>
            </a:r>
            <a:r>
              <a:rPr lang="en-US" dirty="0">
                <a:solidFill>
                  <a:srgbClr val="0000FF"/>
                </a:solidFill>
                <a:latin typeface="Consolas" panose="020B0609020204030204" pitchFamily="49" charset="0"/>
              </a:rPr>
              <a:t>&lt;</a:t>
            </a:r>
            <a:r>
              <a:rPr lang="en-US" dirty="0">
                <a:solidFill>
                  <a:srgbClr val="A52A2A"/>
                </a:solidFill>
                <a:latin typeface="Consolas" panose="020B0609020204030204" pitchFamily="49" charset="0"/>
              </a:rPr>
              <a:t>span</a:t>
            </a:r>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class=</a:t>
            </a:r>
            <a:r>
              <a:rPr lang="en-US" dirty="0">
                <a:solidFill>
                  <a:srgbClr val="0000CD"/>
                </a:solidFill>
                <a:latin typeface="Consolas" panose="020B0609020204030204" pitchFamily="49" charset="0"/>
              </a:rPr>
              <a:t>"label label-default"</a:t>
            </a:r>
            <a:r>
              <a:rPr lang="en-US" dirty="0">
                <a:solidFill>
                  <a:srgbClr val="0000FF"/>
                </a:solidFill>
                <a:latin typeface="Consolas" panose="020B0609020204030204" pitchFamily="49" charset="0"/>
              </a:rPr>
              <a:t>&gt;</a:t>
            </a:r>
            <a:r>
              <a:rPr lang="en-US" dirty="0">
                <a:solidFill>
                  <a:srgbClr val="000000"/>
                </a:solidFill>
                <a:latin typeface="Consolas" panose="020B0609020204030204" pitchFamily="49" charset="0"/>
              </a:rPr>
              <a:t>New</a:t>
            </a:r>
            <a:r>
              <a:rPr lang="en-US" dirty="0">
                <a:solidFill>
                  <a:srgbClr val="0000FF"/>
                </a:solidFill>
                <a:latin typeface="Consolas" panose="020B0609020204030204" pitchFamily="49" charset="0"/>
              </a:rPr>
              <a:t>&lt;</a:t>
            </a:r>
            <a:r>
              <a:rPr lang="en-US" dirty="0">
                <a:solidFill>
                  <a:srgbClr val="A52A2A"/>
                </a:solidFill>
                <a:latin typeface="Consolas" panose="020B0609020204030204" pitchFamily="49" charset="0"/>
              </a:rPr>
              <a:t>/span</a:t>
            </a:r>
            <a:r>
              <a:rPr lang="en-US" dirty="0">
                <a:solidFill>
                  <a:srgbClr val="0000FF"/>
                </a:solidFill>
                <a:latin typeface="Consolas" panose="020B0609020204030204" pitchFamily="49" charset="0"/>
              </a:rPr>
              <a:t>&gt;&lt;</a:t>
            </a:r>
            <a:r>
              <a:rPr lang="en-US" dirty="0">
                <a:solidFill>
                  <a:srgbClr val="A52A2A"/>
                </a:solidFill>
                <a:latin typeface="Consolas" panose="020B0609020204030204" pitchFamily="49" charset="0"/>
              </a:rPr>
              <a:t>/h2</a:t>
            </a:r>
            <a:r>
              <a:rPr lang="en-US" dirty="0">
                <a:solidFill>
                  <a:srgbClr val="0000FF"/>
                </a:solidFill>
                <a:latin typeface="Consolas" panose="020B0609020204030204" pitchFamily="49" charset="0"/>
              </a:rPr>
              <a:t>&gt;</a:t>
            </a:r>
            <a:endParaRPr lang="en-GB" dirty="0"/>
          </a:p>
        </p:txBody>
      </p:sp>
      <p:grpSp>
        <p:nvGrpSpPr>
          <p:cNvPr id="15" name="Grupo 14"/>
          <p:cNvGrpSpPr/>
          <p:nvPr/>
        </p:nvGrpSpPr>
        <p:grpSpPr>
          <a:xfrm>
            <a:off x="6215743" y="5298723"/>
            <a:ext cx="5704114" cy="1327980"/>
            <a:chOff x="6215743" y="5298723"/>
            <a:chExt cx="5704114" cy="1327980"/>
          </a:xfrm>
        </p:grpSpPr>
        <p:sp>
          <p:nvSpPr>
            <p:cNvPr id="12" name="Rectangle 1"/>
            <p:cNvSpPr>
              <a:spLocks noChangeArrowheads="1"/>
            </p:cNvSpPr>
            <p:nvPr/>
          </p:nvSpPr>
          <p:spPr bwMode="auto">
            <a:xfrm>
              <a:off x="6215743" y="5703373"/>
              <a:ext cx="5704114" cy="923330"/>
            </a:xfrm>
            <a:prstGeom prst="rect">
              <a:avLst/>
            </a:prstGeom>
            <a:solidFill>
              <a:srgbClr val="F1F1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CO" altLang="es-CO" b="0" i="0" u="none" strike="noStrike" cap="none" normalizeH="0" baseline="0" smtClean="0">
                  <a:ln>
                    <a:noFill/>
                  </a:ln>
                  <a:solidFill>
                    <a:srgbClr val="DC143C"/>
                  </a:solidFill>
                  <a:effectLst/>
                  <a:latin typeface="Menlo"/>
                </a:rPr>
                <a:t>.label-default</a:t>
              </a:r>
              <a:r>
                <a:rPr kumimoji="0" lang="es-CO" altLang="es-CO" b="0" i="0" u="none" strike="noStrike" cap="none" normalizeH="0" baseline="0" smtClean="0">
                  <a:ln>
                    <a:noFill/>
                  </a:ln>
                  <a:solidFill>
                    <a:srgbClr val="333333"/>
                  </a:solidFill>
                  <a:effectLst/>
                  <a:latin typeface="Verdana" panose="020B0604030504040204" pitchFamily="34" charset="0"/>
                </a:rPr>
                <a:t>, </a:t>
              </a:r>
              <a:r>
                <a:rPr kumimoji="0" lang="es-CO" altLang="es-CO" b="0" i="0" u="none" strike="noStrike" cap="none" normalizeH="0" baseline="0" smtClean="0">
                  <a:ln>
                    <a:noFill/>
                  </a:ln>
                  <a:solidFill>
                    <a:srgbClr val="DC143C"/>
                  </a:solidFill>
                  <a:effectLst/>
                  <a:latin typeface="Menlo"/>
                </a:rPr>
                <a:t>.label-primary</a:t>
              </a:r>
              <a:r>
                <a:rPr kumimoji="0" lang="es-CO" altLang="es-CO" b="0" i="0" u="none" strike="noStrike" cap="none" normalizeH="0" baseline="0" smtClean="0">
                  <a:ln>
                    <a:noFill/>
                  </a:ln>
                  <a:solidFill>
                    <a:srgbClr val="333333"/>
                  </a:solidFill>
                  <a:effectLst/>
                  <a:latin typeface="Verdana" panose="020B0604030504040204" pitchFamily="34" charset="0"/>
                </a:rPr>
                <a:t>, </a:t>
              </a:r>
              <a:r>
                <a:rPr kumimoji="0" lang="es-CO" altLang="es-CO" b="0" i="0" u="none" strike="noStrike" cap="none" normalizeH="0" baseline="0" smtClean="0">
                  <a:ln>
                    <a:noFill/>
                  </a:ln>
                  <a:solidFill>
                    <a:srgbClr val="DC143C"/>
                  </a:solidFill>
                  <a:effectLst/>
                  <a:latin typeface="Menlo"/>
                </a:rPr>
                <a:t>.label-success</a:t>
              </a:r>
              <a:r>
                <a:rPr kumimoji="0" lang="es-CO" altLang="es-CO" b="0" i="0" u="none" strike="noStrike" cap="none" normalizeH="0" baseline="0" smtClean="0">
                  <a:ln>
                    <a:noFill/>
                  </a:ln>
                  <a:solidFill>
                    <a:srgbClr val="333333"/>
                  </a:solidFill>
                  <a:effectLst/>
                  <a:latin typeface="Verdana" panose="020B0604030504040204" pitchFamily="34" charset="0"/>
                </a:rPr>
                <a:t>, </a:t>
              </a:r>
              <a:r>
                <a:rPr kumimoji="0" lang="es-CO" altLang="es-CO" b="0" i="0" u="none" strike="noStrike" cap="none" normalizeH="0" baseline="0" smtClean="0">
                  <a:ln>
                    <a:noFill/>
                  </a:ln>
                  <a:solidFill>
                    <a:srgbClr val="DC143C"/>
                  </a:solidFill>
                  <a:effectLst/>
                  <a:latin typeface="Menlo"/>
                </a:rPr>
                <a:t>.label-info</a:t>
              </a:r>
              <a:r>
                <a:rPr kumimoji="0" lang="es-CO" altLang="es-CO" b="0" i="0" u="none" strike="noStrike" cap="none" normalizeH="0" baseline="0" smtClean="0">
                  <a:ln>
                    <a:noFill/>
                  </a:ln>
                  <a:solidFill>
                    <a:srgbClr val="333333"/>
                  </a:solidFill>
                  <a:effectLst/>
                  <a:latin typeface="Verdana" panose="020B0604030504040204" pitchFamily="34" charset="0"/>
                </a:rPr>
                <a:t>,</a:t>
              </a:r>
              <a:r>
                <a:rPr kumimoji="0" lang="es-CO" altLang="es-CO" b="0" i="0" u="none" strike="noStrike" cap="none" normalizeH="0" baseline="0" smtClean="0">
                  <a:ln>
                    <a:noFill/>
                  </a:ln>
                  <a:solidFill>
                    <a:srgbClr val="DC143C"/>
                  </a:solidFill>
                  <a:effectLst/>
                  <a:latin typeface="Menlo"/>
                </a:rPr>
                <a:t>.label-warning</a:t>
              </a:r>
              <a:r>
                <a:rPr kumimoji="0" lang="es-CO" altLang="es-CO" b="0" i="0" u="none" strike="noStrike" cap="none" normalizeH="0" baseline="0" smtClean="0">
                  <a:ln>
                    <a:noFill/>
                  </a:ln>
                  <a:solidFill>
                    <a:srgbClr val="333333"/>
                  </a:solidFill>
                  <a:effectLst/>
                  <a:latin typeface="Verdana" panose="020B0604030504040204" pitchFamily="34" charset="0"/>
                </a:rPr>
                <a:t> or </a:t>
              </a:r>
              <a:r>
                <a:rPr kumimoji="0" lang="es-CO" altLang="es-CO" b="0" i="0" u="none" strike="noStrike" cap="none" normalizeH="0" baseline="0" smtClean="0">
                  <a:ln>
                    <a:noFill/>
                  </a:ln>
                  <a:solidFill>
                    <a:srgbClr val="DC143C"/>
                  </a:solidFill>
                  <a:effectLst/>
                  <a:latin typeface="Menlo"/>
                </a:rPr>
                <a:t>.label-danger</a:t>
              </a:r>
              <a:r>
                <a:rPr kumimoji="0" lang="es-CO" altLang="es-CO" b="0" i="0" u="none" strike="noStrike" cap="none" normalizeH="0" baseline="0" smtClean="0">
                  <a:ln>
                    <a:noFill/>
                  </a:ln>
                  <a:solidFill>
                    <a:srgbClr val="333333"/>
                  </a:solidFill>
                  <a:effectLst/>
                  <a:latin typeface="Verdana" panose="020B0604030504040204" pitchFamily="34" charset="0"/>
                </a:rPr>
                <a:t>, within a </a:t>
              </a:r>
              <a:r>
                <a:rPr kumimoji="0" lang="es-CO" altLang="es-CO" b="0" i="0" u="none" strike="noStrike" cap="none" normalizeH="0" baseline="0" smtClean="0">
                  <a:ln>
                    <a:noFill/>
                  </a:ln>
                  <a:solidFill>
                    <a:srgbClr val="DC143C"/>
                  </a:solidFill>
                  <a:effectLst/>
                  <a:latin typeface="Menlo"/>
                </a:rPr>
                <a:t>&lt;span&gt;</a:t>
              </a:r>
              <a:r>
                <a:rPr kumimoji="0" lang="es-CO" altLang="es-CO" b="0" i="0" u="none" strike="noStrike" cap="none" normalizeH="0" baseline="0" smtClean="0">
                  <a:ln>
                    <a:noFill/>
                  </a:ln>
                  <a:solidFill>
                    <a:srgbClr val="333333"/>
                  </a:solidFill>
                  <a:effectLst/>
                  <a:latin typeface="Verdana" panose="020B0604030504040204" pitchFamily="34" charset="0"/>
                </a:rPr>
                <a:t> element to create a label</a:t>
              </a:r>
              <a:r>
                <a:rPr kumimoji="0" lang="es-CO" altLang="es-CO" sz="1200" b="0" i="0" u="none" strike="noStrike" cap="none" normalizeH="0" baseline="0" smtClean="0">
                  <a:ln>
                    <a:noFill/>
                  </a:ln>
                  <a:solidFill>
                    <a:schemeClr val="tx1"/>
                  </a:solidFill>
                  <a:effectLst/>
                </a:rPr>
                <a:t> </a:t>
              </a:r>
              <a:endParaRPr kumimoji="0" lang="es-CO" altLang="es-CO" sz="3200" b="0" i="0" u="none" strike="noStrike" cap="none" normalizeH="0" baseline="0" smtClean="0">
                <a:ln>
                  <a:noFill/>
                </a:ln>
                <a:solidFill>
                  <a:schemeClr val="tx1"/>
                </a:solidFill>
                <a:effectLst/>
                <a:latin typeface="Arial" panose="020B0604020202020204" pitchFamily="34" charset="0"/>
              </a:endParaRPr>
            </a:p>
          </p:txBody>
        </p:sp>
        <p:cxnSp>
          <p:nvCxnSpPr>
            <p:cNvPr id="14" name="Conector recto de flecha 13"/>
            <p:cNvCxnSpPr/>
            <p:nvPr/>
          </p:nvCxnSpPr>
          <p:spPr>
            <a:xfrm>
              <a:off x="8153400" y="5298723"/>
              <a:ext cx="0" cy="3291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629287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GB" dirty="0" smtClean="0"/>
              <a:t>List group</a:t>
            </a:r>
            <a:endParaRPr lang="en-GB" dirty="0"/>
          </a:p>
        </p:txBody>
      </p:sp>
      <p:pic>
        <p:nvPicPr>
          <p:cNvPr id="4" name="Imagen 3"/>
          <p:cNvPicPr>
            <a:picLocks noChangeAspect="1"/>
          </p:cNvPicPr>
          <p:nvPr/>
        </p:nvPicPr>
        <p:blipFill>
          <a:blip r:embed="rId2"/>
          <a:stretch>
            <a:fillRect/>
          </a:stretch>
        </p:blipFill>
        <p:spPr>
          <a:xfrm>
            <a:off x="1400174" y="1500187"/>
            <a:ext cx="9812334" cy="5248956"/>
          </a:xfrm>
          <a:prstGeom prst="rect">
            <a:avLst/>
          </a:prstGeom>
        </p:spPr>
      </p:pic>
      <p:sp>
        <p:nvSpPr>
          <p:cNvPr id="5" name="CuadroTexto 4"/>
          <p:cNvSpPr txBox="1"/>
          <p:nvPr/>
        </p:nvSpPr>
        <p:spPr>
          <a:xfrm>
            <a:off x="6204857" y="365125"/>
            <a:ext cx="3929743" cy="369332"/>
          </a:xfrm>
          <a:prstGeom prst="rect">
            <a:avLst/>
          </a:prstGeom>
          <a:noFill/>
        </p:spPr>
        <p:txBody>
          <a:bodyPr wrap="square" rtlCol="0">
            <a:spAutoFit/>
          </a:bodyPr>
          <a:lstStyle/>
          <a:p>
            <a:r>
              <a:rPr lang="en-GB" dirty="0" smtClean="0"/>
              <a:t>Try to make disable and active</a:t>
            </a:r>
            <a:endParaRPr lang="en-GB" dirty="0"/>
          </a:p>
        </p:txBody>
      </p:sp>
    </p:spTree>
    <p:extLst>
      <p:ext uri="{BB962C8B-B14F-4D97-AF65-F5344CB8AC3E}">
        <p14:creationId xmlns:p14="http://schemas.microsoft.com/office/powerpoint/2010/main" val="15377312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2893523" y="2039862"/>
            <a:ext cx="7348119" cy="3274475"/>
          </a:xfrm>
          <a:prstGeom prst="rect">
            <a:avLst/>
          </a:prstGeom>
        </p:spPr>
      </p:pic>
      <p:pic>
        <p:nvPicPr>
          <p:cNvPr id="5" name="Picture 2" descr="http://red-team-design.com/wp-content/uploads/2011/01/css3-html5-logo-initial.png"/>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1145777" y="102048"/>
            <a:ext cx="1003873" cy="865004"/>
          </a:xfrm>
          <a:prstGeom prst="rect">
            <a:avLst/>
          </a:prstGeom>
          <a:noFill/>
          <a:extLst>
            <a:ext uri="{909E8E84-426E-40DD-AFC4-6F175D3DCCD1}">
              <a14:hiddenFill xmlns:a14="http://schemas.microsoft.com/office/drawing/2010/main">
                <a:solidFill>
                  <a:srgbClr val="FFFFFF"/>
                </a:solidFill>
              </a14:hiddenFill>
            </a:ext>
          </a:extLst>
        </p:spPr>
      </p:pic>
      <p:sp>
        <p:nvSpPr>
          <p:cNvPr id="6" name="Rectángulo 5"/>
          <p:cNvSpPr/>
          <p:nvPr/>
        </p:nvSpPr>
        <p:spPr>
          <a:xfrm>
            <a:off x="471582" y="993005"/>
            <a:ext cx="6096000" cy="1200329"/>
          </a:xfrm>
          <a:prstGeom prst="rect">
            <a:avLst/>
          </a:prstGeom>
        </p:spPr>
        <p:txBody>
          <a:bodyPr>
            <a:spAutoFit/>
          </a:bodyPr>
          <a:lstStyle/>
          <a:p>
            <a:r>
              <a:rPr lang="en-US" b="0" i="0" dirty="0" smtClean="0">
                <a:solidFill>
                  <a:srgbClr val="0000FF"/>
                </a:solidFill>
                <a:effectLst/>
                <a:latin typeface="Consolas" panose="020B0609020204030204" pitchFamily="49" charset="0"/>
              </a:rPr>
              <a:t>&lt;</a:t>
            </a:r>
            <a:r>
              <a:rPr lang="en-US" b="0" i="0" dirty="0" smtClean="0">
                <a:solidFill>
                  <a:srgbClr val="A52A2A"/>
                </a:solidFill>
                <a:effectLst/>
                <a:latin typeface="Consolas" panose="020B0609020204030204" pitchFamily="49" charset="0"/>
              </a:rPr>
              <a:t>head</a:t>
            </a:r>
            <a:r>
              <a:rPr lang="en-US" b="0" i="0" dirty="0" smtClean="0">
                <a:solidFill>
                  <a:srgbClr val="0000FF"/>
                </a:solidFill>
                <a:effectLst/>
                <a:latin typeface="Consolas" panose="020B0609020204030204" pitchFamily="49" charset="0"/>
              </a:rPr>
              <a:t>&gt;</a:t>
            </a:r>
            <a:r>
              <a:rPr lang="en-US" dirty="0" smtClean="0"/>
              <a:t/>
            </a:r>
            <a:br>
              <a:rPr lang="en-US" dirty="0" smtClean="0"/>
            </a:br>
            <a:r>
              <a:rPr lang="en-US" b="0" i="0" dirty="0" smtClean="0">
                <a:solidFill>
                  <a:srgbClr val="0000FF"/>
                </a:solidFill>
                <a:effectLst/>
                <a:latin typeface="Consolas" panose="020B0609020204030204" pitchFamily="49" charset="0"/>
              </a:rPr>
              <a:t>&lt;</a:t>
            </a:r>
            <a:r>
              <a:rPr lang="en-US" b="0" i="0" dirty="0" smtClean="0">
                <a:solidFill>
                  <a:srgbClr val="A52A2A"/>
                </a:solidFill>
                <a:effectLst/>
                <a:latin typeface="Consolas" panose="020B0609020204030204" pitchFamily="49" charset="0"/>
              </a:rPr>
              <a:t>link</a:t>
            </a:r>
            <a:r>
              <a:rPr lang="en-US" b="0" i="0" dirty="0" smtClean="0">
                <a:solidFill>
                  <a:srgbClr val="444444"/>
                </a:solidFill>
                <a:effectLst/>
                <a:latin typeface="Consolas" panose="020B0609020204030204" pitchFamily="49" charset="0"/>
              </a:rPr>
              <a:t> </a:t>
            </a:r>
            <a:r>
              <a:rPr lang="en-US" b="0" i="0" dirty="0" err="1" smtClean="0">
                <a:solidFill>
                  <a:srgbClr val="FF0000"/>
                </a:solidFill>
                <a:effectLst/>
                <a:latin typeface="Consolas" panose="020B0609020204030204" pitchFamily="49" charset="0"/>
              </a:rPr>
              <a:t>rel</a:t>
            </a:r>
            <a:r>
              <a:rPr lang="en-US" b="0" i="0" dirty="0" smtClean="0">
                <a:solidFill>
                  <a:srgbClr val="FF0000"/>
                </a:solidFill>
                <a:effectLst/>
                <a:latin typeface="Consolas" panose="020B0609020204030204" pitchFamily="49" charset="0"/>
              </a:rPr>
              <a:t>=</a:t>
            </a:r>
            <a:r>
              <a:rPr lang="en-US" b="0" i="0" dirty="0" smtClean="0">
                <a:solidFill>
                  <a:srgbClr val="0000CD"/>
                </a:solidFill>
                <a:effectLst/>
                <a:latin typeface="Consolas" panose="020B0609020204030204" pitchFamily="49" charset="0"/>
              </a:rPr>
              <a:t>"stylesheet"</a:t>
            </a:r>
            <a:r>
              <a:rPr lang="en-US" b="0" i="0" dirty="0" smtClean="0">
                <a:solidFill>
                  <a:srgbClr val="444444"/>
                </a:solidFill>
                <a:effectLst/>
                <a:latin typeface="Consolas" panose="020B0609020204030204" pitchFamily="49" charset="0"/>
              </a:rPr>
              <a:t> </a:t>
            </a:r>
            <a:r>
              <a:rPr lang="en-US" b="0" i="0" dirty="0" smtClean="0">
                <a:solidFill>
                  <a:srgbClr val="FF0000"/>
                </a:solidFill>
                <a:effectLst/>
                <a:latin typeface="Consolas" panose="020B0609020204030204" pitchFamily="49" charset="0"/>
              </a:rPr>
              <a:t>type=</a:t>
            </a:r>
            <a:r>
              <a:rPr lang="en-US" b="0" i="0" dirty="0" smtClean="0">
                <a:solidFill>
                  <a:srgbClr val="0000CD"/>
                </a:solidFill>
                <a:effectLst/>
                <a:latin typeface="Consolas" panose="020B0609020204030204" pitchFamily="49" charset="0"/>
              </a:rPr>
              <a:t>"text/</a:t>
            </a:r>
            <a:r>
              <a:rPr lang="en-US" b="0" i="0" dirty="0" err="1" smtClean="0">
                <a:solidFill>
                  <a:srgbClr val="0000CD"/>
                </a:solidFill>
                <a:effectLst/>
                <a:latin typeface="Consolas" panose="020B0609020204030204" pitchFamily="49" charset="0"/>
              </a:rPr>
              <a:t>css</a:t>
            </a:r>
            <a:r>
              <a:rPr lang="en-US" b="0" i="0" dirty="0" smtClean="0">
                <a:solidFill>
                  <a:srgbClr val="0000CD"/>
                </a:solidFill>
                <a:effectLst/>
                <a:latin typeface="Consolas" panose="020B0609020204030204" pitchFamily="49" charset="0"/>
              </a:rPr>
              <a:t>"</a:t>
            </a:r>
            <a:r>
              <a:rPr lang="en-US" b="0" i="0" dirty="0" smtClean="0">
                <a:solidFill>
                  <a:srgbClr val="444444"/>
                </a:solidFill>
                <a:effectLst/>
                <a:latin typeface="Consolas" panose="020B0609020204030204" pitchFamily="49" charset="0"/>
              </a:rPr>
              <a:t> </a:t>
            </a:r>
            <a:r>
              <a:rPr lang="en-US" b="0" i="0" dirty="0" err="1" smtClean="0">
                <a:solidFill>
                  <a:srgbClr val="FF0000"/>
                </a:solidFill>
                <a:effectLst/>
                <a:latin typeface="Consolas" panose="020B0609020204030204" pitchFamily="49" charset="0"/>
              </a:rPr>
              <a:t>href</a:t>
            </a:r>
            <a:r>
              <a:rPr lang="en-US" b="0" i="0" dirty="0" smtClean="0">
                <a:solidFill>
                  <a:srgbClr val="FF0000"/>
                </a:solidFill>
                <a:effectLst/>
                <a:latin typeface="Consolas" panose="020B0609020204030204" pitchFamily="49" charset="0"/>
              </a:rPr>
              <a:t>=</a:t>
            </a:r>
            <a:r>
              <a:rPr lang="en-US" b="0" i="0" dirty="0" smtClean="0">
                <a:solidFill>
                  <a:srgbClr val="0000CD"/>
                </a:solidFill>
                <a:effectLst/>
                <a:latin typeface="Consolas" panose="020B0609020204030204" pitchFamily="49" charset="0"/>
              </a:rPr>
              <a:t>"mystyle.css"</a:t>
            </a:r>
            <a:r>
              <a:rPr lang="en-US" b="0" i="0" dirty="0" smtClean="0">
                <a:solidFill>
                  <a:srgbClr val="0000FF"/>
                </a:solidFill>
                <a:effectLst/>
                <a:latin typeface="Consolas" panose="020B0609020204030204" pitchFamily="49" charset="0"/>
              </a:rPr>
              <a:t>&gt;</a:t>
            </a:r>
            <a:r>
              <a:rPr lang="en-US" dirty="0" smtClean="0"/>
              <a:t/>
            </a:r>
            <a:br>
              <a:rPr lang="en-US" dirty="0" smtClean="0"/>
            </a:br>
            <a:r>
              <a:rPr lang="en-US" b="0" i="0" dirty="0" smtClean="0">
                <a:solidFill>
                  <a:srgbClr val="0000FF"/>
                </a:solidFill>
                <a:effectLst/>
                <a:latin typeface="Consolas" panose="020B0609020204030204" pitchFamily="49" charset="0"/>
              </a:rPr>
              <a:t>&lt;</a:t>
            </a:r>
            <a:r>
              <a:rPr lang="en-US" b="0" i="0" dirty="0" smtClean="0">
                <a:solidFill>
                  <a:srgbClr val="A52A2A"/>
                </a:solidFill>
                <a:effectLst/>
                <a:latin typeface="Consolas" panose="020B0609020204030204" pitchFamily="49" charset="0"/>
              </a:rPr>
              <a:t>/head</a:t>
            </a:r>
            <a:r>
              <a:rPr lang="en-US" b="0" i="0" dirty="0" smtClean="0">
                <a:solidFill>
                  <a:srgbClr val="0000FF"/>
                </a:solidFill>
                <a:effectLst/>
                <a:latin typeface="Consolas" panose="020B0609020204030204" pitchFamily="49" charset="0"/>
              </a:rPr>
              <a:t>&gt;</a:t>
            </a:r>
            <a:endParaRPr lang="en-GB" dirty="0"/>
          </a:p>
        </p:txBody>
      </p:sp>
      <p:sp>
        <p:nvSpPr>
          <p:cNvPr id="7" name="CuadroTexto 6"/>
          <p:cNvSpPr txBox="1"/>
          <p:nvPr/>
        </p:nvSpPr>
        <p:spPr>
          <a:xfrm>
            <a:off x="7290622" y="1316777"/>
            <a:ext cx="2498952" cy="369332"/>
          </a:xfrm>
          <a:prstGeom prst="rect">
            <a:avLst/>
          </a:prstGeom>
          <a:noFill/>
        </p:spPr>
        <p:txBody>
          <a:bodyPr wrap="square" rtlCol="0">
            <a:spAutoFit/>
          </a:bodyPr>
          <a:lstStyle/>
          <a:p>
            <a:r>
              <a:rPr lang="en-GB" dirty="0" smtClean="0"/>
              <a:t>This is how we link files</a:t>
            </a:r>
            <a:endParaRPr lang="en-GB" dirty="0"/>
          </a:p>
        </p:txBody>
      </p:sp>
      <p:graphicFrame>
        <p:nvGraphicFramePr>
          <p:cNvPr id="2" name="Tabla 1"/>
          <p:cNvGraphicFramePr>
            <a:graphicFrameLocks noGrp="1"/>
          </p:cNvGraphicFramePr>
          <p:nvPr>
            <p:extLst>
              <p:ext uri="{D42A27DB-BD31-4B8C-83A1-F6EECF244321}">
                <p14:modId xmlns:p14="http://schemas.microsoft.com/office/powerpoint/2010/main" val="157754004"/>
              </p:ext>
            </p:extLst>
          </p:nvPr>
        </p:nvGraphicFramePr>
        <p:xfrm>
          <a:off x="1104219" y="5434974"/>
          <a:ext cx="9972676" cy="1127760"/>
        </p:xfrm>
        <a:graphic>
          <a:graphicData uri="http://schemas.openxmlformats.org/drawingml/2006/table">
            <a:tbl>
              <a:tblPr/>
              <a:tblGrid>
                <a:gridCol w="4986338"/>
                <a:gridCol w="4986338"/>
              </a:tblGrid>
              <a:tr h="0">
                <a:tc>
                  <a:txBody>
                    <a:bodyPr/>
                    <a:lstStyle/>
                    <a:p>
                      <a:pPr fontAlgn="t"/>
                      <a:r>
                        <a:rPr lang="es-CO" u="sng" dirty="0">
                          <a:solidFill>
                            <a:srgbClr val="333333"/>
                          </a:solidFill>
                          <a:effectLst/>
                          <a:hlinkClick r:id="rId4"/>
                        </a:rPr>
                        <a:t>&lt;script&gt;</a:t>
                      </a:r>
                      <a:endParaRPr lang="es-CO" dirty="0">
                        <a:effectLst/>
                      </a:endParaRP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c>
                  <a:txBody>
                    <a:bodyPr/>
                    <a:lstStyle/>
                    <a:p>
                      <a:pPr fontAlgn="t"/>
                      <a:r>
                        <a:rPr lang="es-CO">
                          <a:effectLst/>
                        </a:rPr>
                        <a:t>Defines a client-side script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r>
              <a:tr h="0">
                <a:tc>
                  <a:txBody>
                    <a:bodyPr/>
                    <a:lstStyle/>
                    <a:p>
                      <a:pPr fontAlgn="t"/>
                      <a:r>
                        <a:rPr lang="es-CO" u="sng">
                          <a:solidFill>
                            <a:srgbClr val="333333"/>
                          </a:solidFill>
                          <a:effectLst/>
                          <a:hlinkClick r:id="rId5"/>
                        </a:rPr>
                        <a:t>&lt;noscript&gt;</a:t>
                      </a:r>
                      <a:endParaRPr lang="es-CO">
                        <a:effectLst/>
                      </a:endParaRP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fontAlgn="t"/>
                      <a:r>
                        <a:rPr lang="en-US" dirty="0">
                          <a:effectLst/>
                        </a:rPr>
                        <a:t>Defines an alternate content for users that do not support client-side scripts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bl>
          </a:graphicData>
        </a:graphic>
      </p:graphicFrame>
      <p:sp>
        <p:nvSpPr>
          <p:cNvPr id="8" name="CuadroTexto 7"/>
          <p:cNvSpPr txBox="1"/>
          <p:nvPr/>
        </p:nvSpPr>
        <p:spPr>
          <a:xfrm>
            <a:off x="117230" y="132028"/>
            <a:ext cx="11172093" cy="830997"/>
          </a:xfrm>
          <a:prstGeom prst="rect">
            <a:avLst/>
          </a:prstGeom>
          <a:noFill/>
        </p:spPr>
        <p:txBody>
          <a:bodyPr wrap="square" rtlCol="0">
            <a:spAutoFit/>
          </a:bodyPr>
          <a:lstStyle/>
          <a:p>
            <a:r>
              <a:rPr lang="en-GB" sz="2400" dirty="0" smtClean="0">
                <a:latin typeface="Gotham Light" pitchFamily="50" charset="0"/>
                <a:cs typeface="Gotham Light" pitchFamily="50" charset="0"/>
              </a:rPr>
              <a:t>This is how the computer interprets HTML5, what you see on the web is the white part</a:t>
            </a:r>
            <a:endParaRPr lang="en-GB" sz="2400" b="1" dirty="0">
              <a:latin typeface="Gotham Light" pitchFamily="50" charset="0"/>
              <a:cs typeface="Gotham Light" pitchFamily="50" charset="0"/>
            </a:endParaRPr>
          </a:p>
        </p:txBody>
      </p:sp>
    </p:spTree>
    <p:extLst>
      <p:ext uri="{BB962C8B-B14F-4D97-AF65-F5344CB8AC3E}">
        <p14:creationId xmlns:p14="http://schemas.microsoft.com/office/powerpoint/2010/main" val="4249040414"/>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0" y="640279"/>
            <a:ext cx="12192000" cy="257748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t>
            </a:r>
            <a:endParaRPr lang="en-US" dirty="0"/>
          </a:p>
        </p:txBody>
      </p:sp>
      <p:sp>
        <p:nvSpPr>
          <p:cNvPr id="4" name="TextBox 3"/>
          <p:cNvSpPr txBox="1"/>
          <p:nvPr/>
        </p:nvSpPr>
        <p:spPr>
          <a:xfrm>
            <a:off x="2268855" y="1209921"/>
            <a:ext cx="7610986" cy="954107"/>
          </a:xfrm>
          <a:prstGeom prst="rect">
            <a:avLst/>
          </a:prstGeom>
          <a:noFill/>
        </p:spPr>
        <p:txBody>
          <a:bodyPr wrap="square" rtlCol="0">
            <a:spAutoFit/>
          </a:bodyPr>
          <a:lstStyle/>
          <a:p>
            <a:r>
              <a:rPr lang="en-US" sz="2800" dirty="0" smtClean="0"/>
              <a:t>Become a business leader with the skills to deploy your ideas through technology </a:t>
            </a:r>
            <a:endParaRPr lang="en-US" sz="2800" dirty="0"/>
          </a:p>
        </p:txBody>
      </p:sp>
      <p:sp>
        <p:nvSpPr>
          <p:cNvPr id="5" name="TextBox 4"/>
          <p:cNvSpPr txBox="1"/>
          <p:nvPr/>
        </p:nvSpPr>
        <p:spPr>
          <a:xfrm>
            <a:off x="2290507" y="2381978"/>
            <a:ext cx="7610986" cy="523220"/>
          </a:xfrm>
          <a:prstGeom prst="rect">
            <a:avLst/>
          </a:prstGeom>
          <a:noFill/>
        </p:spPr>
        <p:txBody>
          <a:bodyPr wrap="square" rtlCol="0">
            <a:spAutoFit/>
          </a:bodyPr>
          <a:lstStyle/>
          <a:p>
            <a:r>
              <a:rPr lang="en-US" sz="1400" dirty="0" smtClean="0"/>
              <a:t>Learn from experts in entrepreneurship and IT to manage and code web and mobile projects in only 2 months by using </a:t>
            </a:r>
            <a:r>
              <a:rPr lang="en-US" sz="1400" dirty="0" err="1" smtClean="0"/>
              <a:t>meteor.js</a:t>
            </a:r>
            <a:endParaRPr lang="en-US" sz="1400" dirty="0"/>
          </a:p>
        </p:txBody>
      </p:sp>
      <p:sp>
        <p:nvSpPr>
          <p:cNvPr id="9" name="Rectangle 8"/>
          <p:cNvSpPr/>
          <p:nvPr/>
        </p:nvSpPr>
        <p:spPr>
          <a:xfrm>
            <a:off x="0" y="0"/>
            <a:ext cx="12192000" cy="400050"/>
          </a:xfrm>
          <a:prstGeom prst="rect">
            <a:avLst/>
          </a:prstGeom>
          <a:solidFill>
            <a:srgbClr val="19537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7566660" y="11430"/>
            <a:ext cx="742950" cy="369332"/>
          </a:xfrm>
          <a:prstGeom prst="rect">
            <a:avLst/>
          </a:prstGeom>
          <a:noFill/>
        </p:spPr>
        <p:txBody>
          <a:bodyPr wrap="square" rtlCol="0">
            <a:spAutoFit/>
          </a:bodyPr>
          <a:lstStyle/>
          <a:p>
            <a:r>
              <a:rPr lang="en-US" b="1" dirty="0" smtClean="0">
                <a:solidFill>
                  <a:schemeClr val="bg1"/>
                </a:solidFill>
              </a:rPr>
              <a:t>home</a:t>
            </a:r>
            <a:endParaRPr lang="en-US" b="1" dirty="0">
              <a:solidFill>
                <a:schemeClr val="bg1"/>
              </a:solidFill>
            </a:endParaRPr>
          </a:p>
        </p:txBody>
      </p:sp>
      <p:sp>
        <p:nvSpPr>
          <p:cNvPr id="13" name="TextBox 12"/>
          <p:cNvSpPr txBox="1"/>
          <p:nvPr/>
        </p:nvSpPr>
        <p:spPr>
          <a:xfrm>
            <a:off x="708660" y="11430"/>
            <a:ext cx="742950" cy="369332"/>
          </a:xfrm>
          <a:prstGeom prst="rect">
            <a:avLst/>
          </a:prstGeom>
          <a:noFill/>
        </p:spPr>
        <p:txBody>
          <a:bodyPr wrap="square" rtlCol="0">
            <a:spAutoFit/>
          </a:bodyPr>
          <a:lstStyle/>
          <a:p>
            <a:r>
              <a:rPr lang="en-US" dirty="0" smtClean="0">
                <a:solidFill>
                  <a:schemeClr val="bg1"/>
                </a:solidFill>
              </a:rPr>
              <a:t>logo</a:t>
            </a:r>
            <a:endParaRPr lang="en-US" dirty="0">
              <a:solidFill>
                <a:schemeClr val="bg1"/>
              </a:solidFill>
            </a:endParaRPr>
          </a:p>
        </p:txBody>
      </p:sp>
      <p:sp>
        <p:nvSpPr>
          <p:cNvPr id="16" name="Chevron 15"/>
          <p:cNvSpPr/>
          <p:nvPr/>
        </p:nvSpPr>
        <p:spPr>
          <a:xfrm rot="10800000">
            <a:off x="205740" y="1150083"/>
            <a:ext cx="320040" cy="157734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Chevron 16"/>
          <p:cNvSpPr/>
          <p:nvPr/>
        </p:nvSpPr>
        <p:spPr>
          <a:xfrm>
            <a:off x="11457180" y="1150083"/>
            <a:ext cx="320040" cy="157734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TextBox 17"/>
          <p:cNvSpPr txBox="1"/>
          <p:nvPr/>
        </p:nvSpPr>
        <p:spPr>
          <a:xfrm>
            <a:off x="525781" y="1635492"/>
            <a:ext cx="777240" cy="369332"/>
          </a:xfrm>
          <a:prstGeom prst="rect">
            <a:avLst/>
          </a:prstGeom>
          <a:noFill/>
        </p:spPr>
        <p:txBody>
          <a:bodyPr wrap="square" rtlCol="0">
            <a:spAutoFit/>
          </a:bodyPr>
          <a:lstStyle/>
          <a:p>
            <a:r>
              <a:rPr lang="en-US" dirty="0" smtClean="0"/>
              <a:t>2 </a:t>
            </a:r>
            <a:r>
              <a:rPr lang="en-US" dirty="0" err="1" smtClean="0"/>
              <a:t>img</a:t>
            </a:r>
            <a:endParaRPr lang="en-US" dirty="0"/>
          </a:p>
        </p:txBody>
      </p:sp>
      <p:sp>
        <p:nvSpPr>
          <p:cNvPr id="21" name="TextBox 20"/>
          <p:cNvSpPr txBox="1"/>
          <p:nvPr/>
        </p:nvSpPr>
        <p:spPr>
          <a:xfrm>
            <a:off x="8686800" y="11430"/>
            <a:ext cx="925830" cy="369332"/>
          </a:xfrm>
          <a:prstGeom prst="rect">
            <a:avLst/>
          </a:prstGeom>
          <a:noFill/>
        </p:spPr>
        <p:txBody>
          <a:bodyPr wrap="square" rtlCol="0">
            <a:spAutoFit/>
          </a:bodyPr>
          <a:lstStyle/>
          <a:p>
            <a:r>
              <a:rPr lang="en-US" smtClean="0">
                <a:solidFill>
                  <a:schemeClr val="bg1"/>
                </a:solidFill>
              </a:rPr>
              <a:t>About</a:t>
            </a:r>
            <a:endParaRPr lang="en-US">
              <a:solidFill>
                <a:schemeClr val="bg1"/>
              </a:solidFill>
            </a:endParaRPr>
          </a:p>
        </p:txBody>
      </p:sp>
      <p:sp>
        <p:nvSpPr>
          <p:cNvPr id="22" name="TextBox 21"/>
          <p:cNvSpPr txBox="1"/>
          <p:nvPr/>
        </p:nvSpPr>
        <p:spPr>
          <a:xfrm>
            <a:off x="9879840" y="11430"/>
            <a:ext cx="1195829" cy="369332"/>
          </a:xfrm>
          <a:prstGeom prst="rect">
            <a:avLst/>
          </a:prstGeom>
          <a:noFill/>
        </p:spPr>
        <p:txBody>
          <a:bodyPr wrap="square" rtlCol="0">
            <a:spAutoFit/>
          </a:bodyPr>
          <a:lstStyle/>
          <a:p>
            <a:r>
              <a:rPr lang="en-US" dirty="0">
                <a:solidFill>
                  <a:schemeClr val="bg1"/>
                </a:solidFill>
              </a:rPr>
              <a:t>P</a:t>
            </a:r>
            <a:r>
              <a:rPr lang="en-US" dirty="0" smtClean="0">
                <a:solidFill>
                  <a:schemeClr val="bg1"/>
                </a:solidFill>
              </a:rPr>
              <a:t>rograms</a:t>
            </a:r>
            <a:endParaRPr lang="en-US" dirty="0">
              <a:solidFill>
                <a:schemeClr val="bg1"/>
              </a:solidFill>
            </a:endParaRPr>
          </a:p>
        </p:txBody>
      </p:sp>
      <p:pic>
        <p:nvPicPr>
          <p:cNvPr id="2" name="Picture 1"/>
          <p:cNvPicPr>
            <a:picLocks noChangeAspect="1"/>
          </p:cNvPicPr>
          <p:nvPr/>
        </p:nvPicPr>
        <p:blipFill rotWithShape="1">
          <a:blip r:embed="rId2"/>
          <a:srcRect b="75749"/>
          <a:stretch/>
        </p:blipFill>
        <p:spPr>
          <a:xfrm>
            <a:off x="1501997" y="3323203"/>
            <a:ext cx="8686800" cy="811882"/>
          </a:xfrm>
          <a:prstGeom prst="rect">
            <a:avLst/>
          </a:prstGeom>
        </p:spPr>
      </p:pic>
      <p:pic>
        <p:nvPicPr>
          <p:cNvPr id="10" name="Picture 9"/>
          <p:cNvPicPr>
            <a:picLocks noChangeAspect="1"/>
          </p:cNvPicPr>
          <p:nvPr/>
        </p:nvPicPr>
        <p:blipFill rotWithShape="1">
          <a:blip r:embed="rId3"/>
          <a:srcRect t="39730" b="43498"/>
          <a:stretch/>
        </p:blipFill>
        <p:spPr>
          <a:xfrm>
            <a:off x="0" y="4112217"/>
            <a:ext cx="12192000" cy="732480"/>
          </a:xfrm>
          <a:prstGeom prst="rect">
            <a:avLst/>
          </a:prstGeom>
        </p:spPr>
      </p:pic>
      <p:sp>
        <p:nvSpPr>
          <p:cNvPr id="3" name="TextBox 2"/>
          <p:cNvSpPr txBox="1"/>
          <p:nvPr/>
        </p:nvSpPr>
        <p:spPr>
          <a:xfrm>
            <a:off x="7769372" y="3582561"/>
            <a:ext cx="3686515" cy="646331"/>
          </a:xfrm>
          <a:prstGeom prst="rect">
            <a:avLst/>
          </a:prstGeom>
          <a:noFill/>
        </p:spPr>
        <p:txBody>
          <a:bodyPr wrap="square" rtlCol="0">
            <a:spAutoFit/>
          </a:bodyPr>
          <a:lstStyle/>
          <a:p>
            <a:r>
              <a:rPr lang="en-US" dirty="0" smtClean="0"/>
              <a:t>The best way to learn coding for the </a:t>
            </a:r>
            <a:r>
              <a:rPr lang="en-US" smtClean="0"/>
              <a:t>business lieder </a:t>
            </a:r>
            <a:r>
              <a:rPr lang="en-US" dirty="0" smtClean="0"/>
              <a:t>of tomorrow</a:t>
            </a:r>
            <a:endParaRPr lang="en-US" dirty="0"/>
          </a:p>
        </p:txBody>
      </p:sp>
      <p:sp>
        <p:nvSpPr>
          <p:cNvPr id="20" name="TextBox 19"/>
          <p:cNvSpPr txBox="1"/>
          <p:nvPr/>
        </p:nvSpPr>
        <p:spPr>
          <a:xfrm>
            <a:off x="7938135" y="5017906"/>
            <a:ext cx="3517752" cy="1569660"/>
          </a:xfrm>
          <a:prstGeom prst="rect">
            <a:avLst/>
          </a:prstGeom>
          <a:noFill/>
        </p:spPr>
        <p:txBody>
          <a:bodyPr wrap="square" rtlCol="0">
            <a:spAutoFit/>
          </a:bodyPr>
          <a:lstStyle/>
          <a:p>
            <a:r>
              <a:rPr lang="en-US" sz="1200" dirty="0" err="1" smtClean="0"/>
              <a:t>Codementor</a:t>
            </a:r>
            <a:r>
              <a:rPr lang="en-US" sz="1200" dirty="0" smtClean="0"/>
              <a:t> enables students and young professionals with a business background to execute ideas, manage teams and assess projects with a strong IT component. </a:t>
            </a:r>
          </a:p>
          <a:p>
            <a:endParaRPr lang="en-US" sz="1200" dirty="0"/>
          </a:p>
          <a:p>
            <a:r>
              <a:rPr lang="en-US" sz="1200" dirty="0"/>
              <a:t>We want to provide fast, business-geared learning at the right price.</a:t>
            </a:r>
          </a:p>
          <a:p>
            <a:endParaRPr lang="en-US" sz="1200" dirty="0" smtClean="0"/>
          </a:p>
        </p:txBody>
      </p:sp>
      <p:sp>
        <p:nvSpPr>
          <p:cNvPr id="23" name="TextBox 22"/>
          <p:cNvSpPr txBox="1"/>
          <p:nvPr/>
        </p:nvSpPr>
        <p:spPr>
          <a:xfrm>
            <a:off x="236916" y="5021363"/>
            <a:ext cx="3621519" cy="1015663"/>
          </a:xfrm>
          <a:prstGeom prst="rect">
            <a:avLst/>
          </a:prstGeom>
          <a:noFill/>
        </p:spPr>
        <p:txBody>
          <a:bodyPr wrap="square" rtlCol="0">
            <a:spAutoFit/>
          </a:bodyPr>
          <a:lstStyle/>
          <a:p>
            <a:r>
              <a:rPr lang="en-US" sz="1200" dirty="0" err="1" smtClean="0"/>
              <a:t>Codementor</a:t>
            </a:r>
            <a:r>
              <a:rPr lang="en-US" sz="1200" dirty="0" smtClean="0"/>
              <a:t> gives you a key differentiation factor and makes you a professional with a very scarce and highly demanded profile. That can either target to apply for a high position in the corporate world or be a valuable asset in a startup team.</a:t>
            </a:r>
          </a:p>
        </p:txBody>
      </p:sp>
      <p:sp>
        <p:nvSpPr>
          <p:cNvPr id="24" name="TextBox 23"/>
          <p:cNvSpPr txBox="1"/>
          <p:nvPr/>
        </p:nvSpPr>
        <p:spPr>
          <a:xfrm>
            <a:off x="4095351" y="4844697"/>
            <a:ext cx="3574691" cy="1015663"/>
          </a:xfrm>
          <a:prstGeom prst="rect">
            <a:avLst/>
          </a:prstGeom>
          <a:noFill/>
        </p:spPr>
        <p:txBody>
          <a:bodyPr wrap="square" rtlCol="0">
            <a:spAutoFit/>
          </a:bodyPr>
          <a:lstStyle/>
          <a:p>
            <a:endParaRPr lang="en-US" sz="1200" dirty="0" smtClean="0"/>
          </a:p>
          <a:p>
            <a:r>
              <a:rPr lang="en-US" sz="1200" dirty="0" smtClean="0"/>
              <a:t>Make young innovators ready to drive change with the latest IT tools. </a:t>
            </a:r>
          </a:p>
          <a:p>
            <a:r>
              <a:rPr lang="en-US" sz="1200" dirty="0" smtClean="0"/>
              <a:t>Be the place where the business and the IT world find each other to enhance creative processes</a:t>
            </a:r>
          </a:p>
        </p:txBody>
      </p:sp>
    </p:spTree>
    <p:extLst>
      <p:ext uri="{BB962C8B-B14F-4D97-AF65-F5344CB8AC3E}">
        <p14:creationId xmlns:p14="http://schemas.microsoft.com/office/powerpoint/2010/main" val="524872353"/>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4706491" y="5644477"/>
            <a:ext cx="7307845" cy="1200329"/>
          </a:xfrm>
          <a:prstGeom prst="rect">
            <a:avLst/>
          </a:prstGeom>
          <a:noFill/>
        </p:spPr>
        <p:txBody>
          <a:bodyPr wrap="square" rtlCol="0">
            <a:spAutoFit/>
          </a:bodyPr>
          <a:lstStyle/>
          <a:p>
            <a:r>
              <a:rPr lang="en-US" dirty="0" smtClean="0"/>
              <a:t>Because your ideas matter to us, the program includes a design thinking activity and </a:t>
            </a:r>
            <a:r>
              <a:rPr lang="en-US" dirty="0"/>
              <a:t>a session </a:t>
            </a:r>
            <a:r>
              <a:rPr lang="en-US" dirty="0" smtClean="0"/>
              <a:t>of personal or group </a:t>
            </a:r>
            <a:r>
              <a:rPr lang="en-US" dirty="0" err="1" smtClean="0"/>
              <a:t>business&amp;IT</a:t>
            </a:r>
            <a:r>
              <a:rPr lang="en-US" dirty="0" smtClean="0"/>
              <a:t> consulting/mentoring to help you understand market and technical feasibility of your ideas</a:t>
            </a:r>
            <a:endParaRPr lang="en-US" dirty="0"/>
          </a:p>
        </p:txBody>
      </p:sp>
      <p:sp>
        <p:nvSpPr>
          <p:cNvPr id="9" name="Rectangle 8"/>
          <p:cNvSpPr/>
          <p:nvPr/>
        </p:nvSpPr>
        <p:spPr>
          <a:xfrm>
            <a:off x="0" y="0"/>
            <a:ext cx="12192000" cy="400050"/>
          </a:xfrm>
          <a:prstGeom prst="rect">
            <a:avLst/>
          </a:prstGeom>
          <a:solidFill>
            <a:srgbClr val="19537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7566660" y="11430"/>
            <a:ext cx="742950" cy="369332"/>
          </a:xfrm>
          <a:prstGeom prst="rect">
            <a:avLst/>
          </a:prstGeom>
          <a:noFill/>
        </p:spPr>
        <p:txBody>
          <a:bodyPr wrap="square" rtlCol="0">
            <a:spAutoFit/>
          </a:bodyPr>
          <a:lstStyle/>
          <a:p>
            <a:r>
              <a:rPr lang="en-US" b="1" dirty="0" smtClean="0">
                <a:solidFill>
                  <a:schemeClr val="bg1"/>
                </a:solidFill>
              </a:rPr>
              <a:t>home</a:t>
            </a:r>
            <a:endParaRPr lang="en-US" b="1" dirty="0">
              <a:solidFill>
                <a:schemeClr val="bg1"/>
              </a:solidFill>
            </a:endParaRPr>
          </a:p>
        </p:txBody>
      </p:sp>
      <p:sp>
        <p:nvSpPr>
          <p:cNvPr id="13" name="TextBox 12"/>
          <p:cNvSpPr txBox="1"/>
          <p:nvPr/>
        </p:nvSpPr>
        <p:spPr>
          <a:xfrm>
            <a:off x="708660" y="11430"/>
            <a:ext cx="742950" cy="369332"/>
          </a:xfrm>
          <a:prstGeom prst="rect">
            <a:avLst/>
          </a:prstGeom>
          <a:noFill/>
        </p:spPr>
        <p:txBody>
          <a:bodyPr wrap="square" rtlCol="0">
            <a:spAutoFit/>
          </a:bodyPr>
          <a:lstStyle/>
          <a:p>
            <a:r>
              <a:rPr lang="en-US" dirty="0" smtClean="0">
                <a:solidFill>
                  <a:schemeClr val="bg1"/>
                </a:solidFill>
              </a:rPr>
              <a:t>logo</a:t>
            </a:r>
            <a:endParaRPr lang="en-US" dirty="0">
              <a:solidFill>
                <a:schemeClr val="bg1"/>
              </a:solidFill>
            </a:endParaRPr>
          </a:p>
        </p:txBody>
      </p:sp>
      <p:sp>
        <p:nvSpPr>
          <p:cNvPr id="21" name="TextBox 20"/>
          <p:cNvSpPr txBox="1"/>
          <p:nvPr/>
        </p:nvSpPr>
        <p:spPr>
          <a:xfrm>
            <a:off x="8686800" y="11430"/>
            <a:ext cx="925830" cy="369332"/>
          </a:xfrm>
          <a:prstGeom prst="rect">
            <a:avLst/>
          </a:prstGeom>
          <a:noFill/>
        </p:spPr>
        <p:txBody>
          <a:bodyPr wrap="square" rtlCol="0">
            <a:spAutoFit/>
          </a:bodyPr>
          <a:lstStyle/>
          <a:p>
            <a:r>
              <a:rPr lang="en-US" smtClean="0">
                <a:solidFill>
                  <a:schemeClr val="bg1"/>
                </a:solidFill>
              </a:rPr>
              <a:t>About</a:t>
            </a:r>
            <a:endParaRPr lang="en-US">
              <a:solidFill>
                <a:schemeClr val="bg1"/>
              </a:solidFill>
            </a:endParaRPr>
          </a:p>
        </p:txBody>
      </p:sp>
      <p:sp>
        <p:nvSpPr>
          <p:cNvPr id="22" name="TextBox 21"/>
          <p:cNvSpPr txBox="1"/>
          <p:nvPr/>
        </p:nvSpPr>
        <p:spPr>
          <a:xfrm>
            <a:off x="9879840" y="11430"/>
            <a:ext cx="1195829" cy="369332"/>
          </a:xfrm>
          <a:prstGeom prst="rect">
            <a:avLst/>
          </a:prstGeom>
          <a:noFill/>
        </p:spPr>
        <p:txBody>
          <a:bodyPr wrap="square" rtlCol="0">
            <a:spAutoFit/>
          </a:bodyPr>
          <a:lstStyle/>
          <a:p>
            <a:r>
              <a:rPr lang="en-US" dirty="0">
                <a:solidFill>
                  <a:schemeClr val="bg1"/>
                </a:solidFill>
              </a:rPr>
              <a:t>P</a:t>
            </a:r>
            <a:r>
              <a:rPr lang="en-US" dirty="0" smtClean="0">
                <a:solidFill>
                  <a:schemeClr val="bg1"/>
                </a:solidFill>
              </a:rPr>
              <a:t>rograms</a:t>
            </a:r>
            <a:endParaRPr lang="en-US" dirty="0">
              <a:solidFill>
                <a:schemeClr val="bg1"/>
              </a:solidFill>
            </a:endParaRPr>
          </a:p>
        </p:txBody>
      </p:sp>
      <p:pic>
        <p:nvPicPr>
          <p:cNvPr id="2" name="Picture 1"/>
          <p:cNvPicPr>
            <a:picLocks noChangeAspect="1"/>
          </p:cNvPicPr>
          <p:nvPr/>
        </p:nvPicPr>
        <p:blipFill>
          <a:blip r:embed="rId2"/>
          <a:stretch>
            <a:fillRect/>
          </a:stretch>
        </p:blipFill>
        <p:spPr>
          <a:xfrm>
            <a:off x="1815671" y="1024486"/>
            <a:ext cx="9003277" cy="1619211"/>
          </a:xfrm>
          <a:prstGeom prst="rect">
            <a:avLst/>
          </a:prstGeom>
        </p:spPr>
      </p:pic>
      <p:pic>
        <p:nvPicPr>
          <p:cNvPr id="3" name="Picture 2"/>
          <p:cNvPicPr>
            <a:picLocks noChangeAspect="1"/>
          </p:cNvPicPr>
          <p:nvPr/>
        </p:nvPicPr>
        <p:blipFill>
          <a:blip r:embed="rId3"/>
          <a:stretch>
            <a:fillRect/>
          </a:stretch>
        </p:blipFill>
        <p:spPr>
          <a:xfrm>
            <a:off x="708660" y="2462789"/>
            <a:ext cx="3676734" cy="1432430"/>
          </a:xfrm>
          <a:prstGeom prst="rect">
            <a:avLst/>
          </a:prstGeom>
        </p:spPr>
      </p:pic>
      <p:sp>
        <p:nvSpPr>
          <p:cNvPr id="8" name="Rectangle 7"/>
          <p:cNvSpPr/>
          <p:nvPr/>
        </p:nvSpPr>
        <p:spPr>
          <a:xfrm>
            <a:off x="3744165" y="580322"/>
            <a:ext cx="6377195" cy="369332"/>
          </a:xfrm>
          <a:prstGeom prst="rect">
            <a:avLst/>
          </a:prstGeom>
        </p:spPr>
        <p:txBody>
          <a:bodyPr wrap="none">
            <a:spAutoFit/>
          </a:bodyPr>
          <a:lstStyle/>
          <a:p>
            <a:r>
              <a:rPr lang="en-US" dirty="0"/>
              <a:t>The course </a:t>
            </a:r>
            <a:r>
              <a:rPr lang="en-US" dirty="0" smtClean="0"/>
              <a:t>have a methodology divided into 3 </a:t>
            </a:r>
            <a:r>
              <a:rPr lang="en-US" dirty="0"/>
              <a:t>fundamental pillars</a:t>
            </a:r>
          </a:p>
        </p:txBody>
      </p:sp>
      <p:sp>
        <p:nvSpPr>
          <p:cNvPr id="10" name="Rectangle 9"/>
          <p:cNvSpPr/>
          <p:nvPr/>
        </p:nvSpPr>
        <p:spPr>
          <a:xfrm>
            <a:off x="233773" y="1965620"/>
            <a:ext cx="2061975" cy="369332"/>
          </a:xfrm>
          <a:prstGeom prst="rect">
            <a:avLst/>
          </a:prstGeom>
        </p:spPr>
        <p:txBody>
          <a:bodyPr wrap="none">
            <a:spAutoFit/>
          </a:bodyPr>
          <a:lstStyle/>
          <a:p>
            <a:r>
              <a:rPr lang="en-US"/>
              <a:t>Coding </a:t>
            </a:r>
            <a:r>
              <a:rPr lang="en-US" smtClean="0"/>
              <a:t>training 80%</a:t>
            </a:r>
            <a:endParaRPr lang="en-US"/>
          </a:p>
        </p:txBody>
      </p:sp>
      <p:sp>
        <p:nvSpPr>
          <p:cNvPr id="12" name="TextBox 11"/>
          <p:cNvSpPr txBox="1"/>
          <p:nvPr/>
        </p:nvSpPr>
        <p:spPr>
          <a:xfrm>
            <a:off x="4706491" y="2628154"/>
            <a:ext cx="7154697" cy="1754326"/>
          </a:xfrm>
          <a:prstGeom prst="rect">
            <a:avLst/>
          </a:prstGeom>
          <a:noFill/>
        </p:spPr>
        <p:txBody>
          <a:bodyPr wrap="square" rtlCol="0">
            <a:spAutoFit/>
          </a:bodyPr>
          <a:lstStyle/>
          <a:p>
            <a:r>
              <a:rPr lang="en-US" dirty="0" smtClean="0"/>
              <a:t>We will guide you through a process in which you will </a:t>
            </a:r>
            <a:r>
              <a:rPr lang="en-US" dirty="0"/>
              <a:t>first </a:t>
            </a:r>
            <a:r>
              <a:rPr lang="en-US" dirty="0" smtClean="0"/>
              <a:t>master the basics of front-end development (HTML, CSS and JavaScript), to quickly move to back-end development (Meteor) which is the main focus of the course. You will be able to create web or mobile projects in a prototype version (iOS &amp; Android) from the user interface to the management of the databases and user accounts.</a:t>
            </a:r>
            <a:endParaRPr lang="en-US" dirty="0"/>
          </a:p>
        </p:txBody>
      </p:sp>
      <p:sp>
        <p:nvSpPr>
          <p:cNvPr id="15" name="Rectangle 14"/>
          <p:cNvSpPr/>
          <p:nvPr/>
        </p:nvSpPr>
        <p:spPr>
          <a:xfrm>
            <a:off x="4034728" y="1958058"/>
            <a:ext cx="1339277" cy="369332"/>
          </a:xfrm>
          <a:prstGeom prst="rect">
            <a:avLst/>
          </a:prstGeom>
        </p:spPr>
        <p:txBody>
          <a:bodyPr wrap="none">
            <a:spAutoFit/>
          </a:bodyPr>
          <a:lstStyle/>
          <a:p>
            <a:r>
              <a:rPr lang="en-US" smtClean="0"/>
              <a:t>IT </a:t>
            </a:r>
            <a:r>
              <a:rPr lang="en-US"/>
              <a:t>workflow </a:t>
            </a:r>
          </a:p>
        </p:txBody>
      </p:sp>
      <p:sp>
        <p:nvSpPr>
          <p:cNvPr id="24" name="Rectangle 23"/>
          <p:cNvSpPr/>
          <p:nvPr/>
        </p:nvSpPr>
        <p:spPr>
          <a:xfrm>
            <a:off x="10183373" y="1958058"/>
            <a:ext cx="2008627" cy="369332"/>
          </a:xfrm>
          <a:prstGeom prst="rect">
            <a:avLst/>
          </a:prstGeom>
        </p:spPr>
        <p:txBody>
          <a:bodyPr wrap="none">
            <a:spAutoFit/>
          </a:bodyPr>
          <a:lstStyle/>
          <a:p>
            <a:r>
              <a:rPr lang="en-US" smtClean="0"/>
              <a:t>Business consulting</a:t>
            </a:r>
            <a:endParaRPr lang="en-US"/>
          </a:p>
        </p:txBody>
      </p:sp>
      <p:sp>
        <p:nvSpPr>
          <p:cNvPr id="20" name="Rectangle 19"/>
          <p:cNvSpPr/>
          <p:nvPr/>
        </p:nvSpPr>
        <p:spPr>
          <a:xfrm>
            <a:off x="4706491" y="4382480"/>
            <a:ext cx="7307845" cy="1200329"/>
          </a:xfrm>
          <a:prstGeom prst="rect">
            <a:avLst/>
          </a:prstGeom>
        </p:spPr>
        <p:txBody>
          <a:bodyPr wrap="square">
            <a:spAutoFit/>
          </a:bodyPr>
          <a:lstStyle/>
          <a:p>
            <a:r>
              <a:rPr lang="en-US" dirty="0" smtClean="0"/>
              <a:t>We train </a:t>
            </a:r>
            <a:r>
              <a:rPr lang="en-US" dirty="0"/>
              <a:t>you in how to manage the IT workflow and the IT management tools, you will learn to use </a:t>
            </a:r>
            <a:r>
              <a:rPr lang="en-US" dirty="0" err="1" smtClean="0"/>
              <a:t>Github</a:t>
            </a:r>
            <a:r>
              <a:rPr lang="en-US" dirty="0"/>
              <a:t>, best practices of </a:t>
            </a:r>
            <a:r>
              <a:rPr lang="en-US" dirty="0" smtClean="0"/>
              <a:t>slack,  </a:t>
            </a:r>
            <a:r>
              <a:rPr lang="en-US" dirty="0" err="1" smtClean="0"/>
              <a:t>mailchimp</a:t>
            </a:r>
            <a:r>
              <a:rPr lang="en-US" dirty="0" smtClean="0"/>
              <a:t>, </a:t>
            </a:r>
            <a:r>
              <a:rPr lang="en-US" dirty="0" err="1" smtClean="0"/>
              <a:t>mamp</a:t>
            </a:r>
            <a:r>
              <a:rPr lang="en-US" dirty="0"/>
              <a:t>,</a:t>
            </a:r>
            <a:r>
              <a:rPr lang="en-US" dirty="0" smtClean="0"/>
              <a:t> </a:t>
            </a:r>
            <a:r>
              <a:rPr lang="en-US" dirty="0" err="1" smtClean="0"/>
              <a:t>wamp</a:t>
            </a:r>
            <a:r>
              <a:rPr lang="en-US" dirty="0" smtClean="0"/>
              <a:t> and ftp servers like </a:t>
            </a:r>
            <a:r>
              <a:rPr lang="en-US" dirty="0" err="1" smtClean="0"/>
              <a:t>cyberduck</a:t>
            </a:r>
            <a:r>
              <a:rPr lang="en-US" dirty="0" smtClean="0"/>
              <a:t>  among other common tools that are indispensable to entrepreneurs </a:t>
            </a:r>
            <a:r>
              <a:rPr lang="en-US" dirty="0" err="1" smtClean="0"/>
              <a:t>nowdays</a:t>
            </a:r>
            <a:endParaRPr lang="en-US" dirty="0"/>
          </a:p>
        </p:txBody>
      </p:sp>
      <p:pic>
        <p:nvPicPr>
          <p:cNvPr id="25" name="Picture 24"/>
          <p:cNvPicPr>
            <a:picLocks noChangeAspect="1"/>
          </p:cNvPicPr>
          <p:nvPr/>
        </p:nvPicPr>
        <p:blipFill>
          <a:blip r:embed="rId4"/>
          <a:stretch>
            <a:fillRect/>
          </a:stretch>
        </p:blipFill>
        <p:spPr>
          <a:xfrm>
            <a:off x="1005385" y="4203964"/>
            <a:ext cx="1931808" cy="1247500"/>
          </a:xfrm>
          <a:prstGeom prst="rect">
            <a:avLst/>
          </a:prstGeom>
        </p:spPr>
      </p:pic>
      <p:pic>
        <p:nvPicPr>
          <p:cNvPr id="26" name="Picture 25"/>
          <p:cNvPicPr>
            <a:picLocks noChangeAspect="1"/>
          </p:cNvPicPr>
          <p:nvPr/>
        </p:nvPicPr>
        <p:blipFill>
          <a:blip r:embed="rId5"/>
          <a:stretch>
            <a:fillRect/>
          </a:stretch>
        </p:blipFill>
        <p:spPr>
          <a:xfrm>
            <a:off x="708660" y="4512709"/>
            <a:ext cx="2666845" cy="570448"/>
          </a:xfrm>
          <a:prstGeom prst="rect">
            <a:avLst/>
          </a:prstGeom>
        </p:spPr>
      </p:pic>
      <p:sp>
        <p:nvSpPr>
          <p:cNvPr id="27" name="Rectangle 26"/>
          <p:cNvSpPr/>
          <p:nvPr/>
        </p:nvSpPr>
        <p:spPr>
          <a:xfrm>
            <a:off x="5595583" y="6858000"/>
            <a:ext cx="6096000" cy="923330"/>
          </a:xfrm>
          <a:prstGeom prst="rect">
            <a:avLst/>
          </a:prstGeom>
        </p:spPr>
        <p:txBody>
          <a:bodyPr>
            <a:spAutoFit/>
          </a:bodyPr>
          <a:lstStyle/>
          <a:p>
            <a:r>
              <a:rPr lang="en-US" dirty="0"/>
              <a:t>http://media5.cdn.builtinaustin.com/sites/</a:t>
            </a:r>
            <a:r>
              <a:rPr lang="en-US" dirty="0" err="1"/>
              <a:t>www.builtinaustin.com</a:t>
            </a:r>
            <a:r>
              <a:rPr lang="en-US" dirty="0"/>
              <a:t>/files/</a:t>
            </a:r>
            <a:r>
              <a:rPr lang="en-US" dirty="0" err="1"/>
              <a:t>imagecache</a:t>
            </a:r>
            <a:r>
              <a:rPr lang="en-US" dirty="0"/>
              <a:t>/Original/images/shutterstock_189811220_0.jpg</a:t>
            </a:r>
          </a:p>
        </p:txBody>
      </p:sp>
      <p:pic>
        <p:nvPicPr>
          <p:cNvPr id="28" name="Picture 27"/>
          <p:cNvPicPr>
            <a:picLocks noChangeAspect="1"/>
          </p:cNvPicPr>
          <p:nvPr/>
        </p:nvPicPr>
        <p:blipFill>
          <a:blip r:embed="rId6"/>
          <a:stretch>
            <a:fillRect/>
          </a:stretch>
        </p:blipFill>
        <p:spPr>
          <a:xfrm>
            <a:off x="1029756" y="5665185"/>
            <a:ext cx="1923895" cy="1192815"/>
          </a:xfrm>
          <a:prstGeom prst="rect">
            <a:avLst/>
          </a:prstGeom>
        </p:spPr>
      </p:pic>
    </p:spTree>
    <p:extLst>
      <p:ext uri="{BB962C8B-B14F-4D97-AF65-F5344CB8AC3E}">
        <p14:creationId xmlns:p14="http://schemas.microsoft.com/office/powerpoint/2010/main" val="943947739"/>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p:cNvSpPr/>
          <p:nvPr/>
        </p:nvSpPr>
        <p:spPr>
          <a:xfrm>
            <a:off x="0" y="4139702"/>
            <a:ext cx="12104369" cy="286657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0" y="0"/>
            <a:ext cx="12192000" cy="400050"/>
          </a:xfrm>
          <a:prstGeom prst="rect">
            <a:avLst/>
          </a:prstGeom>
          <a:solidFill>
            <a:srgbClr val="19537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708660" y="11430"/>
            <a:ext cx="742950" cy="369332"/>
          </a:xfrm>
          <a:prstGeom prst="rect">
            <a:avLst/>
          </a:prstGeom>
          <a:noFill/>
        </p:spPr>
        <p:txBody>
          <a:bodyPr wrap="square" rtlCol="0">
            <a:spAutoFit/>
          </a:bodyPr>
          <a:lstStyle/>
          <a:p>
            <a:r>
              <a:rPr lang="en-US" dirty="0" smtClean="0">
                <a:solidFill>
                  <a:schemeClr val="bg1"/>
                </a:solidFill>
              </a:rPr>
              <a:t>logo</a:t>
            </a:r>
            <a:endParaRPr lang="en-US" dirty="0">
              <a:solidFill>
                <a:schemeClr val="bg1"/>
              </a:solidFill>
            </a:endParaRPr>
          </a:p>
        </p:txBody>
      </p:sp>
      <p:sp>
        <p:nvSpPr>
          <p:cNvPr id="17" name="Chevron 16"/>
          <p:cNvSpPr/>
          <p:nvPr/>
        </p:nvSpPr>
        <p:spPr>
          <a:xfrm rot="10800000">
            <a:off x="205740" y="4327317"/>
            <a:ext cx="320040" cy="1577340"/>
          </a:xfrm>
          <a:prstGeom prst="chevron">
            <a:avLst/>
          </a:prstGeom>
          <a:solidFill>
            <a:srgbClr val="19537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Chevron 17"/>
          <p:cNvSpPr/>
          <p:nvPr/>
        </p:nvSpPr>
        <p:spPr>
          <a:xfrm>
            <a:off x="11457180" y="4327317"/>
            <a:ext cx="320040" cy="1577340"/>
          </a:xfrm>
          <a:prstGeom prst="chevron">
            <a:avLst/>
          </a:prstGeom>
          <a:solidFill>
            <a:srgbClr val="19537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2171699" y="4484489"/>
            <a:ext cx="765810" cy="369332"/>
          </a:xfrm>
          <a:prstGeom prst="rect">
            <a:avLst/>
          </a:prstGeom>
          <a:noFill/>
        </p:spPr>
        <p:txBody>
          <a:bodyPr wrap="square" rtlCol="0">
            <a:spAutoFit/>
          </a:bodyPr>
          <a:lstStyle/>
          <a:p>
            <a:r>
              <a:rPr lang="en-US" smtClean="0"/>
              <a:t>Evert</a:t>
            </a:r>
            <a:endParaRPr lang="en-US"/>
          </a:p>
        </p:txBody>
      </p:sp>
      <p:sp>
        <p:nvSpPr>
          <p:cNvPr id="4" name="Oval 3"/>
          <p:cNvSpPr/>
          <p:nvPr/>
        </p:nvSpPr>
        <p:spPr>
          <a:xfrm>
            <a:off x="1451610" y="4354984"/>
            <a:ext cx="628341" cy="628341"/>
          </a:xfrm>
          <a:prstGeom prst="ellipse">
            <a:avLst/>
          </a:prstGeom>
          <a:solidFill>
            <a:srgbClr val="19537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p:cNvSpPr txBox="1"/>
          <p:nvPr/>
        </p:nvSpPr>
        <p:spPr>
          <a:xfrm>
            <a:off x="3447534" y="4327317"/>
            <a:ext cx="8169665" cy="1200329"/>
          </a:xfrm>
          <a:prstGeom prst="rect">
            <a:avLst/>
          </a:prstGeom>
          <a:noFill/>
        </p:spPr>
        <p:txBody>
          <a:bodyPr wrap="square" rtlCol="0">
            <a:spAutoFit/>
          </a:bodyPr>
          <a:lstStyle/>
          <a:p>
            <a:r>
              <a:rPr lang="en-US" dirty="0" smtClean="0"/>
              <a:t>I had a background in marketing and a masters in innovation and strategic management, and know with </a:t>
            </a:r>
            <a:r>
              <a:rPr lang="en-US" dirty="0" err="1" smtClean="0"/>
              <a:t>codementor</a:t>
            </a:r>
            <a:r>
              <a:rPr lang="en-US" dirty="0" smtClean="0"/>
              <a:t> </a:t>
            </a:r>
            <a:r>
              <a:rPr lang="en-US" dirty="0" err="1" smtClean="0"/>
              <a:t>i</a:t>
            </a:r>
            <a:r>
              <a:rPr lang="en-US" dirty="0" smtClean="0"/>
              <a:t> can go to job interviews with a very complete profile and show that I have very strong soft and technical skills, I became a very attractive candidate for companies with a  innovative mindset</a:t>
            </a:r>
          </a:p>
        </p:txBody>
      </p:sp>
      <p:sp>
        <p:nvSpPr>
          <p:cNvPr id="29" name="TextBox 28"/>
          <p:cNvSpPr txBox="1"/>
          <p:nvPr/>
        </p:nvSpPr>
        <p:spPr>
          <a:xfrm>
            <a:off x="3447535" y="5806121"/>
            <a:ext cx="8169665" cy="646331"/>
          </a:xfrm>
          <a:prstGeom prst="rect">
            <a:avLst/>
          </a:prstGeom>
          <a:noFill/>
        </p:spPr>
        <p:txBody>
          <a:bodyPr wrap="square" rtlCol="0">
            <a:spAutoFit/>
          </a:bodyPr>
          <a:lstStyle/>
          <a:p>
            <a:r>
              <a:rPr lang="en-US" dirty="0" smtClean="0"/>
              <a:t>I am an engineer  with a masters in business and </a:t>
            </a:r>
            <a:r>
              <a:rPr lang="en-US" dirty="0" err="1" smtClean="0"/>
              <a:t>codementor</a:t>
            </a:r>
            <a:r>
              <a:rPr lang="en-US" dirty="0" smtClean="0"/>
              <a:t> helped me to complete the set of skills I needed to give it a try to entrepreneurship.</a:t>
            </a:r>
          </a:p>
        </p:txBody>
      </p:sp>
      <p:sp>
        <p:nvSpPr>
          <p:cNvPr id="30" name="TextBox 29"/>
          <p:cNvSpPr txBox="1"/>
          <p:nvPr/>
        </p:nvSpPr>
        <p:spPr>
          <a:xfrm>
            <a:off x="2171699" y="6034162"/>
            <a:ext cx="1115816" cy="369332"/>
          </a:xfrm>
          <a:prstGeom prst="rect">
            <a:avLst/>
          </a:prstGeom>
          <a:noFill/>
        </p:spPr>
        <p:txBody>
          <a:bodyPr wrap="square" rtlCol="0">
            <a:spAutoFit/>
          </a:bodyPr>
          <a:lstStyle/>
          <a:p>
            <a:r>
              <a:rPr lang="en-US" smtClean="0"/>
              <a:t>Michael </a:t>
            </a:r>
            <a:endParaRPr lang="en-US"/>
          </a:p>
        </p:txBody>
      </p:sp>
      <p:sp>
        <p:nvSpPr>
          <p:cNvPr id="31" name="Oval 30"/>
          <p:cNvSpPr/>
          <p:nvPr/>
        </p:nvSpPr>
        <p:spPr>
          <a:xfrm>
            <a:off x="1451610" y="5904657"/>
            <a:ext cx="628341" cy="628341"/>
          </a:xfrm>
          <a:prstGeom prst="ellipse">
            <a:avLst/>
          </a:prstGeom>
          <a:solidFill>
            <a:srgbClr val="19537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p:cNvSpPr txBox="1"/>
          <p:nvPr/>
        </p:nvSpPr>
        <p:spPr>
          <a:xfrm>
            <a:off x="2298199" y="4777620"/>
            <a:ext cx="596215" cy="369332"/>
          </a:xfrm>
          <a:prstGeom prst="rect">
            <a:avLst/>
          </a:prstGeom>
          <a:noFill/>
        </p:spPr>
        <p:txBody>
          <a:bodyPr wrap="square" rtlCol="0">
            <a:spAutoFit/>
          </a:bodyPr>
          <a:lstStyle/>
          <a:p>
            <a:r>
              <a:rPr lang="en-US" dirty="0" smtClean="0"/>
              <a:t>LN </a:t>
            </a:r>
            <a:endParaRPr lang="en-US" dirty="0"/>
          </a:p>
        </p:txBody>
      </p:sp>
      <p:sp>
        <p:nvSpPr>
          <p:cNvPr id="33" name="TextBox 32"/>
          <p:cNvSpPr txBox="1"/>
          <p:nvPr/>
        </p:nvSpPr>
        <p:spPr>
          <a:xfrm>
            <a:off x="2241823" y="6335555"/>
            <a:ext cx="596215" cy="369332"/>
          </a:xfrm>
          <a:prstGeom prst="rect">
            <a:avLst/>
          </a:prstGeom>
          <a:noFill/>
        </p:spPr>
        <p:txBody>
          <a:bodyPr wrap="square" rtlCol="0">
            <a:spAutoFit/>
          </a:bodyPr>
          <a:lstStyle/>
          <a:p>
            <a:r>
              <a:rPr lang="en-US" smtClean="0"/>
              <a:t>LN </a:t>
            </a:r>
            <a:endParaRPr lang="en-US" dirty="0"/>
          </a:p>
        </p:txBody>
      </p:sp>
      <p:sp>
        <p:nvSpPr>
          <p:cNvPr id="34" name="TextBox 33"/>
          <p:cNvSpPr txBox="1"/>
          <p:nvPr/>
        </p:nvSpPr>
        <p:spPr>
          <a:xfrm>
            <a:off x="7566660" y="11430"/>
            <a:ext cx="742950" cy="369332"/>
          </a:xfrm>
          <a:prstGeom prst="rect">
            <a:avLst/>
          </a:prstGeom>
          <a:noFill/>
        </p:spPr>
        <p:txBody>
          <a:bodyPr wrap="square" rtlCol="0">
            <a:spAutoFit/>
          </a:bodyPr>
          <a:lstStyle/>
          <a:p>
            <a:r>
              <a:rPr lang="en-US" b="1" dirty="0" smtClean="0">
                <a:solidFill>
                  <a:schemeClr val="bg1"/>
                </a:solidFill>
              </a:rPr>
              <a:t>home</a:t>
            </a:r>
            <a:endParaRPr lang="en-US" b="1" dirty="0">
              <a:solidFill>
                <a:schemeClr val="bg1"/>
              </a:solidFill>
            </a:endParaRPr>
          </a:p>
        </p:txBody>
      </p:sp>
      <p:sp>
        <p:nvSpPr>
          <p:cNvPr id="35" name="TextBox 34"/>
          <p:cNvSpPr txBox="1"/>
          <p:nvPr/>
        </p:nvSpPr>
        <p:spPr>
          <a:xfrm>
            <a:off x="8686800" y="11430"/>
            <a:ext cx="925830" cy="369332"/>
          </a:xfrm>
          <a:prstGeom prst="rect">
            <a:avLst/>
          </a:prstGeom>
          <a:noFill/>
        </p:spPr>
        <p:txBody>
          <a:bodyPr wrap="square" rtlCol="0">
            <a:spAutoFit/>
          </a:bodyPr>
          <a:lstStyle/>
          <a:p>
            <a:r>
              <a:rPr lang="en-US" smtClean="0">
                <a:solidFill>
                  <a:schemeClr val="bg1"/>
                </a:solidFill>
              </a:rPr>
              <a:t>About</a:t>
            </a:r>
            <a:endParaRPr lang="en-US">
              <a:solidFill>
                <a:schemeClr val="bg1"/>
              </a:solidFill>
            </a:endParaRPr>
          </a:p>
        </p:txBody>
      </p:sp>
      <p:sp>
        <p:nvSpPr>
          <p:cNvPr id="36" name="TextBox 35"/>
          <p:cNvSpPr txBox="1"/>
          <p:nvPr/>
        </p:nvSpPr>
        <p:spPr>
          <a:xfrm>
            <a:off x="9879840" y="11430"/>
            <a:ext cx="1195829" cy="369332"/>
          </a:xfrm>
          <a:prstGeom prst="rect">
            <a:avLst/>
          </a:prstGeom>
          <a:noFill/>
        </p:spPr>
        <p:txBody>
          <a:bodyPr wrap="square" rtlCol="0">
            <a:spAutoFit/>
          </a:bodyPr>
          <a:lstStyle/>
          <a:p>
            <a:r>
              <a:rPr lang="en-US" dirty="0">
                <a:solidFill>
                  <a:schemeClr val="bg1"/>
                </a:solidFill>
              </a:rPr>
              <a:t>P</a:t>
            </a:r>
            <a:r>
              <a:rPr lang="en-US" dirty="0" smtClean="0">
                <a:solidFill>
                  <a:schemeClr val="bg1"/>
                </a:solidFill>
              </a:rPr>
              <a:t>rograms</a:t>
            </a:r>
            <a:endParaRPr lang="en-US" dirty="0">
              <a:solidFill>
                <a:schemeClr val="bg1"/>
              </a:solidFill>
            </a:endParaRPr>
          </a:p>
        </p:txBody>
      </p:sp>
      <p:pic>
        <p:nvPicPr>
          <p:cNvPr id="7" name="Picture 6"/>
          <p:cNvPicPr>
            <a:picLocks noChangeAspect="1"/>
          </p:cNvPicPr>
          <p:nvPr/>
        </p:nvPicPr>
        <p:blipFill>
          <a:blip r:embed="rId2"/>
          <a:stretch>
            <a:fillRect/>
          </a:stretch>
        </p:blipFill>
        <p:spPr>
          <a:xfrm>
            <a:off x="0" y="2870985"/>
            <a:ext cx="12192000" cy="2815919"/>
          </a:xfrm>
          <a:prstGeom prst="rect">
            <a:avLst/>
          </a:prstGeom>
        </p:spPr>
      </p:pic>
      <p:sp>
        <p:nvSpPr>
          <p:cNvPr id="10" name="Rectangle 9"/>
          <p:cNvSpPr/>
          <p:nvPr/>
        </p:nvSpPr>
        <p:spPr>
          <a:xfrm>
            <a:off x="6795858" y="922951"/>
            <a:ext cx="5161676" cy="2031325"/>
          </a:xfrm>
          <a:prstGeom prst="rect">
            <a:avLst/>
          </a:prstGeom>
        </p:spPr>
        <p:txBody>
          <a:bodyPr wrap="square">
            <a:spAutoFit/>
          </a:bodyPr>
          <a:lstStyle/>
          <a:p>
            <a:r>
              <a:rPr lang="en-US" dirty="0"/>
              <a:t>We provide 3 options of classes for you to have the flexibility and the environment you </a:t>
            </a:r>
            <a:r>
              <a:rPr lang="en-US" dirty="0" smtClean="0"/>
              <a:t>need</a:t>
            </a:r>
          </a:p>
          <a:p>
            <a:endParaRPr lang="en-US" dirty="0"/>
          </a:p>
          <a:p>
            <a:r>
              <a:rPr lang="en-US" dirty="0" smtClean="0"/>
              <a:t>At </a:t>
            </a:r>
            <a:r>
              <a:rPr lang="en-US" dirty="0" err="1" smtClean="0"/>
              <a:t>codementor</a:t>
            </a:r>
            <a:r>
              <a:rPr lang="en-US" dirty="0" smtClean="0"/>
              <a:t> you can choose to take individual classes completely flexible to your needs, group classes 3 times a week  or subscribe as a group and share this educational experience with your friends</a:t>
            </a:r>
            <a:endParaRPr lang="en-US" dirty="0"/>
          </a:p>
        </p:txBody>
      </p:sp>
      <p:pic>
        <p:nvPicPr>
          <p:cNvPr id="37" name="Picture 36"/>
          <p:cNvPicPr>
            <a:picLocks noChangeAspect="1"/>
          </p:cNvPicPr>
          <p:nvPr/>
        </p:nvPicPr>
        <p:blipFill>
          <a:blip r:embed="rId3"/>
          <a:stretch>
            <a:fillRect/>
          </a:stretch>
        </p:blipFill>
        <p:spPr>
          <a:xfrm>
            <a:off x="365760" y="701443"/>
            <a:ext cx="5061358" cy="2029682"/>
          </a:xfrm>
          <a:prstGeom prst="rect">
            <a:avLst/>
          </a:prstGeom>
        </p:spPr>
      </p:pic>
      <p:cxnSp>
        <p:nvCxnSpPr>
          <p:cNvPr id="12" name="Straight Arrow Connector 11"/>
          <p:cNvCxnSpPr/>
          <p:nvPr/>
        </p:nvCxnSpPr>
        <p:spPr>
          <a:xfrm>
            <a:off x="2937509" y="2523727"/>
            <a:ext cx="242419" cy="188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2539930" y="2752746"/>
            <a:ext cx="2183642" cy="646331"/>
          </a:xfrm>
          <a:prstGeom prst="rect">
            <a:avLst/>
          </a:prstGeom>
          <a:noFill/>
        </p:spPr>
        <p:txBody>
          <a:bodyPr wrap="square" rtlCol="0">
            <a:spAutoFit/>
          </a:bodyPr>
          <a:lstStyle/>
          <a:p>
            <a:r>
              <a:rPr lang="en-US" dirty="0" smtClean="0"/>
              <a:t>Connects </a:t>
            </a:r>
            <a:r>
              <a:rPr lang="en-US" smtClean="0"/>
              <a:t>to programs section</a:t>
            </a:r>
            <a:endParaRPr lang="en-US"/>
          </a:p>
        </p:txBody>
      </p:sp>
      <p:pic>
        <p:nvPicPr>
          <p:cNvPr id="16" name="Picture 15"/>
          <p:cNvPicPr>
            <a:picLocks noChangeAspect="1"/>
          </p:cNvPicPr>
          <p:nvPr/>
        </p:nvPicPr>
        <p:blipFill>
          <a:blip r:embed="rId4"/>
          <a:stretch>
            <a:fillRect/>
          </a:stretch>
        </p:blipFill>
        <p:spPr>
          <a:xfrm>
            <a:off x="5308510" y="1018487"/>
            <a:ext cx="1487348" cy="1318680"/>
          </a:xfrm>
          <a:prstGeom prst="rect">
            <a:avLst/>
          </a:prstGeom>
        </p:spPr>
      </p:pic>
      <p:sp>
        <p:nvSpPr>
          <p:cNvPr id="19" name="TextBox 18"/>
          <p:cNvSpPr txBox="1"/>
          <p:nvPr/>
        </p:nvSpPr>
        <p:spPr>
          <a:xfrm>
            <a:off x="7448258" y="555348"/>
            <a:ext cx="3627411" cy="369332"/>
          </a:xfrm>
          <a:prstGeom prst="rect">
            <a:avLst/>
          </a:prstGeom>
          <a:noFill/>
        </p:spPr>
        <p:txBody>
          <a:bodyPr wrap="square" rtlCol="0">
            <a:spAutoFit/>
          </a:bodyPr>
          <a:lstStyle/>
          <a:p>
            <a:r>
              <a:rPr lang="en-US" dirty="0" smtClean="0"/>
              <a:t>Customizable program</a:t>
            </a:r>
            <a:endParaRPr lang="en-US" dirty="0"/>
          </a:p>
        </p:txBody>
      </p:sp>
    </p:spTree>
    <p:extLst>
      <p:ext uri="{BB962C8B-B14F-4D97-AF65-F5344CB8AC3E}">
        <p14:creationId xmlns:p14="http://schemas.microsoft.com/office/powerpoint/2010/main" val="1417126763"/>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0" y="803378"/>
            <a:ext cx="12104369" cy="286657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0" y="0"/>
            <a:ext cx="12192000" cy="400050"/>
          </a:xfrm>
          <a:prstGeom prst="rect">
            <a:avLst/>
          </a:prstGeom>
          <a:solidFill>
            <a:srgbClr val="19537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708660" y="11430"/>
            <a:ext cx="742950" cy="369332"/>
          </a:xfrm>
          <a:prstGeom prst="rect">
            <a:avLst/>
          </a:prstGeom>
          <a:noFill/>
        </p:spPr>
        <p:txBody>
          <a:bodyPr wrap="square" rtlCol="0">
            <a:spAutoFit/>
          </a:bodyPr>
          <a:lstStyle/>
          <a:p>
            <a:r>
              <a:rPr lang="en-US" dirty="0" smtClean="0">
                <a:solidFill>
                  <a:schemeClr val="bg1"/>
                </a:solidFill>
              </a:rPr>
              <a:t>logo</a:t>
            </a:r>
            <a:endParaRPr lang="en-US" dirty="0">
              <a:solidFill>
                <a:schemeClr val="bg1"/>
              </a:solidFill>
            </a:endParaRPr>
          </a:p>
        </p:txBody>
      </p:sp>
      <p:sp>
        <p:nvSpPr>
          <p:cNvPr id="17" name="Chevron 16"/>
          <p:cNvSpPr/>
          <p:nvPr/>
        </p:nvSpPr>
        <p:spPr>
          <a:xfrm rot="10800000">
            <a:off x="205740" y="990993"/>
            <a:ext cx="320040" cy="1577340"/>
          </a:xfrm>
          <a:prstGeom prst="chevron">
            <a:avLst/>
          </a:prstGeom>
          <a:solidFill>
            <a:srgbClr val="19537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Chevron 17"/>
          <p:cNvSpPr/>
          <p:nvPr/>
        </p:nvSpPr>
        <p:spPr>
          <a:xfrm>
            <a:off x="11457180" y="990993"/>
            <a:ext cx="320040" cy="1577340"/>
          </a:xfrm>
          <a:prstGeom prst="chevron">
            <a:avLst/>
          </a:prstGeom>
          <a:solidFill>
            <a:srgbClr val="19537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2171699" y="1148165"/>
            <a:ext cx="765810" cy="369332"/>
          </a:xfrm>
          <a:prstGeom prst="rect">
            <a:avLst/>
          </a:prstGeom>
          <a:noFill/>
        </p:spPr>
        <p:txBody>
          <a:bodyPr wrap="square" rtlCol="0">
            <a:spAutoFit/>
          </a:bodyPr>
          <a:lstStyle/>
          <a:p>
            <a:r>
              <a:rPr lang="en-US" dirty="0" err="1" smtClean="0"/>
              <a:t>Sofien</a:t>
            </a:r>
            <a:endParaRPr lang="en-US" dirty="0"/>
          </a:p>
        </p:txBody>
      </p:sp>
      <p:sp>
        <p:nvSpPr>
          <p:cNvPr id="4" name="Oval 3"/>
          <p:cNvSpPr/>
          <p:nvPr/>
        </p:nvSpPr>
        <p:spPr>
          <a:xfrm>
            <a:off x="1451610" y="1018660"/>
            <a:ext cx="628341" cy="628341"/>
          </a:xfrm>
          <a:prstGeom prst="ellipse">
            <a:avLst/>
          </a:prstGeom>
          <a:solidFill>
            <a:srgbClr val="19537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p:cNvSpPr txBox="1"/>
          <p:nvPr/>
        </p:nvSpPr>
        <p:spPr>
          <a:xfrm>
            <a:off x="3447534" y="990993"/>
            <a:ext cx="8169665" cy="646331"/>
          </a:xfrm>
          <a:prstGeom prst="rect">
            <a:avLst/>
          </a:prstGeom>
          <a:noFill/>
        </p:spPr>
        <p:txBody>
          <a:bodyPr wrap="square" rtlCol="0">
            <a:spAutoFit/>
          </a:bodyPr>
          <a:lstStyle/>
          <a:p>
            <a:r>
              <a:rPr lang="en-US" dirty="0" smtClean="0"/>
              <a:t>I learn not only how to code but how a lot about the technology industry and how to relate with developers in order to effectively manage a startup project </a:t>
            </a:r>
          </a:p>
        </p:txBody>
      </p:sp>
      <p:sp>
        <p:nvSpPr>
          <p:cNvPr id="29" name="TextBox 28"/>
          <p:cNvSpPr txBox="1"/>
          <p:nvPr/>
        </p:nvSpPr>
        <p:spPr>
          <a:xfrm>
            <a:off x="3447535" y="2469797"/>
            <a:ext cx="8169665" cy="923330"/>
          </a:xfrm>
          <a:prstGeom prst="rect">
            <a:avLst/>
          </a:prstGeom>
          <a:noFill/>
        </p:spPr>
        <p:txBody>
          <a:bodyPr wrap="square" rtlCol="0">
            <a:spAutoFit/>
          </a:bodyPr>
          <a:lstStyle/>
          <a:p>
            <a:r>
              <a:rPr lang="en-US" dirty="0" smtClean="0"/>
              <a:t>Coding is the skill with the highest demand and to be a business person with this skill opened my mind to think about a hole new set of business models with a focus on disruptive innovation.</a:t>
            </a:r>
          </a:p>
        </p:txBody>
      </p:sp>
      <p:sp>
        <p:nvSpPr>
          <p:cNvPr id="30" name="TextBox 29"/>
          <p:cNvSpPr txBox="1"/>
          <p:nvPr/>
        </p:nvSpPr>
        <p:spPr>
          <a:xfrm>
            <a:off x="2171699" y="2697838"/>
            <a:ext cx="1115816" cy="369332"/>
          </a:xfrm>
          <a:prstGeom prst="rect">
            <a:avLst/>
          </a:prstGeom>
          <a:noFill/>
        </p:spPr>
        <p:txBody>
          <a:bodyPr wrap="square" rtlCol="0">
            <a:spAutoFit/>
          </a:bodyPr>
          <a:lstStyle/>
          <a:p>
            <a:r>
              <a:rPr lang="en-US" dirty="0" smtClean="0"/>
              <a:t>Robin </a:t>
            </a:r>
            <a:endParaRPr lang="en-US" dirty="0"/>
          </a:p>
        </p:txBody>
      </p:sp>
      <p:sp>
        <p:nvSpPr>
          <p:cNvPr id="31" name="Oval 30"/>
          <p:cNvSpPr/>
          <p:nvPr/>
        </p:nvSpPr>
        <p:spPr>
          <a:xfrm>
            <a:off x="1451610" y="2568333"/>
            <a:ext cx="628341" cy="628341"/>
          </a:xfrm>
          <a:prstGeom prst="ellipse">
            <a:avLst/>
          </a:prstGeom>
          <a:solidFill>
            <a:srgbClr val="19537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2298199" y="1492952"/>
            <a:ext cx="596215" cy="369332"/>
          </a:xfrm>
          <a:prstGeom prst="rect">
            <a:avLst/>
          </a:prstGeom>
          <a:noFill/>
        </p:spPr>
        <p:txBody>
          <a:bodyPr wrap="square" rtlCol="0">
            <a:spAutoFit/>
          </a:bodyPr>
          <a:lstStyle/>
          <a:p>
            <a:r>
              <a:rPr lang="en-US" dirty="0" smtClean="0"/>
              <a:t>LN </a:t>
            </a:r>
            <a:endParaRPr lang="en-US" dirty="0"/>
          </a:p>
        </p:txBody>
      </p:sp>
      <p:sp>
        <p:nvSpPr>
          <p:cNvPr id="20" name="TextBox 19"/>
          <p:cNvSpPr txBox="1"/>
          <p:nvPr/>
        </p:nvSpPr>
        <p:spPr>
          <a:xfrm>
            <a:off x="2256496" y="3023795"/>
            <a:ext cx="596215" cy="369332"/>
          </a:xfrm>
          <a:prstGeom prst="rect">
            <a:avLst/>
          </a:prstGeom>
          <a:noFill/>
        </p:spPr>
        <p:txBody>
          <a:bodyPr wrap="square" rtlCol="0">
            <a:spAutoFit/>
          </a:bodyPr>
          <a:lstStyle/>
          <a:p>
            <a:r>
              <a:rPr lang="en-US" dirty="0" smtClean="0"/>
              <a:t>LN </a:t>
            </a:r>
            <a:endParaRPr lang="en-US" dirty="0"/>
          </a:p>
        </p:txBody>
      </p:sp>
      <p:sp>
        <p:nvSpPr>
          <p:cNvPr id="21" name="Rectangle 20"/>
          <p:cNvSpPr/>
          <p:nvPr/>
        </p:nvSpPr>
        <p:spPr>
          <a:xfrm>
            <a:off x="0" y="5564417"/>
            <a:ext cx="12192001" cy="129807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6421085" y="3791102"/>
            <a:ext cx="3777050" cy="139247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p:cNvSpPr txBox="1"/>
          <p:nvPr/>
        </p:nvSpPr>
        <p:spPr>
          <a:xfrm>
            <a:off x="150752" y="5740361"/>
            <a:ext cx="1115816" cy="369332"/>
          </a:xfrm>
          <a:prstGeom prst="rect">
            <a:avLst/>
          </a:prstGeom>
          <a:noFill/>
        </p:spPr>
        <p:txBody>
          <a:bodyPr wrap="square" rtlCol="0">
            <a:spAutoFit/>
          </a:bodyPr>
          <a:lstStyle/>
          <a:p>
            <a:r>
              <a:rPr lang="en-US" smtClean="0"/>
              <a:t>Footer </a:t>
            </a:r>
            <a:endParaRPr lang="en-US" dirty="0"/>
          </a:p>
        </p:txBody>
      </p:sp>
      <p:sp>
        <p:nvSpPr>
          <p:cNvPr id="7" name="TextBox 6"/>
          <p:cNvSpPr txBox="1"/>
          <p:nvPr/>
        </p:nvSpPr>
        <p:spPr>
          <a:xfrm>
            <a:off x="1028673" y="4072340"/>
            <a:ext cx="3257683" cy="369332"/>
          </a:xfrm>
          <a:prstGeom prst="rect">
            <a:avLst/>
          </a:prstGeom>
          <a:noFill/>
        </p:spPr>
        <p:txBody>
          <a:bodyPr wrap="square" rtlCol="0">
            <a:spAutoFit/>
          </a:bodyPr>
          <a:lstStyle/>
          <a:p>
            <a:r>
              <a:rPr lang="en-US" dirty="0" smtClean="0"/>
              <a:t>Contact </a:t>
            </a:r>
            <a:r>
              <a:rPr lang="en-US" smtClean="0"/>
              <a:t>information </a:t>
            </a:r>
            <a:endParaRPr lang="en-US" dirty="0" smtClean="0"/>
          </a:p>
        </p:txBody>
      </p:sp>
      <p:sp>
        <p:nvSpPr>
          <p:cNvPr id="8" name="TextBox 7"/>
          <p:cNvSpPr txBox="1"/>
          <p:nvPr/>
        </p:nvSpPr>
        <p:spPr>
          <a:xfrm>
            <a:off x="6588814" y="4050800"/>
            <a:ext cx="3441592" cy="369332"/>
          </a:xfrm>
          <a:prstGeom prst="rect">
            <a:avLst/>
          </a:prstGeom>
          <a:noFill/>
        </p:spPr>
        <p:txBody>
          <a:bodyPr wrap="square" rtlCol="0">
            <a:spAutoFit/>
          </a:bodyPr>
          <a:lstStyle/>
          <a:p>
            <a:r>
              <a:rPr lang="en-US" dirty="0" smtClean="0"/>
              <a:t>Google map … showing </a:t>
            </a:r>
            <a:r>
              <a:rPr lang="en-US" dirty="0" err="1" smtClean="0"/>
              <a:t>solvay</a:t>
            </a:r>
            <a:endParaRPr lang="en-US" dirty="0"/>
          </a:p>
        </p:txBody>
      </p:sp>
      <p:sp>
        <p:nvSpPr>
          <p:cNvPr id="32" name="TextBox 31"/>
          <p:cNvSpPr txBox="1"/>
          <p:nvPr/>
        </p:nvSpPr>
        <p:spPr>
          <a:xfrm>
            <a:off x="7566660" y="11430"/>
            <a:ext cx="742950" cy="369332"/>
          </a:xfrm>
          <a:prstGeom prst="rect">
            <a:avLst/>
          </a:prstGeom>
          <a:noFill/>
        </p:spPr>
        <p:txBody>
          <a:bodyPr wrap="square" rtlCol="0">
            <a:spAutoFit/>
          </a:bodyPr>
          <a:lstStyle/>
          <a:p>
            <a:r>
              <a:rPr lang="en-US" b="1" dirty="0" smtClean="0">
                <a:solidFill>
                  <a:schemeClr val="bg1"/>
                </a:solidFill>
              </a:rPr>
              <a:t>home</a:t>
            </a:r>
            <a:endParaRPr lang="en-US" b="1" dirty="0">
              <a:solidFill>
                <a:schemeClr val="bg1"/>
              </a:solidFill>
            </a:endParaRPr>
          </a:p>
        </p:txBody>
      </p:sp>
      <p:sp>
        <p:nvSpPr>
          <p:cNvPr id="33" name="TextBox 32"/>
          <p:cNvSpPr txBox="1"/>
          <p:nvPr/>
        </p:nvSpPr>
        <p:spPr>
          <a:xfrm>
            <a:off x="8686800" y="11430"/>
            <a:ext cx="925830" cy="369332"/>
          </a:xfrm>
          <a:prstGeom prst="rect">
            <a:avLst/>
          </a:prstGeom>
          <a:noFill/>
        </p:spPr>
        <p:txBody>
          <a:bodyPr wrap="square" rtlCol="0">
            <a:spAutoFit/>
          </a:bodyPr>
          <a:lstStyle/>
          <a:p>
            <a:r>
              <a:rPr lang="en-US" smtClean="0">
                <a:solidFill>
                  <a:schemeClr val="bg1"/>
                </a:solidFill>
              </a:rPr>
              <a:t>About</a:t>
            </a:r>
            <a:endParaRPr lang="en-US">
              <a:solidFill>
                <a:schemeClr val="bg1"/>
              </a:solidFill>
            </a:endParaRPr>
          </a:p>
        </p:txBody>
      </p:sp>
      <p:sp>
        <p:nvSpPr>
          <p:cNvPr id="34" name="TextBox 33"/>
          <p:cNvSpPr txBox="1"/>
          <p:nvPr/>
        </p:nvSpPr>
        <p:spPr>
          <a:xfrm>
            <a:off x="9879840" y="11430"/>
            <a:ext cx="1195829" cy="369332"/>
          </a:xfrm>
          <a:prstGeom prst="rect">
            <a:avLst/>
          </a:prstGeom>
          <a:noFill/>
        </p:spPr>
        <p:txBody>
          <a:bodyPr wrap="square" rtlCol="0">
            <a:spAutoFit/>
          </a:bodyPr>
          <a:lstStyle/>
          <a:p>
            <a:r>
              <a:rPr lang="en-US" dirty="0">
                <a:solidFill>
                  <a:schemeClr val="bg1"/>
                </a:solidFill>
              </a:rPr>
              <a:t>P</a:t>
            </a:r>
            <a:r>
              <a:rPr lang="en-US" dirty="0" smtClean="0">
                <a:solidFill>
                  <a:schemeClr val="bg1"/>
                </a:solidFill>
              </a:rPr>
              <a:t>rograms</a:t>
            </a:r>
            <a:endParaRPr lang="en-US" dirty="0">
              <a:solidFill>
                <a:schemeClr val="bg1"/>
              </a:solidFill>
            </a:endParaRPr>
          </a:p>
        </p:txBody>
      </p:sp>
    </p:spTree>
    <p:extLst>
      <p:ext uri="{BB962C8B-B14F-4D97-AF65-F5344CB8AC3E}">
        <p14:creationId xmlns:p14="http://schemas.microsoft.com/office/powerpoint/2010/main" val="1877057460"/>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a:xfrm>
            <a:off x="0" y="4297468"/>
            <a:ext cx="12192000" cy="85971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p:cNvSpPr/>
          <p:nvPr/>
        </p:nvSpPr>
        <p:spPr>
          <a:xfrm>
            <a:off x="0" y="640279"/>
            <a:ext cx="12192000" cy="148234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265361" y="758819"/>
            <a:ext cx="12103753" cy="523220"/>
          </a:xfrm>
          <a:prstGeom prst="rect">
            <a:avLst/>
          </a:prstGeom>
          <a:noFill/>
        </p:spPr>
        <p:txBody>
          <a:bodyPr wrap="square" rtlCol="0">
            <a:spAutoFit/>
          </a:bodyPr>
          <a:lstStyle/>
          <a:p>
            <a:r>
              <a:rPr lang="en-US" sz="2800" dirty="0" smtClean="0"/>
              <a:t>Map of </a:t>
            </a:r>
            <a:r>
              <a:rPr lang="en-US" sz="2800" dirty="0" err="1" smtClean="0"/>
              <a:t>solvay</a:t>
            </a:r>
            <a:endParaRPr lang="en-US" sz="2800" dirty="0"/>
          </a:p>
        </p:txBody>
      </p:sp>
      <p:sp>
        <p:nvSpPr>
          <p:cNvPr id="5" name="TextBox 4"/>
          <p:cNvSpPr txBox="1"/>
          <p:nvPr/>
        </p:nvSpPr>
        <p:spPr>
          <a:xfrm>
            <a:off x="5514149" y="2481389"/>
            <a:ext cx="5590922" cy="1169551"/>
          </a:xfrm>
          <a:prstGeom prst="rect">
            <a:avLst/>
          </a:prstGeom>
          <a:noFill/>
        </p:spPr>
        <p:txBody>
          <a:bodyPr wrap="square" rtlCol="0">
            <a:spAutoFit/>
          </a:bodyPr>
          <a:lstStyle/>
          <a:p>
            <a:r>
              <a:rPr lang="en-US" sz="1400" dirty="0" err="1" smtClean="0"/>
              <a:t>Codemendtor</a:t>
            </a:r>
            <a:r>
              <a:rPr lang="en-US" sz="1400" dirty="0" smtClean="0"/>
              <a:t> is a small team based in Brussels specialize in coding and entrepreneurship with the support of Solvay business school of economics and management, created a course meant for business students to be able to use all the tools (with a strong focus on </a:t>
            </a:r>
            <a:r>
              <a:rPr lang="en-US" sz="1400" dirty="0" err="1" smtClean="0"/>
              <a:t>Meteor.js</a:t>
            </a:r>
            <a:r>
              <a:rPr lang="en-US" sz="1400" dirty="0" smtClean="0"/>
              <a:t>) they need to start your own start-up. </a:t>
            </a:r>
          </a:p>
        </p:txBody>
      </p:sp>
      <p:sp>
        <p:nvSpPr>
          <p:cNvPr id="9" name="Rectangle 8"/>
          <p:cNvSpPr/>
          <p:nvPr/>
        </p:nvSpPr>
        <p:spPr>
          <a:xfrm>
            <a:off x="0" y="0"/>
            <a:ext cx="12192000" cy="400050"/>
          </a:xfrm>
          <a:prstGeom prst="rect">
            <a:avLst/>
          </a:prstGeom>
          <a:solidFill>
            <a:srgbClr val="19537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7566660" y="11430"/>
            <a:ext cx="742950" cy="369332"/>
          </a:xfrm>
          <a:prstGeom prst="rect">
            <a:avLst/>
          </a:prstGeom>
          <a:noFill/>
        </p:spPr>
        <p:txBody>
          <a:bodyPr wrap="square" rtlCol="0">
            <a:spAutoFit/>
          </a:bodyPr>
          <a:lstStyle/>
          <a:p>
            <a:r>
              <a:rPr lang="en-US" dirty="0" smtClean="0">
                <a:solidFill>
                  <a:schemeClr val="bg1"/>
                </a:solidFill>
              </a:rPr>
              <a:t>home</a:t>
            </a:r>
            <a:endParaRPr lang="en-US" dirty="0">
              <a:solidFill>
                <a:schemeClr val="bg1"/>
              </a:solidFill>
            </a:endParaRPr>
          </a:p>
        </p:txBody>
      </p:sp>
      <p:sp>
        <p:nvSpPr>
          <p:cNvPr id="13" name="TextBox 12"/>
          <p:cNvSpPr txBox="1"/>
          <p:nvPr/>
        </p:nvSpPr>
        <p:spPr>
          <a:xfrm>
            <a:off x="708660" y="11430"/>
            <a:ext cx="742950" cy="369332"/>
          </a:xfrm>
          <a:prstGeom prst="rect">
            <a:avLst/>
          </a:prstGeom>
          <a:noFill/>
        </p:spPr>
        <p:txBody>
          <a:bodyPr wrap="square" rtlCol="0">
            <a:spAutoFit/>
          </a:bodyPr>
          <a:lstStyle/>
          <a:p>
            <a:r>
              <a:rPr lang="en-US" dirty="0" smtClean="0">
                <a:solidFill>
                  <a:schemeClr val="bg1"/>
                </a:solidFill>
              </a:rPr>
              <a:t>logo</a:t>
            </a:r>
            <a:endParaRPr lang="en-US" dirty="0">
              <a:solidFill>
                <a:schemeClr val="bg1"/>
              </a:solidFill>
            </a:endParaRPr>
          </a:p>
        </p:txBody>
      </p:sp>
      <p:sp>
        <p:nvSpPr>
          <p:cNvPr id="21" name="TextBox 20"/>
          <p:cNvSpPr txBox="1"/>
          <p:nvPr/>
        </p:nvSpPr>
        <p:spPr>
          <a:xfrm>
            <a:off x="8686800" y="11430"/>
            <a:ext cx="925830" cy="369332"/>
          </a:xfrm>
          <a:prstGeom prst="rect">
            <a:avLst/>
          </a:prstGeom>
          <a:noFill/>
        </p:spPr>
        <p:txBody>
          <a:bodyPr wrap="square" rtlCol="0">
            <a:spAutoFit/>
          </a:bodyPr>
          <a:lstStyle/>
          <a:p>
            <a:r>
              <a:rPr lang="en-US" b="1" smtClean="0">
                <a:solidFill>
                  <a:schemeClr val="bg1"/>
                </a:solidFill>
              </a:rPr>
              <a:t>About</a:t>
            </a:r>
            <a:endParaRPr lang="en-US" b="1">
              <a:solidFill>
                <a:schemeClr val="bg1"/>
              </a:solidFill>
            </a:endParaRPr>
          </a:p>
        </p:txBody>
      </p:sp>
      <p:sp>
        <p:nvSpPr>
          <p:cNvPr id="22" name="TextBox 21"/>
          <p:cNvSpPr txBox="1"/>
          <p:nvPr/>
        </p:nvSpPr>
        <p:spPr>
          <a:xfrm>
            <a:off x="9879840" y="11430"/>
            <a:ext cx="1195829" cy="369332"/>
          </a:xfrm>
          <a:prstGeom prst="rect">
            <a:avLst/>
          </a:prstGeom>
          <a:noFill/>
        </p:spPr>
        <p:txBody>
          <a:bodyPr wrap="square" rtlCol="0">
            <a:spAutoFit/>
          </a:bodyPr>
          <a:lstStyle/>
          <a:p>
            <a:r>
              <a:rPr lang="en-US" dirty="0">
                <a:solidFill>
                  <a:schemeClr val="bg1"/>
                </a:solidFill>
              </a:rPr>
              <a:t>P</a:t>
            </a:r>
            <a:r>
              <a:rPr lang="en-US" dirty="0" smtClean="0">
                <a:solidFill>
                  <a:schemeClr val="bg1"/>
                </a:solidFill>
              </a:rPr>
              <a:t>rograms</a:t>
            </a:r>
            <a:endParaRPr lang="en-US" dirty="0">
              <a:solidFill>
                <a:schemeClr val="bg1"/>
              </a:solidFill>
            </a:endParaRPr>
          </a:p>
        </p:txBody>
      </p:sp>
      <p:sp>
        <p:nvSpPr>
          <p:cNvPr id="2" name="TextBox 1"/>
          <p:cNvSpPr txBox="1"/>
          <p:nvPr/>
        </p:nvSpPr>
        <p:spPr>
          <a:xfrm>
            <a:off x="708660" y="2604499"/>
            <a:ext cx="3423502" cy="923330"/>
          </a:xfrm>
          <a:prstGeom prst="rect">
            <a:avLst/>
          </a:prstGeom>
          <a:noFill/>
        </p:spPr>
        <p:txBody>
          <a:bodyPr wrap="square" rtlCol="0">
            <a:spAutoFit/>
          </a:bodyPr>
          <a:lstStyle/>
          <a:p>
            <a:r>
              <a:rPr lang="en-US" dirty="0" smtClean="0"/>
              <a:t>If you need to contact us please refer to  the following email or you can call us to 0032485646801</a:t>
            </a:r>
            <a:endParaRPr lang="en-US" dirty="0"/>
          </a:p>
        </p:txBody>
      </p:sp>
      <p:sp>
        <p:nvSpPr>
          <p:cNvPr id="15" name="Rectangle 14"/>
          <p:cNvSpPr/>
          <p:nvPr/>
        </p:nvSpPr>
        <p:spPr>
          <a:xfrm>
            <a:off x="0" y="5308680"/>
            <a:ext cx="12192000" cy="85971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Box 15"/>
          <p:cNvSpPr txBox="1"/>
          <p:nvPr/>
        </p:nvSpPr>
        <p:spPr>
          <a:xfrm>
            <a:off x="88247" y="5476925"/>
            <a:ext cx="12103753" cy="523220"/>
          </a:xfrm>
          <a:prstGeom prst="rect">
            <a:avLst/>
          </a:prstGeom>
          <a:noFill/>
        </p:spPr>
        <p:txBody>
          <a:bodyPr wrap="square" rtlCol="0">
            <a:spAutoFit/>
          </a:bodyPr>
          <a:lstStyle/>
          <a:p>
            <a:r>
              <a:rPr lang="en-US" sz="2800" dirty="0" smtClean="0"/>
              <a:t>Partners  -- </a:t>
            </a:r>
            <a:r>
              <a:rPr lang="en-US" sz="2800" dirty="0" err="1" smtClean="0"/>
              <a:t>solvay</a:t>
            </a:r>
            <a:r>
              <a:rPr lang="en-US" sz="2800" dirty="0" smtClean="0"/>
              <a:t> </a:t>
            </a:r>
            <a:endParaRPr lang="en-US" sz="2800" dirty="0"/>
          </a:p>
        </p:txBody>
      </p:sp>
      <p:sp>
        <p:nvSpPr>
          <p:cNvPr id="17" name="Rectangle 16"/>
          <p:cNvSpPr/>
          <p:nvPr/>
        </p:nvSpPr>
        <p:spPr>
          <a:xfrm>
            <a:off x="0" y="6267801"/>
            <a:ext cx="12192000" cy="71747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Box 17"/>
          <p:cNvSpPr txBox="1"/>
          <p:nvPr/>
        </p:nvSpPr>
        <p:spPr>
          <a:xfrm>
            <a:off x="708660" y="4404157"/>
            <a:ext cx="10927062" cy="646331"/>
          </a:xfrm>
          <a:prstGeom prst="rect">
            <a:avLst/>
          </a:prstGeom>
          <a:noFill/>
        </p:spPr>
        <p:txBody>
          <a:bodyPr wrap="square" rtlCol="0">
            <a:spAutoFit/>
          </a:bodyPr>
          <a:lstStyle/>
          <a:p>
            <a:r>
              <a:rPr lang="en-US" dirty="0" smtClean="0"/>
              <a:t>The subscription to any of the courses </a:t>
            </a:r>
            <a:r>
              <a:rPr lang="en-US" smtClean="0"/>
              <a:t>is through direct contact </a:t>
            </a:r>
            <a:r>
              <a:rPr lang="en-US" dirty="0" smtClean="0"/>
              <a:t>– please contact us directly to  </a:t>
            </a:r>
            <a:r>
              <a:rPr lang="en-US" dirty="0" err="1" smtClean="0"/>
              <a:t>bla</a:t>
            </a:r>
            <a:r>
              <a:rPr lang="en-US" dirty="0" smtClean="0"/>
              <a:t> or call us to 0485646801</a:t>
            </a:r>
          </a:p>
        </p:txBody>
      </p:sp>
      <p:sp>
        <p:nvSpPr>
          <p:cNvPr id="23" name="TextBox 22"/>
          <p:cNvSpPr txBox="1"/>
          <p:nvPr/>
        </p:nvSpPr>
        <p:spPr>
          <a:xfrm>
            <a:off x="44123" y="6267801"/>
            <a:ext cx="12103753" cy="523220"/>
          </a:xfrm>
          <a:prstGeom prst="rect">
            <a:avLst/>
          </a:prstGeom>
          <a:noFill/>
        </p:spPr>
        <p:txBody>
          <a:bodyPr wrap="square" rtlCol="0">
            <a:spAutoFit/>
          </a:bodyPr>
          <a:lstStyle/>
          <a:p>
            <a:r>
              <a:rPr lang="en-US" sz="2800" dirty="0" smtClean="0"/>
              <a:t>Solvay </a:t>
            </a:r>
            <a:endParaRPr lang="en-US" sz="2800" dirty="0"/>
          </a:p>
        </p:txBody>
      </p:sp>
    </p:spTree>
    <p:extLst>
      <p:ext uri="{BB962C8B-B14F-4D97-AF65-F5344CB8AC3E}">
        <p14:creationId xmlns:p14="http://schemas.microsoft.com/office/powerpoint/2010/main" val="1503075218"/>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p:cNvSpPr txBox="1"/>
          <p:nvPr/>
        </p:nvSpPr>
        <p:spPr>
          <a:xfrm>
            <a:off x="488847" y="1725577"/>
            <a:ext cx="2870791" cy="2031325"/>
          </a:xfrm>
          <a:prstGeom prst="rect">
            <a:avLst/>
          </a:prstGeom>
          <a:noFill/>
        </p:spPr>
        <p:txBody>
          <a:bodyPr wrap="square" rtlCol="0">
            <a:spAutoFit/>
          </a:bodyPr>
          <a:lstStyle/>
          <a:p>
            <a:r>
              <a:rPr lang="en-US" dirty="0" smtClean="0"/>
              <a:t>Subscribe for private coaching</a:t>
            </a:r>
            <a:r>
              <a:rPr lang="en-US" dirty="0"/>
              <a:t>!</a:t>
            </a:r>
            <a:r>
              <a:rPr lang="en-US" dirty="0" smtClean="0"/>
              <a:t> In this option we will assign a person who will act as personal professor and coach. The amount of classes and hours per week can be personalized. </a:t>
            </a:r>
            <a:endParaRPr lang="en-US" dirty="0"/>
          </a:p>
        </p:txBody>
      </p:sp>
      <p:sp>
        <p:nvSpPr>
          <p:cNvPr id="14" name="Rectangle 13"/>
          <p:cNvSpPr/>
          <p:nvPr/>
        </p:nvSpPr>
        <p:spPr>
          <a:xfrm>
            <a:off x="780962" y="984298"/>
            <a:ext cx="2228851" cy="5387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icon</a:t>
            </a:r>
            <a:endParaRPr lang="en-US" dirty="0"/>
          </a:p>
        </p:txBody>
      </p:sp>
      <p:sp>
        <p:nvSpPr>
          <p:cNvPr id="9" name="Rectangle 8"/>
          <p:cNvSpPr/>
          <p:nvPr/>
        </p:nvSpPr>
        <p:spPr>
          <a:xfrm>
            <a:off x="0" y="0"/>
            <a:ext cx="12192000" cy="400050"/>
          </a:xfrm>
          <a:prstGeom prst="rect">
            <a:avLst/>
          </a:prstGeom>
          <a:solidFill>
            <a:srgbClr val="19537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8686800" y="11430"/>
            <a:ext cx="925830" cy="369332"/>
          </a:xfrm>
          <a:prstGeom prst="rect">
            <a:avLst/>
          </a:prstGeom>
          <a:noFill/>
        </p:spPr>
        <p:txBody>
          <a:bodyPr wrap="square" rtlCol="0">
            <a:spAutoFit/>
          </a:bodyPr>
          <a:lstStyle/>
          <a:p>
            <a:r>
              <a:rPr lang="en-US" dirty="0" smtClean="0">
                <a:solidFill>
                  <a:schemeClr val="bg1"/>
                </a:solidFill>
              </a:rPr>
              <a:t>About</a:t>
            </a:r>
            <a:endParaRPr lang="en-US" dirty="0">
              <a:solidFill>
                <a:schemeClr val="bg1"/>
              </a:solidFill>
            </a:endParaRPr>
          </a:p>
        </p:txBody>
      </p:sp>
      <p:sp>
        <p:nvSpPr>
          <p:cNvPr id="11" name="TextBox 10"/>
          <p:cNvSpPr txBox="1"/>
          <p:nvPr/>
        </p:nvSpPr>
        <p:spPr>
          <a:xfrm>
            <a:off x="7566660" y="11430"/>
            <a:ext cx="742950" cy="369332"/>
          </a:xfrm>
          <a:prstGeom prst="rect">
            <a:avLst/>
          </a:prstGeom>
          <a:noFill/>
        </p:spPr>
        <p:txBody>
          <a:bodyPr wrap="square" rtlCol="0">
            <a:spAutoFit/>
          </a:bodyPr>
          <a:lstStyle/>
          <a:p>
            <a:r>
              <a:rPr lang="en-US" dirty="0" smtClean="0">
                <a:solidFill>
                  <a:schemeClr val="bg1"/>
                </a:solidFill>
              </a:rPr>
              <a:t>home</a:t>
            </a:r>
            <a:endParaRPr lang="en-US" dirty="0">
              <a:solidFill>
                <a:schemeClr val="bg1"/>
              </a:solidFill>
            </a:endParaRPr>
          </a:p>
        </p:txBody>
      </p:sp>
      <p:sp>
        <p:nvSpPr>
          <p:cNvPr id="12" name="TextBox 11"/>
          <p:cNvSpPr txBox="1"/>
          <p:nvPr/>
        </p:nvSpPr>
        <p:spPr>
          <a:xfrm>
            <a:off x="9879840" y="11430"/>
            <a:ext cx="1195829" cy="369332"/>
          </a:xfrm>
          <a:prstGeom prst="rect">
            <a:avLst/>
          </a:prstGeom>
          <a:noFill/>
        </p:spPr>
        <p:txBody>
          <a:bodyPr wrap="square" rtlCol="0">
            <a:spAutoFit/>
          </a:bodyPr>
          <a:lstStyle/>
          <a:p>
            <a:r>
              <a:rPr lang="en-US" b="1" dirty="0">
                <a:solidFill>
                  <a:schemeClr val="bg1"/>
                </a:solidFill>
              </a:rPr>
              <a:t>P</a:t>
            </a:r>
            <a:r>
              <a:rPr lang="en-US" b="1" dirty="0" smtClean="0">
                <a:solidFill>
                  <a:schemeClr val="bg1"/>
                </a:solidFill>
              </a:rPr>
              <a:t>rograms</a:t>
            </a:r>
            <a:endParaRPr lang="en-US" b="1" dirty="0">
              <a:solidFill>
                <a:schemeClr val="bg1"/>
              </a:solidFill>
            </a:endParaRPr>
          </a:p>
        </p:txBody>
      </p:sp>
      <p:sp>
        <p:nvSpPr>
          <p:cNvPr id="13" name="TextBox 12"/>
          <p:cNvSpPr txBox="1"/>
          <p:nvPr/>
        </p:nvSpPr>
        <p:spPr>
          <a:xfrm>
            <a:off x="708660" y="11430"/>
            <a:ext cx="742950" cy="369332"/>
          </a:xfrm>
          <a:prstGeom prst="rect">
            <a:avLst/>
          </a:prstGeom>
          <a:noFill/>
        </p:spPr>
        <p:txBody>
          <a:bodyPr wrap="square" rtlCol="0">
            <a:spAutoFit/>
          </a:bodyPr>
          <a:lstStyle/>
          <a:p>
            <a:r>
              <a:rPr lang="en-US" dirty="0" smtClean="0">
                <a:solidFill>
                  <a:schemeClr val="bg1"/>
                </a:solidFill>
              </a:rPr>
              <a:t>logo</a:t>
            </a:r>
            <a:endParaRPr lang="en-US" dirty="0">
              <a:solidFill>
                <a:schemeClr val="bg1"/>
              </a:solidFill>
            </a:endParaRPr>
          </a:p>
        </p:txBody>
      </p:sp>
      <p:sp>
        <p:nvSpPr>
          <p:cNvPr id="20" name="TextBox 19"/>
          <p:cNvSpPr txBox="1"/>
          <p:nvPr/>
        </p:nvSpPr>
        <p:spPr>
          <a:xfrm>
            <a:off x="3682322" y="1725577"/>
            <a:ext cx="4444410" cy="2308324"/>
          </a:xfrm>
          <a:prstGeom prst="rect">
            <a:avLst/>
          </a:prstGeom>
          <a:noFill/>
        </p:spPr>
        <p:txBody>
          <a:bodyPr wrap="square" rtlCol="0">
            <a:spAutoFit/>
          </a:bodyPr>
          <a:lstStyle/>
          <a:p>
            <a:r>
              <a:rPr lang="en-US" dirty="0" smtClean="0"/>
              <a:t>A group of friends (from 3 to 8) can decide to subscribe together as a group. This is our most recommended option because friends support each other, co-work easily and who knows, maybe at the end of the program can start a venture together! </a:t>
            </a:r>
            <a:r>
              <a:rPr lang="en-US" dirty="0"/>
              <a:t>T</a:t>
            </a:r>
            <a:r>
              <a:rPr lang="en-US" dirty="0" smtClean="0"/>
              <a:t>he classes can be set at the most convenient time for all the team.</a:t>
            </a:r>
            <a:endParaRPr lang="en-US" dirty="0"/>
          </a:p>
        </p:txBody>
      </p:sp>
      <p:sp>
        <p:nvSpPr>
          <p:cNvPr id="21" name="TextBox 20"/>
          <p:cNvSpPr txBox="1"/>
          <p:nvPr/>
        </p:nvSpPr>
        <p:spPr>
          <a:xfrm>
            <a:off x="8365831" y="1725577"/>
            <a:ext cx="2870791" cy="2308324"/>
          </a:xfrm>
          <a:prstGeom prst="rect">
            <a:avLst/>
          </a:prstGeom>
          <a:noFill/>
        </p:spPr>
        <p:txBody>
          <a:bodyPr wrap="square" rtlCol="0">
            <a:spAutoFit/>
          </a:bodyPr>
          <a:lstStyle/>
          <a:p>
            <a:r>
              <a:rPr lang="en-US" dirty="0" smtClean="0"/>
              <a:t>If you subscribe to a group class you will go through the program with other motivated people and work together. This is a course that will require 9 hours of class plus 9 hours of outside class work.</a:t>
            </a:r>
            <a:endParaRPr lang="en-US" dirty="0"/>
          </a:p>
        </p:txBody>
      </p:sp>
      <p:sp>
        <p:nvSpPr>
          <p:cNvPr id="22" name="Rectangle 21"/>
          <p:cNvSpPr/>
          <p:nvPr/>
        </p:nvSpPr>
        <p:spPr>
          <a:xfrm>
            <a:off x="4576228" y="984298"/>
            <a:ext cx="2228851" cy="5387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icon</a:t>
            </a:r>
            <a:endParaRPr lang="en-US" dirty="0"/>
          </a:p>
        </p:txBody>
      </p:sp>
      <p:sp>
        <p:nvSpPr>
          <p:cNvPr id="23" name="Rectangle 22"/>
          <p:cNvSpPr/>
          <p:nvPr/>
        </p:nvSpPr>
        <p:spPr>
          <a:xfrm>
            <a:off x="8686800" y="984298"/>
            <a:ext cx="2228851" cy="5387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icon</a:t>
            </a:r>
            <a:endParaRPr lang="en-US" dirty="0"/>
          </a:p>
        </p:txBody>
      </p:sp>
      <p:pic>
        <p:nvPicPr>
          <p:cNvPr id="2" name="Picture 1"/>
          <p:cNvPicPr>
            <a:picLocks noChangeAspect="1"/>
          </p:cNvPicPr>
          <p:nvPr/>
        </p:nvPicPr>
        <p:blipFill>
          <a:blip r:embed="rId3"/>
          <a:stretch>
            <a:fillRect/>
          </a:stretch>
        </p:blipFill>
        <p:spPr>
          <a:xfrm>
            <a:off x="0" y="4033901"/>
            <a:ext cx="12192000" cy="3392466"/>
          </a:xfrm>
          <a:prstGeom prst="rect">
            <a:avLst/>
          </a:prstGeom>
        </p:spPr>
      </p:pic>
      <p:sp>
        <p:nvSpPr>
          <p:cNvPr id="15" name="TextBox 14"/>
          <p:cNvSpPr txBox="1"/>
          <p:nvPr/>
        </p:nvSpPr>
        <p:spPr>
          <a:xfrm>
            <a:off x="1312489" y="411268"/>
            <a:ext cx="9165265"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smtClean="0"/>
              <a:t>We provide 3 options of classes for you to have the flexibility and the environment you need</a:t>
            </a:r>
            <a:endParaRPr lang="en-US" dirty="0"/>
          </a:p>
        </p:txBody>
      </p:sp>
      <p:sp>
        <p:nvSpPr>
          <p:cNvPr id="3" name="TextBox 2"/>
          <p:cNvSpPr txBox="1"/>
          <p:nvPr/>
        </p:nvSpPr>
        <p:spPr>
          <a:xfrm>
            <a:off x="259307" y="4576497"/>
            <a:ext cx="4316921" cy="369332"/>
          </a:xfrm>
          <a:prstGeom prst="rect">
            <a:avLst/>
          </a:prstGeom>
          <a:noFill/>
        </p:spPr>
        <p:txBody>
          <a:bodyPr wrap="square" rtlCol="0">
            <a:spAutoFit/>
          </a:bodyPr>
          <a:lstStyle/>
          <a:p>
            <a:r>
              <a:rPr lang="en-US" smtClean="0"/>
              <a:t>All the programs include</a:t>
            </a:r>
            <a:endParaRPr lang="en-US"/>
          </a:p>
        </p:txBody>
      </p:sp>
      <p:sp>
        <p:nvSpPr>
          <p:cNvPr id="6" name="TextBox 5"/>
          <p:cNvSpPr txBox="1"/>
          <p:nvPr/>
        </p:nvSpPr>
        <p:spPr>
          <a:xfrm>
            <a:off x="9879840" y="4707787"/>
            <a:ext cx="1463039" cy="369332"/>
          </a:xfrm>
          <a:prstGeom prst="rect">
            <a:avLst/>
          </a:prstGeom>
          <a:noFill/>
        </p:spPr>
        <p:txBody>
          <a:bodyPr wrap="square" rtlCol="0">
            <a:spAutoFit/>
          </a:bodyPr>
          <a:lstStyle/>
          <a:p>
            <a:r>
              <a:rPr lang="en-US" smtClean="0"/>
              <a:t>Starting from</a:t>
            </a:r>
            <a:endParaRPr lang="en-US"/>
          </a:p>
        </p:txBody>
      </p:sp>
      <p:sp>
        <p:nvSpPr>
          <p:cNvPr id="7" name="TextBox 6"/>
          <p:cNvSpPr txBox="1"/>
          <p:nvPr/>
        </p:nvSpPr>
        <p:spPr>
          <a:xfrm>
            <a:off x="9246869" y="5152142"/>
            <a:ext cx="1828800" cy="369332"/>
          </a:xfrm>
          <a:prstGeom prst="rect">
            <a:avLst/>
          </a:prstGeom>
          <a:noFill/>
        </p:spPr>
        <p:txBody>
          <a:bodyPr wrap="square" rtlCol="0">
            <a:spAutoFit/>
          </a:bodyPr>
          <a:lstStyle/>
          <a:p>
            <a:r>
              <a:rPr lang="en-US" smtClean="0"/>
              <a:t>250 euros month</a:t>
            </a:r>
            <a:endParaRPr lang="en-US"/>
          </a:p>
        </p:txBody>
      </p:sp>
      <p:sp>
        <p:nvSpPr>
          <p:cNvPr id="8" name="TextBox 7"/>
          <p:cNvSpPr txBox="1"/>
          <p:nvPr/>
        </p:nvSpPr>
        <p:spPr>
          <a:xfrm>
            <a:off x="9592942" y="6957354"/>
            <a:ext cx="2036833" cy="369332"/>
          </a:xfrm>
          <a:prstGeom prst="rect">
            <a:avLst/>
          </a:prstGeom>
          <a:noFill/>
        </p:spPr>
        <p:txBody>
          <a:bodyPr wrap="square" rtlCol="0">
            <a:spAutoFit/>
          </a:bodyPr>
          <a:lstStyle/>
          <a:p>
            <a:r>
              <a:rPr lang="en-US" dirty="0" smtClean="0"/>
              <a:t>Contact us</a:t>
            </a:r>
            <a:endParaRPr lang="en-US" dirty="0"/>
          </a:p>
        </p:txBody>
      </p:sp>
      <p:sp>
        <p:nvSpPr>
          <p:cNvPr id="24" name="TextBox 23"/>
          <p:cNvSpPr txBox="1"/>
          <p:nvPr/>
        </p:nvSpPr>
        <p:spPr>
          <a:xfrm>
            <a:off x="148607" y="7551643"/>
            <a:ext cx="10927062" cy="369332"/>
          </a:xfrm>
          <a:prstGeom prst="rect">
            <a:avLst/>
          </a:prstGeom>
          <a:noFill/>
        </p:spPr>
        <p:txBody>
          <a:bodyPr wrap="square" rtlCol="0">
            <a:spAutoFit/>
          </a:bodyPr>
          <a:lstStyle/>
          <a:p>
            <a:r>
              <a:rPr lang="en-US" dirty="0" smtClean="0"/>
              <a:t>To subscribe to any of the courses – please contact us directly to  </a:t>
            </a:r>
            <a:r>
              <a:rPr lang="en-US" dirty="0" err="1" smtClean="0"/>
              <a:t>bla</a:t>
            </a:r>
            <a:r>
              <a:rPr lang="en-US" dirty="0" smtClean="0"/>
              <a:t> or call us to 0485646801</a:t>
            </a:r>
          </a:p>
        </p:txBody>
      </p:sp>
    </p:spTree>
    <p:extLst>
      <p:ext uri="{BB962C8B-B14F-4D97-AF65-F5344CB8AC3E}">
        <p14:creationId xmlns:p14="http://schemas.microsoft.com/office/powerpoint/2010/main" val="915989944"/>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0" y="0"/>
            <a:ext cx="12192000" cy="400050"/>
          </a:xfrm>
          <a:prstGeom prst="rect">
            <a:avLst/>
          </a:prstGeom>
          <a:solidFill>
            <a:srgbClr val="19537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8686800" y="11430"/>
            <a:ext cx="925830" cy="369332"/>
          </a:xfrm>
          <a:prstGeom prst="rect">
            <a:avLst/>
          </a:prstGeom>
          <a:noFill/>
        </p:spPr>
        <p:txBody>
          <a:bodyPr wrap="square" rtlCol="0">
            <a:spAutoFit/>
          </a:bodyPr>
          <a:lstStyle/>
          <a:p>
            <a:r>
              <a:rPr lang="en-US" dirty="0" smtClean="0">
                <a:solidFill>
                  <a:schemeClr val="bg1"/>
                </a:solidFill>
              </a:rPr>
              <a:t>About</a:t>
            </a:r>
            <a:endParaRPr lang="en-US" dirty="0">
              <a:solidFill>
                <a:schemeClr val="bg1"/>
              </a:solidFill>
            </a:endParaRPr>
          </a:p>
        </p:txBody>
      </p:sp>
      <p:sp>
        <p:nvSpPr>
          <p:cNvPr id="11" name="TextBox 10"/>
          <p:cNvSpPr txBox="1"/>
          <p:nvPr/>
        </p:nvSpPr>
        <p:spPr>
          <a:xfrm>
            <a:off x="7566660" y="11430"/>
            <a:ext cx="742950" cy="369332"/>
          </a:xfrm>
          <a:prstGeom prst="rect">
            <a:avLst/>
          </a:prstGeom>
          <a:noFill/>
        </p:spPr>
        <p:txBody>
          <a:bodyPr wrap="square" rtlCol="0">
            <a:spAutoFit/>
          </a:bodyPr>
          <a:lstStyle/>
          <a:p>
            <a:r>
              <a:rPr lang="en-US" dirty="0" smtClean="0">
                <a:solidFill>
                  <a:schemeClr val="bg1"/>
                </a:solidFill>
              </a:rPr>
              <a:t>home</a:t>
            </a:r>
            <a:endParaRPr lang="en-US" dirty="0">
              <a:solidFill>
                <a:schemeClr val="bg1"/>
              </a:solidFill>
            </a:endParaRPr>
          </a:p>
        </p:txBody>
      </p:sp>
      <p:sp>
        <p:nvSpPr>
          <p:cNvPr id="12" name="TextBox 11"/>
          <p:cNvSpPr txBox="1"/>
          <p:nvPr/>
        </p:nvSpPr>
        <p:spPr>
          <a:xfrm>
            <a:off x="9879840" y="11430"/>
            <a:ext cx="1195829" cy="369332"/>
          </a:xfrm>
          <a:prstGeom prst="rect">
            <a:avLst/>
          </a:prstGeom>
          <a:noFill/>
        </p:spPr>
        <p:txBody>
          <a:bodyPr wrap="square" rtlCol="0">
            <a:spAutoFit/>
          </a:bodyPr>
          <a:lstStyle/>
          <a:p>
            <a:r>
              <a:rPr lang="en-US" b="1" dirty="0">
                <a:solidFill>
                  <a:schemeClr val="bg1"/>
                </a:solidFill>
              </a:rPr>
              <a:t>P</a:t>
            </a:r>
            <a:r>
              <a:rPr lang="en-US" b="1" dirty="0" smtClean="0">
                <a:solidFill>
                  <a:schemeClr val="bg1"/>
                </a:solidFill>
              </a:rPr>
              <a:t>rograms</a:t>
            </a:r>
            <a:endParaRPr lang="en-US" b="1" dirty="0">
              <a:solidFill>
                <a:schemeClr val="bg1"/>
              </a:solidFill>
            </a:endParaRPr>
          </a:p>
        </p:txBody>
      </p:sp>
      <p:sp>
        <p:nvSpPr>
          <p:cNvPr id="13" name="TextBox 12"/>
          <p:cNvSpPr txBox="1"/>
          <p:nvPr/>
        </p:nvSpPr>
        <p:spPr>
          <a:xfrm>
            <a:off x="708660" y="11430"/>
            <a:ext cx="742950" cy="369332"/>
          </a:xfrm>
          <a:prstGeom prst="rect">
            <a:avLst/>
          </a:prstGeom>
          <a:noFill/>
        </p:spPr>
        <p:txBody>
          <a:bodyPr wrap="square" rtlCol="0">
            <a:spAutoFit/>
          </a:bodyPr>
          <a:lstStyle/>
          <a:p>
            <a:r>
              <a:rPr lang="en-US" dirty="0" smtClean="0">
                <a:solidFill>
                  <a:schemeClr val="bg1"/>
                </a:solidFill>
              </a:rPr>
              <a:t>logo</a:t>
            </a:r>
            <a:endParaRPr lang="en-US" dirty="0">
              <a:solidFill>
                <a:schemeClr val="bg1"/>
              </a:solidFill>
            </a:endParaRPr>
          </a:p>
        </p:txBody>
      </p:sp>
      <p:sp>
        <p:nvSpPr>
          <p:cNvPr id="24" name="TextBox 23"/>
          <p:cNvSpPr txBox="1"/>
          <p:nvPr/>
        </p:nvSpPr>
        <p:spPr>
          <a:xfrm>
            <a:off x="4706491" y="5644477"/>
            <a:ext cx="7307845" cy="1200329"/>
          </a:xfrm>
          <a:prstGeom prst="rect">
            <a:avLst/>
          </a:prstGeom>
          <a:noFill/>
        </p:spPr>
        <p:txBody>
          <a:bodyPr wrap="square" rtlCol="0">
            <a:spAutoFit/>
          </a:bodyPr>
          <a:lstStyle/>
          <a:p>
            <a:r>
              <a:rPr lang="en-US" dirty="0" smtClean="0"/>
              <a:t>Because your ideas matter to us, the program includes a design thinking activity and </a:t>
            </a:r>
            <a:r>
              <a:rPr lang="en-US" dirty="0"/>
              <a:t>a session </a:t>
            </a:r>
            <a:r>
              <a:rPr lang="en-US" dirty="0" smtClean="0"/>
              <a:t>of personal or group </a:t>
            </a:r>
            <a:r>
              <a:rPr lang="en-US" dirty="0" err="1" smtClean="0"/>
              <a:t>business&amp;IT</a:t>
            </a:r>
            <a:r>
              <a:rPr lang="en-US" dirty="0" smtClean="0"/>
              <a:t> consulting/mentoring to help you understand market and technical feasibility of your ideas</a:t>
            </a:r>
            <a:endParaRPr lang="en-US" dirty="0"/>
          </a:p>
        </p:txBody>
      </p:sp>
      <p:pic>
        <p:nvPicPr>
          <p:cNvPr id="25" name="Picture 24"/>
          <p:cNvPicPr>
            <a:picLocks noChangeAspect="1"/>
          </p:cNvPicPr>
          <p:nvPr/>
        </p:nvPicPr>
        <p:blipFill>
          <a:blip r:embed="rId3"/>
          <a:stretch>
            <a:fillRect/>
          </a:stretch>
        </p:blipFill>
        <p:spPr>
          <a:xfrm>
            <a:off x="1815671" y="1024486"/>
            <a:ext cx="9003277" cy="1619211"/>
          </a:xfrm>
          <a:prstGeom prst="rect">
            <a:avLst/>
          </a:prstGeom>
        </p:spPr>
      </p:pic>
      <p:pic>
        <p:nvPicPr>
          <p:cNvPr id="26" name="Picture 25"/>
          <p:cNvPicPr>
            <a:picLocks noChangeAspect="1"/>
          </p:cNvPicPr>
          <p:nvPr/>
        </p:nvPicPr>
        <p:blipFill>
          <a:blip r:embed="rId4"/>
          <a:stretch>
            <a:fillRect/>
          </a:stretch>
        </p:blipFill>
        <p:spPr>
          <a:xfrm>
            <a:off x="708660" y="2462789"/>
            <a:ext cx="3676734" cy="1432430"/>
          </a:xfrm>
          <a:prstGeom prst="rect">
            <a:avLst/>
          </a:prstGeom>
        </p:spPr>
      </p:pic>
      <p:sp>
        <p:nvSpPr>
          <p:cNvPr id="27" name="Rectangle 26"/>
          <p:cNvSpPr/>
          <p:nvPr/>
        </p:nvSpPr>
        <p:spPr>
          <a:xfrm>
            <a:off x="2847866" y="573743"/>
            <a:ext cx="7758024" cy="923330"/>
          </a:xfrm>
          <a:prstGeom prst="rect">
            <a:avLst/>
          </a:prstGeom>
        </p:spPr>
        <p:txBody>
          <a:bodyPr wrap="square">
            <a:spAutoFit/>
          </a:bodyPr>
          <a:lstStyle/>
          <a:p>
            <a:r>
              <a:rPr lang="en-US" dirty="0" smtClean="0"/>
              <a:t>All our programs follow the following methodology, which is divided into 3 fundamental </a:t>
            </a:r>
            <a:r>
              <a:rPr lang="en-US" dirty="0" err="1" smtClean="0"/>
              <a:t>pilars</a:t>
            </a:r>
            <a:r>
              <a:rPr lang="en-US" dirty="0" smtClean="0"/>
              <a:t> , trying to teach you how to code not only from the logic of the code but only from the workflow and the business side</a:t>
            </a:r>
            <a:endParaRPr lang="en-US" dirty="0"/>
          </a:p>
        </p:txBody>
      </p:sp>
      <p:sp>
        <p:nvSpPr>
          <p:cNvPr id="28" name="Rectangle 27"/>
          <p:cNvSpPr/>
          <p:nvPr/>
        </p:nvSpPr>
        <p:spPr>
          <a:xfrm>
            <a:off x="233773" y="1965620"/>
            <a:ext cx="2061975" cy="369332"/>
          </a:xfrm>
          <a:prstGeom prst="rect">
            <a:avLst/>
          </a:prstGeom>
        </p:spPr>
        <p:txBody>
          <a:bodyPr wrap="none">
            <a:spAutoFit/>
          </a:bodyPr>
          <a:lstStyle/>
          <a:p>
            <a:r>
              <a:rPr lang="en-US"/>
              <a:t>Coding </a:t>
            </a:r>
            <a:r>
              <a:rPr lang="en-US" smtClean="0"/>
              <a:t>training 80%</a:t>
            </a:r>
            <a:endParaRPr lang="en-US"/>
          </a:p>
        </p:txBody>
      </p:sp>
      <p:sp>
        <p:nvSpPr>
          <p:cNvPr id="29" name="TextBox 28"/>
          <p:cNvSpPr txBox="1"/>
          <p:nvPr/>
        </p:nvSpPr>
        <p:spPr>
          <a:xfrm>
            <a:off x="4706491" y="2628154"/>
            <a:ext cx="7154697" cy="1754326"/>
          </a:xfrm>
          <a:prstGeom prst="rect">
            <a:avLst/>
          </a:prstGeom>
          <a:noFill/>
        </p:spPr>
        <p:txBody>
          <a:bodyPr wrap="square" rtlCol="0">
            <a:spAutoFit/>
          </a:bodyPr>
          <a:lstStyle/>
          <a:p>
            <a:r>
              <a:rPr lang="en-US" dirty="0" smtClean="0"/>
              <a:t>We will guide you through a process in which you will </a:t>
            </a:r>
            <a:r>
              <a:rPr lang="en-US" dirty="0"/>
              <a:t>first </a:t>
            </a:r>
            <a:r>
              <a:rPr lang="en-US" dirty="0" smtClean="0"/>
              <a:t>master the basics of front-end development (HTML, CSS and JavaScript), to quickly move to back-end development (Meteor) which is the main focus of the course. You will be able to create web or mobile projects in a prototype version (iOS &amp; Android) from the user interface to the management of the databases and user accounts.</a:t>
            </a:r>
            <a:endParaRPr lang="en-US" dirty="0"/>
          </a:p>
        </p:txBody>
      </p:sp>
      <p:sp>
        <p:nvSpPr>
          <p:cNvPr id="30" name="Rectangle 29"/>
          <p:cNvSpPr/>
          <p:nvPr/>
        </p:nvSpPr>
        <p:spPr>
          <a:xfrm>
            <a:off x="4034728" y="1958058"/>
            <a:ext cx="1339277" cy="369332"/>
          </a:xfrm>
          <a:prstGeom prst="rect">
            <a:avLst/>
          </a:prstGeom>
        </p:spPr>
        <p:txBody>
          <a:bodyPr wrap="none">
            <a:spAutoFit/>
          </a:bodyPr>
          <a:lstStyle/>
          <a:p>
            <a:r>
              <a:rPr lang="en-US" smtClean="0"/>
              <a:t>IT </a:t>
            </a:r>
            <a:r>
              <a:rPr lang="en-US"/>
              <a:t>workflow </a:t>
            </a:r>
          </a:p>
        </p:txBody>
      </p:sp>
      <p:sp>
        <p:nvSpPr>
          <p:cNvPr id="31" name="Rectangle 30"/>
          <p:cNvSpPr/>
          <p:nvPr/>
        </p:nvSpPr>
        <p:spPr>
          <a:xfrm>
            <a:off x="10183373" y="1958058"/>
            <a:ext cx="2008627" cy="369332"/>
          </a:xfrm>
          <a:prstGeom prst="rect">
            <a:avLst/>
          </a:prstGeom>
        </p:spPr>
        <p:txBody>
          <a:bodyPr wrap="none">
            <a:spAutoFit/>
          </a:bodyPr>
          <a:lstStyle/>
          <a:p>
            <a:r>
              <a:rPr lang="en-US" smtClean="0"/>
              <a:t>Business consulting</a:t>
            </a:r>
            <a:endParaRPr lang="en-US"/>
          </a:p>
        </p:txBody>
      </p:sp>
      <p:sp>
        <p:nvSpPr>
          <p:cNvPr id="32" name="Rectangle 31"/>
          <p:cNvSpPr/>
          <p:nvPr/>
        </p:nvSpPr>
        <p:spPr>
          <a:xfrm>
            <a:off x="4706491" y="4382480"/>
            <a:ext cx="7307845" cy="1200329"/>
          </a:xfrm>
          <a:prstGeom prst="rect">
            <a:avLst/>
          </a:prstGeom>
        </p:spPr>
        <p:txBody>
          <a:bodyPr wrap="square">
            <a:spAutoFit/>
          </a:bodyPr>
          <a:lstStyle/>
          <a:p>
            <a:r>
              <a:rPr lang="en-US" dirty="0" smtClean="0"/>
              <a:t>We train </a:t>
            </a:r>
            <a:r>
              <a:rPr lang="en-US" dirty="0"/>
              <a:t>you in how to manage the IT workflow and the IT management tools, you will learn to use </a:t>
            </a:r>
            <a:r>
              <a:rPr lang="en-US" dirty="0" err="1" smtClean="0"/>
              <a:t>Github</a:t>
            </a:r>
            <a:r>
              <a:rPr lang="en-US" dirty="0"/>
              <a:t>, best practices of </a:t>
            </a:r>
            <a:r>
              <a:rPr lang="en-US" dirty="0" smtClean="0"/>
              <a:t>slack,  </a:t>
            </a:r>
            <a:r>
              <a:rPr lang="en-US" dirty="0" err="1" smtClean="0"/>
              <a:t>mailchimp</a:t>
            </a:r>
            <a:r>
              <a:rPr lang="en-US" dirty="0" smtClean="0"/>
              <a:t>, </a:t>
            </a:r>
            <a:r>
              <a:rPr lang="en-US" dirty="0" err="1" smtClean="0"/>
              <a:t>mamp</a:t>
            </a:r>
            <a:r>
              <a:rPr lang="en-US" dirty="0"/>
              <a:t>,</a:t>
            </a:r>
            <a:r>
              <a:rPr lang="en-US" dirty="0" smtClean="0"/>
              <a:t> </a:t>
            </a:r>
            <a:r>
              <a:rPr lang="en-US" dirty="0" err="1" smtClean="0"/>
              <a:t>wamp</a:t>
            </a:r>
            <a:r>
              <a:rPr lang="en-US" dirty="0" smtClean="0"/>
              <a:t> and ftp servers like </a:t>
            </a:r>
            <a:r>
              <a:rPr lang="en-US" dirty="0" err="1" smtClean="0"/>
              <a:t>cyberduck</a:t>
            </a:r>
            <a:r>
              <a:rPr lang="en-US" dirty="0" smtClean="0"/>
              <a:t>  among other common tools that are indispensable to entrepreneurs </a:t>
            </a:r>
            <a:r>
              <a:rPr lang="en-US" dirty="0" err="1" smtClean="0"/>
              <a:t>nowdays</a:t>
            </a:r>
            <a:endParaRPr lang="en-US" dirty="0"/>
          </a:p>
        </p:txBody>
      </p:sp>
      <p:pic>
        <p:nvPicPr>
          <p:cNvPr id="33" name="Picture 32"/>
          <p:cNvPicPr>
            <a:picLocks noChangeAspect="1"/>
          </p:cNvPicPr>
          <p:nvPr/>
        </p:nvPicPr>
        <p:blipFill>
          <a:blip r:embed="rId5"/>
          <a:stretch>
            <a:fillRect/>
          </a:stretch>
        </p:blipFill>
        <p:spPr>
          <a:xfrm>
            <a:off x="1005385" y="4203964"/>
            <a:ext cx="1931808" cy="1247500"/>
          </a:xfrm>
          <a:prstGeom prst="rect">
            <a:avLst/>
          </a:prstGeom>
        </p:spPr>
      </p:pic>
      <p:pic>
        <p:nvPicPr>
          <p:cNvPr id="34" name="Picture 33"/>
          <p:cNvPicPr>
            <a:picLocks noChangeAspect="1"/>
          </p:cNvPicPr>
          <p:nvPr/>
        </p:nvPicPr>
        <p:blipFill>
          <a:blip r:embed="rId6"/>
          <a:stretch>
            <a:fillRect/>
          </a:stretch>
        </p:blipFill>
        <p:spPr>
          <a:xfrm>
            <a:off x="708660" y="4512709"/>
            <a:ext cx="2666845" cy="570448"/>
          </a:xfrm>
          <a:prstGeom prst="rect">
            <a:avLst/>
          </a:prstGeom>
        </p:spPr>
      </p:pic>
      <p:sp>
        <p:nvSpPr>
          <p:cNvPr id="35" name="Rectangle 34"/>
          <p:cNvSpPr/>
          <p:nvPr/>
        </p:nvSpPr>
        <p:spPr>
          <a:xfrm>
            <a:off x="5595583" y="6858000"/>
            <a:ext cx="6096000" cy="923330"/>
          </a:xfrm>
          <a:prstGeom prst="rect">
            <a:avLst/>
          </a:prstGeom>
        </p:spPr>
        <p:txBody>
          <a:bodyPr>
            <a:spAutoFit/>
          </a:bodyPr>
          <a:lstStyle/>
          <a:p>
            <a:r>
              <a:rPr lang="en-US" dirty="0"/>
              <a:t>http://media5.cdn.builtinaustin.com/sites/</a:t>
            </a:r>
            <a:r>
              <a:rPr lang="en-US" dirty="0" err="1"/>
              <a:t>www.builtinaustin.com</a:t>
            </a:r>
            <a:r>
              <a:rPr lang="en-US" dirty="0"/>
              <a:t>/files/</a:t>
            </a:r>
            <a:r>
              <a:rPr lang="en-US" dirty="0" err="1"/>
              <a:t>imagecache</a:t>
            </a:r>
            <a:r>
              <a:rPr lang="en-US" dirty="0"/>
              <a:t>/Original/images/shutterstock_189811220_0.jpg</a:t>
            </a:r>
          </a:p>
        </p:txBody>
      </p:sp>
      <p:pic>
        <p:nvPicPr>
          <p:cNvPr id="36" name="Picture 35"/>
          <p:cNvPicPr>
            <a:picLocks noChangeAspect="1"/>
          </p:cNvPicPr>
          <p:nvPr/>
        </p:nvPicPr>
        <p:blipFill>
          <a:blip r:embed="rId7"/>
          <a:stretch>
            <a:fillRect/>
          </a:stretch>
        </p:blipFill>
        <p:spPr>
          <a:xfrm>
            <a:off x="1029756" y="5665185"/>
            <a:ext cx="1923895" cy="1192815"/>
          </a:xfrm>
          <a:prstGeom prst="rect">
            <a:avLst/>
          </a:prstGeom>
        </p:spPr>
      </p:pic>
    </p:spTree>
    <p:extLst>
      <p:ext uri="{BB962C8B-B14F-4D97-AF65-F5344CB8AC3E}">
        <p14:creationId xmlns:p14="http://schemas.microsoft.com/office/powerpoint/2010/main" val="1662919361"/>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a 3"/>
          <p:cNvGraphicFramePr>
            <a:graphicFrameLocks noGrp="1"/>
          </p:cNvGraphicFramePr>
          <p:nvPr>
            <p:extLst>
              <p:ext uri="{D42A27DB-BD31-4B8C-83A1-F6EECF244321}">
                <p14:modId xmlns:p14="http://schemas.microsoft.com/office/powerpoint/2010/main" val="4144911096"/>
              </p:ext>
            </p:extLst>
          </p:nvPr>
        </p:nvGraphicFramePr>
        <p:xfrm>
          <a:off x="1934028" y="861180"/>
          <a:ext cx="8128002" cy="2595880"/>
        </p:xfrm>
        <a:graphic>
          <a:graphicData uri="http://schemas.openxmlformats.org/drawingml/2006/table">
            <a:tbl>
              <a:tblPr firstRow="1" bandRow="1">
                <a:tableStyleId>{5940675A-B579-460E-94D1-54222C63F5DA}</a:tableStyleId>
              </a:tblPr>
              <a:tblGrid>
                <a:gridCol w="1354667"/>
                <a:gridCol w="1354667"/>
                <a:gridCol w="1354667"/>
                <a:gridCol w="1354667"/>
                <a:gridCol w="1354667"/>
                <a:gridCol w="1354667"/>
              </a:tblGrid>
              <a:tr h="370840">
                <a:tc>
                  <a:txBody>
                    <a:bodyPr/>
                    <a:lstStyle/>
                    <a:p>
                      <a:r>
                        <a:rPr lang="en-GB" dirty="0" smtClean="0"/>
                        <a:t>Day 1</a:t>
                      </a:r>
                      <a:endParaRPr lang="en-GB" dirty="0"/>
                    </a:p>
                  </a:txBody>
                  <a:tcPr/>
                </a:tc>
                <a:tc>
                  <a:txBody>
                    <a:bodyPr/>
                    <a:lstStyle/>
                    <a:p>
                      <a:r>
                        <a:rPr lang="en-GB" dirty="0" smtClean="0"/>
                        <a:t>day2</a:t>
                      </a:r>
                      <a:endParaRPr lang="en-GB" dirty="0"/>
                    </a:p>
                  </a:txBody>
                  <a:tcPr/>
                </a:tc>
                <a:tc>
                  <a:txBody>
                    <a:bodyPr/>
                    <a:lstStyle/>
                    <a:p>
                      <a:r>
                        <a:rPr lang="en-GB" dirty="0" smtClean="0"/>
                        <a:t>day3</a:t>
                      </a:r>
                      <a:endParaRPr lang="en-GB" dirty="0"/>
                    </a:p>
                  </a:txBody>
                  <a:tcPr/>
                </a:tc>
                <a:tc>
                  <a:txBody>
                    <a:bodyPr/>
                    <a:lstStyle/>
                    <a:p>
                      <a:r>
                        <a:rPr lang="en-GB" dirty="0" smtClean="0"/>
                        <a:t>day4</a:t>
                      </a:r>
                      <a:endParaRPr lang="en-GB" dirty="0"/>
                    </a:p>
                  </a:txBody>
                  <a:tcPr/>
                </a:tc>
                <a:tc>
                  <a:txBody>
                    <a:bodyPr/>
                    <a:lstStyle/>
                    <a:p>
                      <a:r>
                        <a:rPr lang="en-GB" dirty="0" smtClean="0"/>
                        <a:t>day5</a:t>
                      </a:r>
                      <a:endParaRPr lang="en-GB" dirty="0"/>
                    </a:p>
                  </a:txBody>
                  <a:tcPr/>
                </a:tc>
                <a:tc>
                  <a:txBody>
                    <a:bodyPr/>
                    <a:lstStyle/>
                    <a:p>
                      <a:r>
                        <a:rPr lang="en-GB" dirty="0" smtClean="0"/>
                        <a:t>day6</a:t>
                      </a:r>
                      <a:endParaRPr lang="en-GB" dirty="0"/>
                    </a:p>
                  </a:txBody>
                  <a:tcPr/>
                </a:tc>
              </a:tr>
              <a:tr h="370840">
                <a:tc>
                  <a:txBody>
                    <a:bodyPr/>
                    <a:lstStyle/>
                    <a:p>
                      <a:r>
                        <a:rPr lang="en-GB" dirty="0" smtClean="0"/>
                        <a:t>Html</a:t>
                      </a:r>
                      <a:endParaRPr lang="en-GB" dirty="0"/>
                    </a:p>
                  </a:txBody>
                  <a:tcPr/>
                </a:tc>
                <a:tc>
                  <a:txBody>
                    <a:bodyPr/>
                    <a:lstStyle/>
                    <a:p>
                      <a:endParaRPr lang="en-GB"/>
                    </a:p>
                  </a:txBody>
                  <a:tcPr/>
                </a:tc>
                <a:tc>
                  <a:txBody>
                    <a:bodyPr/>
                    <a:lstStyle/>
                    <a:p>
                      <a:endParaRPr lang="en-GB"/>
                    </a:p>
                  </a:txBody>
                  <a:tcPr/>
                </a:tc>
                <a:tc>
                  <a:txBody>
                    <a:bodyPr/>
                    <a:lstStyle/>
                    <a:p>
                      <a:endParaRPr lang="en-GB"/>
                    </a:p>
                  </a:txBody>
                  <a:tcPr/>
                </a:tc>
                <a:tc>
                  <a:txBody>
                    <a:bodyPr/>
                    <a:lstStyle/>
                    <a:p>
                      <a:endParaRPr lang="en-GB"/>
                    </a:p>
                  </a:txBody>
                  <a:tcPr/>
                </a:tc>
                <a:tc>
                  <a:txBody>
                    <a:bodyPr/>
                    <a:lstStyle/>
                    <a:p>
                      <a:endParaRPr lang="en-GB"/>
                    </a:p>
                  </a:txBody>
                  <a:tcPr/>
                </a:tc>
              </a:tr>
              <a:tr h="370840">
                <a:tc>
                  <a:txBody>
                    <a:bodyPr/>
                    <a:lstStyle/>
                    <a:p>
                      <a:endParaRPr lang="en-GB"/>
                    </a:p>
                  </a:txBody>
                  <a:tcPr/>
                </a:tc>
                <a:tc>
                  <a:txBody>
                    <a:bodyPr/>
                    <a:lstStyle/>
                    <a:p>
                      <a:endParaRPr lang="en-GB"/>
                    </a:p>
                  </a:txBody>
                  <a:tcPr/>
                </a:tc>
                <a:tc>
                  <a:txBody>
                    <a:bodyPr/>
                    <a:lstStyle/>
                    <a:p>
                      <a:endParaRPr lang="en-GB"/>
                    </a:p>
                  </a:txBody>
                  <a:tcPr/>
                </a:tc>
                <a:tc>
                  <a:txBody>
                    <a:bodyPr/>
                    <a:lstStyle/>
                    <a:p>
                      <a:endParaRPr lang="en-GB"/>
                    </a:p>
                  </a:txBody>
                  <a:tcPr/>
                </a:tc>
                <a:tc>
                  <a:txBody>
                    <a:bodyPr/>
                    <a:lstStyle/>
                    <a:p>
                      <a:endParaRPr lang="en-GB"/>
                    </a:p>
                  </a:txBody>
                  <a:tcPr/>
                </a:tc>
                <a:tc>
                  <a:txBody>
                    <a:bodyPr/>
                    <a:lstStyle/>
                    <a:p>
                      <a:endParaRPr lang="en-GB"/>
                    </a:p>
                  </a:txBody>
                  <a:tcPr/>
                </a:tc>
              </a:tr>
              <a:tr h="370840">
                <a:tc>
                  <a:txBody>
                    <a:bodyPr/>
                    <a:lstStyle/>
                    <a:p>
                      <a:endParaRPr lang="en-GB"/>
                    </a:p>
                  </a:txBody>
                  <a:tcPr/>
                </a:tc>
                <a:tc>
                  <a:txBody>
                    <a:bodyPr/>
                    <a:lstStyle/>
                    <a:p>
                      <a:endParaRPr lang="en-GB"/>
                    </a:p>
                  </a:txBody>
                  <a:tcPr/>
                </a:tc>
                <a:tc>
                  <a:txBody>
                    <a:bodyPr/>
                    <a:lstStyle/>
                    <a:p>
                      <a:endParaRPr lang="en-GB"/>
                    </a:p>
                  </a:txBody>
                  <a:tcPr/>
                </a:tc>
                <a:tc>
                  <a:txBody>
                    <a:bodyPr/>
                    <a:lstStyle/>
                    <a:p>
                      <a:endParaRPr lang="en-GB"/>
                    </a:p>
                  </a:txBody>
                  <a:tcPr/>
                </a:tc>
                <a:tc>
                  <a:txBody>
                    <a:bodyPr/>
                    <a:lstStyle/>
                    <a:p>
                      <a:endParaRPr lang="en-GB"/>
                    </a:p>
                  </a:txBody>
                  <a:tcPr/>
                </a:tc>
                <a:tc>
                  <a:txBody>
                    <a:bodyPr/>
                    <a:lstStyle/>
                    <a:p>
                      <a:endParaRPr lang="en-GB"/>
                    </a:p>
                  </a:txBody>
                  <a:tcPr/>
                </a:tc>
              </a:tr>
              <a:tr h="370840">
                <a:tc>
                  <a:txBody>
                    <a:bodyPr/>
                    <a:lstStyle/>
                    <a:p>
                      <a:endParaRPr lang="en-GB"/>
                    </a:p>
                  </a:txBody>
                  <a:tcPr/>
                </a:tc>
                <a:tc>
                  <a:txBody>
                    <a:bodyPr/>
                    <a:lstStyle/>
                    <a:p>
                      <a:endParaRPr lang="en-GB"/>
                    </a:p>
                  </a:txBody>
                  <a:tcPr/>
                </a:tc>
                <a:tc>
                  <a:txBody>
                    <a:bodyPr/>
                    <a:lstStyle/>
                    <a:p>
                      <a:endParaRPr lang="en-GB"/>
                    </a:p>
                  </a:txBody>
                  <a:tcPr/>
                </a:tc>
                <a:tc>
                  <a:txBody>
                    <a:bodyPr/>
                    <a:lstStyle/>
                    <a:p>
                      <a:endParaRPr lang="en-GB"/>
                    </a:p>
                  </a:txBody>
                  <a:tcPr/>
                </a:tc>
                <a:tc>
                  <a:txBody>
                    <a:bodyPr/>
                    <a:lstStyle/>
                    <a:p>
                      <a:endParaRPr lang="en-GB"/>
                    </a:p>
                  </a:txBody>
                  <a:tcPr/>
                </a:tc>
                <a:tc>
                  <a:txBody>
                    <a:bodyPr/>
                    <a:lstStyle/>
                    <a:p>
                      <a:endParaRPr lang="en-GB"/>
                    </a:p>
                  </a:txBody>
                  <a:tcPr/>
                </a:tc>
              </a:tr>
              <a:tr h="370840">
                <a:tc>
                  <a:txBody>
                    <a:bodyPr/>
                    <a:lstStyle/>
                    <a:p>
                      <a:endParaRPr lang="en-GB"/>
                    </a:p>
                  </a:txBody>
                  <a:tcPr/>
                </a:tc>
                <a:tc>
                  <a:txBody>
                    <a:bodyPr/>
                    <a:lstStyle/>
                    <a:p>
                      <a:endParaRPr lang="en-GB"/>
                    </a:p>
                  </a:txBody>
                  <a:tcPr/>
                </a:tc>
                <a:tc>
                  <a:txBody>
                    <a:bodyPr/>
                    <a:lstStyle/>
                    <a:p>
                      <a:endParaRPr lang="en-GB"/>
                    </a:p>
                  </a:txBody>
                  <a:tcPr/>
                </a:tc>
                <a:tc>
                  <a:txBody>
                    <a:bodyPr/>
                    <a:lstStyle/>
                    <a:p>
                      <a:endParaRPr lang="en-GB"/>
                    </a:p>
                  </a:txBody>
                  <a:tcPr/>
                </a:tc>
                <a:tc>
                  <a:txBody>
                    <a:bodyPr/>
                    <a:lstStyle/>
                    <a:p>
                      <a:endParaRPr lang="en-GB"/>
                    </a:p>
                  </a:txBody>
                  <a:tcPr/>
                </a:tc>
                <a:tc>
                  <a:txBody>
                    <a:bodyPr/>
                    <a:lstStyle/>
                    <a:p>
                      <a:endParaRPr lang="en-GB"/>
                    </a:p>
                  </a:txBody>
                  <a:tcPr/>
                </a:tc>
              </a:tr>
              <a:tr h="370840">
                <a:tc>
                  <a:txBody>
                    <a:bodyPr/>
                    <a:lstStyle/>
                    <a:p>
                      <a:endParaRPr lang="en-GB"/>
                    </a:p>
                  </a:txBody>
                  <a:tcPr/>
                </a:tc>
                <a:tc>
                  <a:txBody>
                    <a:bodyPr/>
                    <a:lstStyle/>
                    <a:p>
                      <a:endParaRPr lang="en-GB"/>
                    </a:p>
                  </a:txBody>
                  <a:tcPr/>
                </a:tc>
                <a:tc>
                  <a:txBody>
                    <a:bodyPr/>
                    <a:lstStyle/>
                    <a:p>
                      <a:endParaRPr lang="en-GB"/>
                    </a:p>
                  </a:txBody>
                  <a:tcPr/>
                </a:tc>
                <a:tc>
                  <a:txBody>
                    <a:bodyPr/>
                    <a:lstStyle/>
                    <a:p>
                      <a:endParaRPr lang="en-GB"/>
                    </a:p>
                  </a:txBody>
                  <a:tcPr/>
                </a:tc>
                <a:tc>
                  <a:txBody>
                    <a:bodyPr/>
                    <a:lstStyle/>
                    <a:p>
                      <a:endParaRPr lang="en-GB"/>
                    </a:p>
                  </a:txBody>
                  <a:tcPr/>
                </a:tc>
                <a:tc>
                  <a:txBody>
                    <a:bodyPr/>
                    <a:lstStyle/>
                    <a:p>
                      <a:endParaRPr lang="en-GB" dirty="0"/>
                    </a:p>
                  </a:txBody>
                  <a:tcPr/>
                </a:tc>
              </a:tr>
            </a:tbl>
          </a:graphicData>
        </a:graphic>
      </p:graphicFrame>
      <p:sp>
        <p:nvSpPr>
          <p:cNvPr id="3" name="TextBox 2"/>
          <p:cNvSpPr txBox="1"/>
          <p:nvPr/>
        </p:nvSpPr>
        <p:spPr>
          <a:xfrm>
            <a:off x="2069111" y="3958411"/>
            <a:ext cx="8169665" cy="2585323"/>
          </a:xfrm>
          <a:prstGeom prst="rect">
            <a:avLst/>
          </a:prstGeom>
          <a:noFill/>
        </p:spPr>
        <p:txBody>
          <a:bodyPr wrap="square" rtlCol="0">
            <a:spAutoFit/>
          </a:bodyPr>
          <a:lstStyle/>
          <a:p>
            <a:r>
              <a:rPr lang="en-US" dirty="0"/>
              <a:t>D</a:t>
            </a:r>
            <a:r>
              <a:rPr lang="en-US" dirty="0" smtClean="0"/>
              <a:t>igital technologies are driving the innovation of the world, and in booth the entrepreneur world and the corporate world the need of leaders with the skills to materialize ideas with web mobile app or any kind of IT solutions are more valuable in the market. And this is exactly what </a:t>
            </a:r>
            <a:r>
              <a:rPr lang="en-US" dirty="0" err="1" smtClean="0"/>
              <a:t>codementor</a:t>
            </a:r>
            <a:r>
              <a:rPr lang="en-US" dirty="0" smtClean="0"/>
              <a:t> gives you</a:t>
            </a:r>
          </a:p>
          <a:p>
            <a:endParaRPr lang="en-US" dirty="0"/>
          </a:p>
          <a:p>
            <a:r>
              <a:rPr lang="en-US" dirty="0" err="1" smtClean="0"/>
              <a:t>Codementor</a:t>
            </a:r>
            <a:r>
              <a:rPr lang="en-US" dirty="0" smtClean="0"/>
              <a:t> gives your business profile a key differentiation factor and makes you a professional with a very scares and highly demanded profile. That can either target to apply for a high position in the corporate world or be a valuable asset in a startup team.</a:t>
            </a:r>
          </a:p>
        </p:txBody>
      </p:sp>
    </p:spTree>
    <p:extLst>
      <p:ext uri="{BB962C8B-B14F-4D97-AF65-F5344CB8AC3E}">
        <p14:creationId xmlns:p14="http://schemas.microsoft.com/office/powerpoint/2010/main" val="3345205614"/>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8" descr="http://i.stack.imgur.com/Mmww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14344" y="1572845"/>
            <a:ext cx="3655499" cy="36554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6277149"/>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072246" y="1600462"/>
            <a:ext cx="8894618" cy="3193542"/>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3495580" y="2219034"/>
            <a:ext cx="1301558" cy="1993516"/>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5104246" y="2219034"/>
            <a:ext cx="1301558" cy="1993516"/>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6729846" y="2219034"/>
            <a:ext cx="1301558" cy="1993516"/>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8473980" y="2219034"/>
            <a:ext cx="1301558" cy="1993516"/>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10218114" y="2219034"/>
            <a:ext cx="1301558" cy="1993516"/>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3072246" y="1231130"/>
            <a:ext cx="2249824" cy="369332"/>
          </a:xfrm>
          <a:prstGeom prst="rect">
            <a:avLst/>
          </a:prstGeom>
          <a:noFill/>
        </p:spPr>
        <p:txBody>
          <a:bodyPr wrap="square" rtlCol="0">
            <a:spAutoFit/>
          </a:bodyPr>
          <a:lstStyle/>
          <a:p>
            <a:r>
              <a:rPr lang="en-US" dirty="0" smtClean="0"/>
              <a:t>Array (list)</a:t>
            </a:r>
            <a:endParaRPr lang="en-US" dirty="0"/>
          </a:p>
        </p:txBody>
      </p:sp>
      <p:cxnSp>
        <p:nvCxnSpPr>
          <p:cNvPr id="12" name="Straight Arrow Connector 11"/>
          <p:cNvCxnSpPr>
            <a:endCxn id="10" idx="0"/>
          </p:cNvCxnSpPr>
          <p:nvPr/>
        </p:nvCxnSpPr>
        <p:spPr>
          <a:xfrm flipH="1">
            <a:off x="4197158" y="740063"/>
            <a:ext cx="599980" cy="4910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4337241" y="152400"/>
            <a:ext cx="1911158" cy="646331"/>
          </a:xfrm>
          <a:prstGeom prst="rect">
            <a:avLst/>
          </a:prstGeom>
          <a:noFill/>
        </p:spPr>
        <p:txBody>
          <a:bodyPr wrap="square" rtlCol="0">
            <a:spAutoFit/>
          </a:bodyPr>
          <a:lstStyle/>
          <a:p>
            <a:r>
              <a:rPr lang="en-US" smtClean="0"/>
              <a:t>Contain wherever </a:t>
            </a:r>
            <a:r>
              <a:rPr lang="en-US" dirty="0" smtClean="0"/>
              <a:t>you want</a:t>
            </a:r>
            <a:endParaRPr lang="en-US" dirty="0"/>
          </a:p>
        </p:txBody>
      </p:sp>
      <p:sp>
        <p:nvSpPr>
          <p:cNvPr id="14" name="TextBox 13"/>
          <p:cNvSpPr txBox="1"/>
          <p:nvPr/>
        </p:nvSpPr>
        <p:spPr>
          <a:xfrm>
            <a:off x="3643169" y="2281149"/>
            <a:ext cx="1107978" cy="369332"/>
          </a:xfrm>
          <a:prstGeom prst="rect">
            <a:avLst/>
          </a:prstGeom>
          <a:noFill/>
        </p:spPr>
        <p:txBody>
          <a:bodyPr wrap="square" rtlCol="0">
            <a:spAutoFit/>
          </a:bodyPr>
          <a:lstStyle/>
          <a:p>
            <a:r>
              <a:rPr lang="en-US" b="1" smtClean="0"/>
              <a:t>Objects</a:t>
            </a:r>
            <a:endParaRPr lang="en-US" b="1"/>
          </a:p>
        </p:txBody>
      </p:sp>
      <p:pic>
        <p:nvPicPr>
          <p:cNvPr id="15" name="Picture 8" descr="http://i.stack.imgur.com/Mmww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11011" y="5793507"/>
            <a:ext cx="924970" cy="924970"/>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Straight Arrow Connector 20"/>
          <p:cNvCxnSpPr/>
          <p:nvPr/>
        </p:nvCxnSpPr>
        <p:spPr>
          <a:xfrm>
            <a:off x="4146359" y="2650481"/>
            <a:ext cx="0" cy="2907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3500391" y="2915669"/>
            <a:ext cx="1250756" cy="1077218"/>
          </a:xfrm>
          <a:prstGeom prst="rect">
            <a:avLst/>
          </a:prstGeom>
          <a:noFill/>
        </p:spPr>
        <p:txBody>
          <a:bodyPr wrap="square" rtlCol="0">
            <a:spAutoFit/>
          </a:bodyPr>
          <a:lstStyle/>
          <a:p>
            <a:r>
              <a:rPr lang="en-US" sz="1600" dirty="0" smtClean="0"/>
              <a:t>Variables:</a:t>
            </a:r>
            <a:endParaRPr lang="en-US" sz="1600" dirty="0"/>
          </a:p>
          <a:p>
            <a:pPr marL="285750" indent="-285750">
              <a:buFont typeface="Arial" charset="0"/>
              <a:buChar char="•"/>
            </a:pPr>
            <a:r>
              <a:rPr lang="en-US" sz="1600" dirty="0" smtClean="0"/>
              <a:t>Methods</a:t>
            </a:r>
          </a:p>
          <a:p>
            <a:r>
              <a:rPr lang="en-US" sz="1600" dirty="0" smtClean="0"/>
              <a:t>(functions)</a:t>
            </a:r>
          </a:p>
          <a:p>
            <a:pPr marL="285750" indent="-285750">
              <a:buFont typeface="Arial" charset="0"/>
              <a:buChar char="•"/>
            </a:pPr>
            <a:r>
              <a:rPr lang="en-US" sz="1600" dirty="0" err="1" smtClean="0"/>
              <a:t>Var</a:t>
            </a:r>
            <a:r>
              <a:rPr lang="en-US" sz="1600" dirty="0" smtClean="0"/>
              <a:t> </a:t>
            </a:r>
            <a:endParaRPr lang="en-US" sz="1600" dirty="0"/>
          </a:p>
        </p:txBody>
      </p:sp>
      <p:cxnSp>
        <p:nvCxnSpPr>
          <p:cNvPr id="26" name="Straight Arrow Connector 25"/>
          <p:cNvCxnSpPr/>
          <p:nvPr/>
        </p:nvCxnSpPr>
        <p:spPr>
          <a:xfrm>
            <a:off x="3643169" y="5007263"/>
            <a:ext cx="0" cy="4233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3072246" y="1578329"/>
            <a:ext cx="4181378" cy="584775"/>
          </a:xfrm>
          <a:prstGeom prst="rect">
            <a:avLst/>
          </a:prstGeom>
          <a:noFill/>
        </p:spPr>
        <p:txBody>
          <a:bodyPr wrap="square" rtlCol="0">
            <a:spAutoFit/>
          </a:bodyPr>
          <a:lstStyle/>
          <a:p>
            <a:r>
              <a:rPr lang="en-US" sz="1600" smtClean="0"/>
              <a:t>Functions  </a:t>
            </a:r>
          </a:p>
          <a:p>
            <a:r>
              <a:rPr lang="en-US" sz="1600" dirty="0" err="1" smtClean="0"/>
              <a:t>Var</a:t>
            </a:r>
            <a:r>
              <a:rPr lang="en-US" sz="1600" dirty="0" smtClean="0"/>
              <a:t> </a:t>
            </a:r>
            <a:endParaRPr lang="en-US" sz="1600" dirty="0"/>
          </a:p>
        </p:txBody>
      </p:sp>
      <p:sp>
        <p:nvSpPr>
          <p:cNvPr id="31" name="TextBox 30"/>
          <p:cNvSpPr txBox="1"/>
          <p:nvPr/>
        </p:nvSpPr>
        <p:spPr>
          <a:xfrm>
            <a:off x="406400" y="2683606"/>
            <a:ext cx="2508640" cy="1815882"/>
          </a:xfrm>
          <a:prstGeom prst="rect">
            <a:avLst/>
          </a:prstGeom>
          <a:noFill/>
        </p:spPr>
        <p:txBody>
          <a:bodyPr wrap="square" rtlCol="0">
            <a:spAutoFit/>
          </a:bodyPr>
          <a:lstStyle/>
          <a:p>
            <a:r>
              <a:rPr lang="en-US" sz="1600" dirty="0" smtClean="0"/>
              <a:t>6 Types of values : </a:t>
            </a:r>
          </a:p>
          <a:p>
            <a:r>
              <a:rPr lang="en-US" sz="1600" dirty="0" smtClean="0"/>
              <a:t>Numbers(2.3)</a:t>
            </a:r>
          </a:p>
          <a:p>
            <a:r>
              <a:rPr lang="en-US" sz="1600" dirty="0" smtClean="0"/>
              <a:t>Strings “I am awesome”</a:t>
            </a:r>
          </a:p>
          <a:p>
            <a:r>
              <a:rPr lang="en-US" sz="1600" dirty="0" smtClean="0"/>
              <a:t>Booleans</a:t>
            </a:r>
          </a:p>
          <a:p>
            <a:r>
              <a:rPr lang="en-US" sz="1600" dirty="0" smtClean="0"/>
              <a:t>Objects</a:t>
            </a:r>
          </a:p>
          <a:p>
            <a:r>
              <a:rPr lang="en-US" sz="1600" dirty="0" smtClean="0"/>
              <a:t>Functions</a:t>
            </a:r>
          </a:p>
          <a:p>
            <a:r>
              <a:rPr lang="en-US" sz="1600" dirty="0" smtClean="0"/>
              <a:t>Undefined values</a:t>
            </a:r>
            <a:endParaRPr lang="en-US" sz="1600" dirty="0"/>
          </a:p>
        </p:txBody>
      </p:sp>
      <p:sp>
        <p:nvSpPr>
          <p:cNvPr id="34" name="Rectangle 33"/>
          <p:cNvSpPr/>
          <p:nvPr/>
        </p:nvSpPr>
        <p:spPr>
          <a:xfrm>
            <a:off x="2275225" y="5793507"/>
            <a:ext cx="2735887" cy="9249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Screan</a:t>
            </a:r>
            <a:endParaRPr lang="en-US" dirty="0"/>
          </a:p>
        </p:txBody>
      </p:sp>
      <p:sp>
        <p:nvSpPr>
          <p:cNvPr id="35" name="TextBox 34"/>
          <p:cNvSpPr txBox="1"/>
          <p:nvPr/>
        </p:nvSpPr>
        <p:spPr>
          <a:xfrm>
            <a:off x="3689832" y="5010725"/>
            <a:ext cx="2122630" cy="369332"/>
          </a:xfrm>
          <a:prstGeom prst="rect">
            <a:avLst/>
          </a:prstGeom>
          <a:noFill/>
        </p:spPr>
        <p:txBody>
          <a:bodyPr wrap="square" rtlCol="0">
            <a:spAutoFit/>
          </a:bodyPr>
          <a:lstStyle/>
          <a:p>
            <a:r>
              <a:rPr lang="en-US" dirty="0" err="1" smtClean="0"/>
              <a:t>Console.log</a:t>
            </a:r>
            <a:r>
              <a:rPr lang="en-US" dirty="0" smtClean="0"/>
              <a:t>()</a:t>
            </a:r>
            <a:endParaRPr lang="en-US" dirty="0"/>
          </a:p>
        </p:txBody>
      </p:sp>
      <p:cxnSp>
        <p:nvCxnSpPr>
          <p:cNvPr id="37" name="Straight Arrow Connector 36"/>
          <p:cNvCxnSpPr/>
          <p:nvPr/>
        </p:nvCxnSpPr>
        <p:spPr>
          <a:xfrm flipH="1">
            <a:off x="592667" y="4499488"/>
            <a:ext cx="203200" cy="2945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152400" y="5007263"/>
            <a:ext cx="1778000" cy="369332"/>
          </a:xfrm>
          <a:prstGeom prst="rect">
            <a:avLst/>
          </a:prstGeom>
          <a:noFill/>
        </p:spPr>
        <p:txBody>
          <a:bodyPr wrap="square" rtlCol="0">
            <a:spAutoFit/>
          </a:bodyPr>
          <a:lstStyle/>
          <a:p>
            <a:r>
              <a:rPr lang="en-US" smtClean="0"/>
              <a:t>Null     undefined</a:t>
            </a:r>
            <a:endParaRPr lang="en-US"/>
          </a:p>
        </p:txBody>
      </p:sp>
      <p:sp>
        <p:nvSpPr>
          <p:cNvPr id="39" name="Rectangle 38"/>
          <p:cNvSpPr/>
          <p:nvPr/>
        </p:nvSpPr>
        <p:spPr>
          <a:xfrm>
            <a:off x="7264787" y="152400"/>
            <a:ext cx="4927213" cy="9249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Information we are </a:t>
            </a:r>
            <a:r>
              <a:rPr lang="en-US" dirty="0" err="1" smtClean="0"/>
              <a:t>holfing</a:t>
            </a:r>
            <a:r>
              <a:rPr lang="en-US" dirty="0" smtClean="0"/>
              <a:t> (called </a:t>
            </a:r>
            <a:r>
              <a:rPr lang="en-US" dirty="0" err="1" smtClean="0"/>
              <a:t>enviroment</a:t>
            </a:r>
            <a:r>
              <a:rPr lang="en-US" dirty="0" smtClean="0"/>
              <a:t>) , variables, things like mouse and keyboard </a:t>
            </a:r>
            <a:r>
              <a:rPr lang="en-US" dirty="0" err="1" smtClean="0"/>
              <a:t>imput</a:t>
            </a:r>
            <a:r>
              <a:rPr lang="en-US" dirty="0" smtClean="0"/>
              <a:t> are already part of the program at the beginning</a:t>
            </a:r>
            <a:endParaRPr lang="en-US" dirty="0"/>
          </a:p>
        </p:txBody>
      </p:sp>
    </p:spTree>
    <p:extLst>
      <p:ext uri="{BB962C8B-B14F-4D97-AF65-F5344CB8AC3E}">
        <p14:creationId xmlns:p14="http://schemas.microsoft.com/office/powerpoint/2010/main" val="9050189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ángulo 11"/>
          <p:cNvSpPr/>
          <p:nvPr/>
        </p:nvSpPr>
        <p:spPr>
          <a:xfrm>
            <a:off x="6756981" y="4579739"/>
            <a:ext cx="5010475" cy="140223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Rectángulo 3"/>
          <p:cNvSpPr/>
          <p:nvPr/>
        </p:nvSpPr>
        <p:spPr>
          <a:xfrm>
            <a:off x="549112" y="658308"/>
            <a:ext cx="5082391" cy="307777"/>
          </a:xfrm>
          <a:prstGeom prst="rect">
            <a:avLst/>
          </a:prstGeom>
        </p:spPr>
        <p:txBody>
          <a:bodyPr wrap="square">
            <a:spAutoFit/>
          </a:bodyPr>
          <a:lstStyle/>
          <a:p>
            <a:r>
              <a:rPr lang="es-CO" sz="1400" i="1" dirty="0">
                <a:solidFill>
                  <a:srgbClr val="444444"/>
                </a:solidFill>
                <a:latin typeface="Consolas" panose="020B0609020204030204" pitchFamily="49" charset="0"/>
              </a:rPr>
              <a:t>&lt;pre&gt;&lt;/pre</a:t>
            </a:r>
            <a:r>
              <a:rPr lang="es-CO" sz="1400" i="1" dirty="0" smtClean="0">
                <a:solidFill>
                  <a:srgbClr val="444444"/>
                </a:solidFill>
                <a:latin typeface="Consolas" panose="020B0609020204030204" pitchFamily="49" charset="0"/>
              </a:rPr>
              <a:t>&gt;  -- </a:t>
            </a:r>
            <a:r>
              <a:rPr lang="es-CO" sz="1400" i="1" dirty="0" err="1" smtClean="0">
                <a:solidFill>
                  <a:srgbClr val="444444"/>
                </a:solidFill>
                <a:latin typeface="Consolas" panose="020B0609020204030204" pitchFamily="49" charset="0"/>
              </a:rPr>
              <a:t>like</a:t>
            </a:r>
            <a:r>
              <a:rPr lang="es-CO" sz="1400" i="1" dirty="0" smtClean="0">
                <a:solidFill>
                  <a:srgbClr val="444444"/>
                </a:solidFill>
                <a:latin typeface="Consolas" panose="020B0609020204030204" pitchFamily="49" charset="0"/>
              </a:rPr>
              <a:t> a </a:t>
            </a:r>
            <a:r>
              <a:rPr lang="es-CO" sz="1400" i="1" dirty="0" err="1" smtClean="0">
                <a:solidFill>
                  <a:srgbClr val="444444"/>
                </a:solidFill>
                <a:latin typeface="Consolas" panose="020B0609020204030204" pitchFamily="49" charset="0"/>
              </a:rPr>
              <a:t>super</a:t>
            </a:r>
            <a:r>
              <a:rPr lang="es-CO" sz="1400" i="1" dirty="0" smtClean="0">
                <a:solidFill>
                  <a:srgbClr val="444444"/>
                </a:solidFill>
                <a:latin typeface="Consolas" panose="020B0609020204030204" pitchFamily="49" charset="0"/>
              </a:rPr>
              <a:t> &lt;p&gt;&lt;/p&gt; </a:t>
            </a:r>
          </a:p>
        </p:txBody>
      </p:sp>
      <p:pic>
        <p:nvPicPr>
          <p:cNvPr id="6" name="Picture 2" descr="http://red-team-design.com/wp-content/uploads/2011/01/css3-html5-logo-initial.png"/>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1145777" y="102048"/>
            <a:ext cx="1003873" cy="865004"/>
          </a:xfrm>
          <a:prstGeom prst="rect">
            <a:avLst/>
          </a:prstGeom>
          <a:noFill/>
          <a:extLst>
            <a:ext uri="{909E8E84-426E-40DD-AFC4-6F175D3DCCD1}">
              <a14:hiddenFill xmlns:a14="http://schemas.microsoft.com/office/drawing/2010/main">
                <a:solidFill>
                  <a:srgbClr val="FFFFFF"/>
                </a:solidFill>
              </a14:hiddenFill>
            </a:ext>
          </a:extLst>
        </p:spPr>
      </p:pic>
      <p:sp>
        <p:nvSpPr>
          <p:cNvPr id="8" name="Rectángulo 7"/>
          <p:cNvSpPr/>
          <p:nvPr/>
        </p:nvSpPr>
        <p:spPr>
          <a:xfrm>
            <a:off x="6756982" y="1462592"/>
            <a:ext cx="5010475" cy="279370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ángulo 8"/>
          <p:cNvSpPr/>
          <p:nvPr/>
        </p:nvSpPr>
        <p:spPr>
          <a:xfrm>
            <a:off x="6923315" y="1603104"/>
            <a:ext cx="4259499" cy="738664"/>
          </a:xfrm>
          <a:prstGeom prst="rect">
            <a:avLst/>
          </a:prstGeom>
        </p:spPr>
        <p:txBody>
          <a:bodyPr wrap="square">
            <a:spAutoFit/>
          </a:bodyPr>
          <a:lstStyle/>
          <a:p>
            <a:r>
              <a:rPr lang="es-CO" sz="1400" i="1" dirty="0">
                <a:solidFill>
                  <a:srgbClr val="444444"/>
                </a:solidFill>
                <a:latin typeface="Consolas" panose="020B0609020204030204" pitchFamily="49" charset="0"/>
              </a:rPr>
              <a:t>Style</a:t>
            </a:r>
          </a:p>
          <a:p>
            <a:r>
              <a:rPr lang="en-US" sz="1400" i="1" dirty="0">
                <a:solidFill>
                  <a:srgbClr val="444444"/>
                </a:solidFill>
                <a:latin typeface="Consolas" panose="020B0609020204030204" pitchFamily="49" charset="0"/>
              </a:rPr>
              <a:t>&lt;body </a:t>
            </a:r>
            <a:r>
              <a:rPr lang="es-CO" sz="1400" dirty="0" err="1"/>
              <a:t>style</a:t>
            </a:r>
            <a:r>
              <a:rPr lang="es-CO" sz="1400" dirty="0"/>
              <a:t>="</a:t>
            </a:r>
            <a:r>
              <a:rPr lang="es-CO" sz="1400" i="1" dirty="0" err="1" smtClean="0"/>
              <a:t>property</a:t>
            </a:r>
            <a:r>
              <a:rPr lang="es-CO" sz="1400" dirty="0" err="1" smtClean="0"/>
              <a:t>:</a:t>
            </a:r>
            <a:r>
              <a:rPr lang="es-CO" sz="1400" i="1" dirty="0" err="1" smtClean="0"/>
              <a:t>value</a:t>
            </a:r>
            <a:r>
              <a:rPr lang="es-CO" sz="1400" dirty="0" smtClean="0"/>
              <a:t>“ &gt;</a:t>
            </a:r>
            <a:r>
              <a:rPr lang="en-US" sz="1400" i="1" dirty="0">
                <a:solidFill>
                  <a:srgbClr val="444444"/>
                </a:solidFill>
                <a:latin typeface="Consolas" panose="020B0609020204030204" pitchFamily="49" charset="0"/>
              </a:rPr>
              <a:t/>
            </a:r>
            <a:br>
              <a:rPr lang="en-US" sz="1400" i="1" dirty="0">
                <a:solidFill>
                  <a:srgbClr val="444444"/>
                </a:solidFill>
                <a:latin typeface="Consolas" panose="020B0609020204030204" pitchFamily="49" charset="0"/>
              </a:rPr>
            </a:br>
            <a:r>
              <a:rPr lang="en-US" sz="1400" i="1" dirty="0">
                <a:solidFill>
                  <a:srgbClr val="444444"/>
                </a:solidFill>
                <a:latin typeface="Consolas" panose="020B0609020204030204" pitchFamily="49" charset="0"/>
              </a:rPr>
              <a:t>&lt;/body&gt;</a:t>
            </a:r>
            <a:r>
              <a:rPr lang="es-CO" sz="1400" i="1" dirty="0">
                <a:solidFill>
                  <a:srgbClr val="444444"/>
                </a:solidFill>
                <a:latin typeface="Consolas" panose="020B0609020204030204" pitchFamily="49" charset="0"/>
              </a:rPr>
              <a:t> </a:t>
            </a:r>
            <a:endParaRPr lang="en-GB" sz="1400" i="1" dirty="0">
              <a:solidFill>
                <a:srgbClr val="444444"/>
              </a:solidFill>
              <a:latin typeface="Consolas" panose="020B0609020204030204" pitchFamily="49" charset="0"/>
            </a:endParaRPr>
          </a:p>
        </p:txBody>
      </p:sp>
      <p:sp>
        <p:nvSpPr>
          <p:cNvPr id="10" name="CuadroTexto 9"/>
          <p:cNvSpPr txBox="1"/>
          <p:nvPr/>
        </p:nvSpPr>
        <p:spPr>
          <a:xfrm>
            <a:off x="6756982" y="838338"/>
            <a:ext cx="5010475" cy="369332"/>
          </a:xfrm>
          <a:prstGeom prst="rect">
            <a:avLst/>
          </a:prstGeom>
          <a:noFill/>
        </p:spPr>
        <p:txBody>
          <a:bodyPr wrap="square" rtlCol="0">
            <a:spAutoFit/>
          </a:bodyPr>
          <a:lstStyle/>
          <a:p>
            <a:r>
              <a:rPr lang="en-GB" dirty="0" err="1" smtClean="0"/>
              <a:t>Atributes</a:t>
            </a:r>
            <a:endParaRPr lang="en-GB" b="1" dirty="0"/>
          </a:p>
        </p:txBody>
      </p:sp>
      <p:sp>
        <p:nvSpPr>
          <p:cNvPr id="11" name="Rectángulo 10"/>
          <p:cNvSpPr/>
          <p:nvPr/>
        </p:nvSpPr>
        <p:spPr>
          <a:xfrm>
            <a:off x="6756982" y="4616728"/>
            <a:ext cx="5010475" cy="1384995"/>
          </a:xfrm>
          <a:prstGeom prst="rect">
            <a:avLst/>
          </a:prstGeom>
        </p:spPr>
        <p:txBody>
          <a:bodyPr wrap="square">
            <a:spAutoFit/>
          </a:bodyPr>
          <a:lstStyle/>
          <a:p>
            <a:r>
              <a:rPr lang="en-US" sz="1400" i="1" dirty="0">
                <a:solidFill>
                  <a:srgbClr val="444444"/>
                </a:solidFill>
                <a:latin typeface="Consolas" panose="020B0609020204030204" pitchFamily="49" charset="0"/>
              </a:rPr>
              <a:t>Use the style attribute for styling HTML elements</a:t>
            </a:r>
          </a:p>
          <a:p>
            <a:r>
              <a:rPr lang="en-US" sz="1400" i="1" dirty="0">
                <a:solidFill>
                  <a:srgbClr val="444444"/>
                </a:solidFill>
                <a:latin typeface="Consolas" panose="020B0609020204030204" pitchFamily="49" charset="0"/>
              </a:rPr>
              <a:t>Use background-color for background color</a:t>
            </a:r>
          </a:p>
          <a:p>
            <a:r>
              <a:rPr lang="en-US" sz="1400" i="1" dirty="0">
                <a:solidFill>
                  <a:srgbClr val="444444"/>
                </a:solidFill>
                <a:latin typeface="Consolas" panose="020B0609020204030204" pitchFamily="49" charset="0"/>
              </a:rPr>
              <a:t>Use color for text colors</a:t>
            </a:r>
          </a:p>
          <a:p>
            <a:r>
              <a:rPr lang="en-US" sz="1400" i="1" dirty="0">
                <a:solidFill>
                  <a:srgbClr val="444444"/>
                </a:solidFill>
                <a:latin typeface="Consolas" panose="020B0609020204030204" pitchFamily="49" charset="0"/>
              </a:rPr>
              <a:t>Use font-family for text fonts</a:t>
            </a:r>
          </a:p>
          <a:p>
            <a:r>
              <a:rPr lang="en-US" sz="1400" i="1" dirty="0">
                <a:solidFill>
                  <a:srgbClr val="444444"/>
                </a:solidFill>
                <a:latin typeface="Consolas" panose="020B0609020204030204" pitchFamily="49" charset="0"/>
              </a:rPr>
              <a:t>Use font-size for text sizes</a:t>
            </a:r>
          </a:p>
          <a:p>
            <a:r>
              <a:rPr lang="en-US" sz="1400" i="1" dirty="0">
                <a:solidFill>
                  <a:srgbClr val="444444"/>
                </a:solidFill>
                <a:latin typeface="Consolas" panose="020B0609020204030204" pitchFamily="49" charset="0"/>
              </a:rPr>
              <a:t>Use text-align for text </a:t>
            </a:r>
            <a:r>
              <a:rPr lang="en-US" sz="1400" i="1" dirty="0" err="1">
                <a:solidFill>
                  <a:srgbClr val="444444"/>
                </a:solidFill>
                <a:latin typeface="Consolas" panose="020B0609020204030204" pitchFamily="49" charset="0"/>
              </a:rPr>
              <a:t>alignmen</a:t>
            </a:r>
            <a:endParaRPr lang="en-US" sz="1400" i="1" dirty="0">
              <a:solidFill>
                <a:srgbClr val="444444"/>
              </a:solidFill>
              <a:latin typeface="Consolas" panose="020B0609020204030204" pitchFamily="49" charset="0"/>
            </a:endParaRPr>
          </a:p>
        </p:txBody>
      </p:sp>
      <p:sp>
        <p:nvSpPr>
          <p:cNvPr id="13" name="CuadroTexto 12"/>
          <p:cNvSpPr txBox="1"/>
          <p:nvPr/>
        </p:nvSpPr>
        <p:spPr>
          <a:xfrm>
            <a:off x="6756982" y="4246944"/>
            <a:ext cx="5010475" cy="369332"/>
          </a:xfrm>
          <a:prstGeom prst="rect">
            <a:avLst/>
          </a:prstGeom>
          <a:noFill/>
        </p:spPr>
        <p:txBody>
          <a:bodyPr wrap="square" rtlCol="0">
            <a:spAutoFit/>
          </a:bodyPr>
          <a:lstStyle/>
          <a:p>
            <a:r>
              <a:rPr lang="en-GB" dirty="0" smtClean="0"/>
              <a:t>Style </a:t>
            </a:r>
            <a:r>
              <a:rPr lang="en-GB" dirty="0" err="1" smtClean="0"/>
              <a:t>css</a:t>
            </a:r>
            <a:r>
              <a:rPr lang="en-GB" dirty="0" smtClean="0"/>
              <a:t> properties</a:t>
            </a:r>
            <a:endParaRPr lang="en-GB" b="1" dirty="0"/>
          </a:p>
        </p:txBody>
      </p:sp>
      <p:graphicFrame>
        <p:nvGraphicFramePr>
          <p:cNvPr id="14" name="Tabla 13"/>
          <p:cNvGraphicFramePr>
            <a:graphicFrameLocks noGrp="1"/>
          </p:cNvGraphicFramePr>
          <p:nvPr>
            <p:extLst>
              <p:ext uri="{D42A27DB-BD31-4B8C-83A1-F6EECF244321}">
                <p14:modId xmlns:p14="http://schemas.microsoft.com/office/powerpoint/2010/main" val="474070549"/>
              </p:ext>
            </p:extLst>
          </p:nvPr>
        </p:nvGraphicFramePr>
        <p:xfrm>
          <a:off x="593254" y="978775"/>
          <a:ext cx="5202404" cy="3565738"/>
        </p:xfrm>
        <a:graphic>
          <a:graphicData uri="http://schemas.openxmlformats.org/drawingml/2006/table">
            <a:tbl>
              <a:tblPr/>
              <a:tblGrid>
                <a:gridCol w="1038493"/>
                <a:gridCol w="4163911"/>
              </a:tblGrid>
              <a:tr h="278612">
                <a:tc>
                  <a:txBody>
                    <a:bodyPr/>
                    <a:lstStyle/>
                    <a:p>
                      <a:pPr algn="l" fontAlgn="t"/>
                      <a:r>
                        <a:rPr lang="es-CO" sz="1200" dirty="0" err="1">
                          <a:effectLst/>
                        </a:rPr>
                        <a:t>Tag</a:t>
                      </a:r>
                      <a:endParaRPr lang="es-CO" sz="1200" dirty="0">
                        <a:effectLst/>
                      </a:endParaRPr>
                    </a:p>
                  </a:txBody>
                  <a:tcPr marL="70639" marR="70639" marT="70639" marB="70639">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s-CO" sz="1200">
                          <a:effectLst/>
                        </a:rPr>
                        <a:t>Description</a:t>
                      </a:r>
                    </a:p>
                  </a:txBody>
                  <a:tcPr marL="70639" marR="70639" marT="70639" marB="70639">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259699">
                <a:tc>
                  <a:txBody>
                    <a:bodyPr/>
                    <a:lstStyle/>
                    <a:p>
                      <a:pPr fontAlgn="t"/>
                      <a:r>
                        <a:rPr lang="es-CO" sz="1200" u="sng">
                          <a:solidFill>
                            <a:srgbClr val="333333"/>
                          </a:solidFill>
                          <a:effectLst/>
                          <a:hlinkClick r:id="rId3"/>
                        </a:rPr>
                        <a:t>&lt;b&gt;</a:t>
                      </a:r>
                      <a:endParaRPr lang="es-CO" sz="1200">
                        <a:effectLst/>
                      </a:endParaRPr>
                    </a:p>
                  </a:txBody>
                  <a:tcPr marL="70639" marR="70639" marT="70639" marB="70639">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c>
                  <a:txBody>
                    <a:bodyPr/>
                    <a:lstStyle/>
                    <a:p>
                      <a:pPr fontAlgn="t"/>
                      <a:r>
                        <a:rPr lang="es-CO" sz="1200">
                          <a:effectLst/>
                        </a:rPr>
                        <a:t>Defines bold text</a:t>
                      </a:r>
                    </a:p>
                  </a:txBody>
                  <a:tcPr marL="70639" marR="70639" marT="70639" marB="70639">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r>
              <a:tr h="259699">
                <a:tc>
                  <a:txBody>
                    <a:bodyPr/>
                    <a:lstStyle/>
                    <a:p>
                      <a:pPr fontAlgn="t"/>
                      <a:r>
                        <a:rPr lang="es-CO" sz="1200" u="sng">
                          <a:solidFill>
                            <a:srgbClr val="333333"/>
                          </a:solidFill>
                          <a:effectLst/>
                          <a:hlinkClick r:id="rId4"/>
                        </a:rPr>
                        <a:t>&lt;em&gt;</a:t>
                      </a:r>
                      <a:endParaRPr lang="es-CO" sz="1200">
                        <a:effectLst/>
                      </a:endParaRPr>
                    </a:p>
                  </a:txBody>
                  <a:tcPr marL="70639" marR="70639" marT="70639" marB="70639">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fontAlgn="t"/>
                      <a:r>
                        <a:rPr lang="es-CO" sz="1200">
                          <a:effectLst/>
                        </a:rPr>
                        <a:t>Defines emphasized text </a:t>
                      </a:r>
                    </a:p>
                  </a:txBody>
                  <a:tcPr marL="70639" marR="70639" marT="70639" marB="70639">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259699">
                <a:tc>
                  <a:txBody>
                    <a:bodyPr/>
                    <a:lstStyle/>
                    <a:p>
                      <a:pPr fontAlgn="t"/>
                      <a:r>
                        <a:rPr lang="es-CO" sz="1200" u="sng">
                          <a:solidFill>
                            <a:srgbClr val="333333"/>
                          </a:solidFill>
                          <a:effectLst/>
                          <a:hlinkClick r:id="rId5"/>
                        </a:rPr>
                        <a:t>&lt;i&gt;</a:t>
                      </a:r>
                      <a:endParaRPr lang="es-CO" sz="1200">
                        <a:effectLst/>
                      </a:endParaRPr>
                    </a:p>
                  </a:txBody>
                  <a:tcPr marL="70639" marR="70639" marT="70639" marB="70639">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c>
                  <a:txBody>
                    <a:bodyPr/>
                    <a:lstStyle/>
                    <a:p>
                      <a:pPr fontAlgn="t"/>
                      <a:r>
                        <a:rPr lang="es-CO" sz="1200" dirty="0">
                          <a:effectLst/>
                        </a:rPr>
                        <a:t>Defines </a:t>
                      </a:r>
                      <a:r>
                        <a:rPr lang="es-CO" sz="1200" dirty="0" err="1">
                          <a:effectLst/>
                        </a:rPr>
                        <a:t>italic</a:t>
                      </a:r>
                      <a:r>
                        <a:rPr lang="es-CO" sz="1200" dirty="0">
                          <a:effectLst/>
                        </a:rPr>
                        <a:t> </a:t>
                      </a:r>
                      <a:r>
                        <a:rPr lang="es-CO" sz="1200" dirty="0" err="1">
                          <a:effectLst/>
                        </a:rPr>
                        <a:t>text</a:t>
                      </a:r>
                      <a:endParaRPr lang="es-CO" sz="1200" dirty="0">
                        <a:effectLst/>
                      </a:endParaRPr>
                    </a:p>
                  </a:txBody>
                  <a:tcPr marL="70639" marR="70639" marT="70639" marB="70639">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r>
              <a:tr h="259699">
                <a:tc>
                  <a:txBody>
                    <a:bodyPr/>
                    <a:lstStyle/>
                    <a:p>
                      <a:pPr fontAlgn="t"/>
                      <a:r>
                        <a:rPr lang="es-CO" sz="1200" u="sng">
                          <a:solidFill>
                            <a:srgbClr val="333333"/>
                          </a:solidFill>
                          <a:effectLst/>
                          <a:hlinkClick r:id="rId6"/>
                        </a:rPr>
                        <a:t>&lt;small&gt;</a:t>
                      </a:r>
                      <a:endParaRPr lang="es-CO" sz="1200">
                        <a:effectLst/>
                      </a:endParaRPr>
                    </a:p>
                  </a:txBody>
                  <a:tcPr marL="70639" marR="70639" marT="70639" marB="70639">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fontAlgn="t"/>
                      <a:r>
                        <a:rPr lang="es-CO" sz="1200" dirty="0">
                          <a:effectLst/>
                        </a:rPr>
                        <a:t>Defines </a:t>
                      </a:r>
                      <a:r>
                        <a:rPr lang="es-CO" sz="1200" dirty="0" err="1">
                          <a:effectLst/>
                        </a:rPr>
                        <a:t>smaller</a:t>
                      </a:r>
                      <a:r>
                        <a:rPr lang="es-CO" sz="1200" dirty="0">
                          <a:effectLst/>
                        </a:rPr>
                        <a:t> </a:t>
                      </a:r>
                      <a:r>
                        <a:rPr lang="es-CO" sz="1200" dirty="0" err="1">
                          <a:effectLst/>
                        </a:rPr>
                        <a:t>text</a:t>
                      </a:r>
                      <a:endParaRPr lang="es-CO" sz="1200" dirty="0">
                        <a:effectLst/>
                      </a:endParaRPr>
                    </a:p>
                  </a:txBody>
                  <a:tcPr marL="70639" marR="70639" marT="70639" marB="70639">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259699">
                <a:tc>
                  <a:txBody>
                    <a:bodyPr/>
                    <a:lstStyle/>
                    <a:p>
                      <a:pPr fontAlgn="t"/>
                      <a:r>
                        <a:rPr lang="es-CO" sz="1200" u="sng">
                          <a:solidFill>
                            <a:srgbClr val="333333"/>
                          </a:solidFill>
                          <a:effectLst/>
                          <a:hlinkClick r:id="rId7"/>
                        </a:rPr>
                        <a:t>&lt;strong&gt;</a:t>
                      </a:r>
                      <a:endParaRPr lang="es-CO" sz="1200">
                        <a:effectLst/>
                      </a:endParaRPr>
                    </a:p>
                  </a:txBody>
                  <a:tcPr marL="70639" marR="70639" marT="70639" marB="70639">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c>
                  <a:txBody>
                    <a:bodyPr/>
                    <a:lstStyle/>
                    <a:p>
                      <a:pPr fontAlgn="t"/>
                      <a:r>
                        <a:rPr lang="es-CO" sz="1200">
                          <a:effectLst/>
                        </a:rPr>
                        <a:t>Defines important text</a:t>
                      </a:r>
                    </a:p>
                  </a:txBody>
                  <a:tcPr marL="70639" marR="70639" marT="70639" marB="70639">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r>
              <a:tr h="259699">
                <a:tc>
                  <a:txBody>
                    <a:bodyPr/>
                    <a:lstStyle/>
                    <a:p>
                      <a:pPr fontAlgn="t"/>
                      <a:r>
                        <a:rPr lang="es-CO" sz="1200" u="sng">
                          <a:solidFill>
                            <a:srgbClr val="333333"/>
                          </a:solidFill>
                          <a:effectLst/>
                          <a:hlinkClick r:id="rId8"/>
                        </a:rPr>
                        <a:t>&lt;sub&gt;</a:t>
                      </a:r>
                      <a:endParaRPr lang="es-CO" sz="1200">
                        <a:effectLst/>
                      </a:endParaRPr>
                    </a:p>
                  </a:txBody>
                  <a:tcPr marL="70639" marR="70639" marT="70639" marB="70639">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fontAlgn="t"/>
                      <a:r>
                        <a:rPr lang="es-CO" sz="1200">
                          <a:effectLst/>
                        </a:rPr>
                        <a:t>Defines subscripted text</a:t>
                      </a:r>
                    </a:p>
                  </a:txBody>
                  <a:tcPr marL="70639" marR="70639" marT="70639" marB="70639">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259699">
                <a:tc>
                  <a:txBody>
                    <a:bodyPr/>
                    <a:lstStyle/>
                    <a:p>
                      <a:pPr fontAlgn="t"/>
                      <a:r>
                        <a:rPr lang="es-CO" sz="1200" u="sng">
                          <a:solidFill>
                            <a:srgbClr val="333333"/>
                          </a:solidFill>
                          <a:effectLst/>
                          <a:hlinkClick r:id="rId9"/>
                        </a:rPr>
                        <a:t>&lt;sup&gt;</a:t>
                      </a:r>
                      <a:endParaRPr lang="es-CO" sz="1200">
                        <a:effectLst/>
                      </a:endParaRPr>
                    </a:p>
                  </a:txBody>
                  <a:tcPr marL="70639" marR="70639" marT="70639" marB="70639">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c>
                  <a:txBody>
                    <a:bodyPr/>
                    <a:lstStyle/>
                    <a:p>
                      <a:pPr fontAlgn="t"/>
                      <a:r>
                        <a:rPr lang="es-CO" sz="1200">
                          <a:effectLst/>
                        </a:rPr>
                        <a:t>Defines superscripted text</a:t>
                      </a:r>
                    </a:p>
                  </a:txBody>
                  <a:tcPr marL="70639" marR="70639" marT="70639" marB="70639">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r>
              <a:tr h="259699">
                <a:tc>
                  <a:txBody>
                    <a:bodyPr/>
                    <a:lstStyle/>
                    <a:p>
                      <a:pPr fontAlgn="t"/>
                      <a:r>
                        <a:rPr lang="es-CO" sz="1200" u="sng">
                          <a:solidFill>
                            <a:srgbClr val="333333"/>
                          </a:solidFill>
                          <a:effectLst/>
                          <a:hlinkClick r:id="rId10"/>
                        </a:rPr>
                        <a:t>&lt;ins&gt;</a:t>
                      </a:r>
                      <a:endParaRPr lang="es-CO" sz="1200">
                        <a:effectLst/>
                      </a:endParaRPr>
                    </a:p>
                  </a:txBody>
                  <a:tcPr marL="70639" marR="70639" marT="70639" marB="70639">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fontAlgn="t"/>
                      <a:r>
                        <a:rPr lang="es-CO" sz="1200">
                          <a:effectLst/>
                        </a:rPr>
                        <a:t>Defines inserted text</a:t>
                      </a:r>
                    </a:p>
                  </a:txBody>
                  <a:tcPr marL="70639" marR="70639" marT="70639" marB="70639">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259699">
                <a:tc>
                  <a:txBody>
                    <a:bodyPr/>
                    <a:lstStyle/>
                    <a:p>
                      <a:pPr fontAlgn="t"/>
                      <a:r>
                        <a:rPr lang="es-CO" sz="1200" u="sng">
                          <a:solidFill>
                            <a:srgbClr val="333333"/>
                          </a:solidFill>
                          <a:effectLst/>
                          <a:hlinkClick r:id="rId11"/>
                        </a:rPr>
                        <a:t>&lt;del&gt;</a:t>
                      </a:r>
                      <a:endParaRPr lang="es-CO" sz="1200">
                        <a:effectLst/>
                      </a:endParaRPr>
                    </a:p>
                  </a:txBody>
                  <a:tcPr marL="70639" marR="70639" marT="70639" marB="70639">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c>
                  <a:txBody>
                    <a:bodyPr/>
                    <a:lstStyle/>
                    <a:p>
                      <a:pPr fontAlgn="t"/>
                      <a:r>
                        <a:rPr lang="es-CO" sz="1200">
                          <a:effectLst/>
                        </a:rPr>
                        <a:t>Defines deleted text</a:t>
                      </a:r>
                    </a:p>
                  </a:txBody>
                  <a:tcPr marL="70639" marR="70639" marT="70639" marB="70639">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r>
              <a:tr h="259699">
                <a:tc>
                  <a:txBody>
                    <a:bodyPr/>
                    <a:lstStyle/>
                    <a:p>
                      <a:pPr fontAlgn="t"/>
                      <a:r>
                        <a:rPr lang="es-CO" sz="1200" u="sng">
                          <a:solidFill>
                            <a:srgbClr val="333333"/>
                          </a:solidFill>
                          <a:effectLst/>
                          <a:hlinkClick r:id="rId12"/>
                        </a:rPr>
                        <a:t>&lt;mark&gt;</a:t>
                      </a:r>
                      <a:endParaRPr lang="es-CO" sz="1200">
                        <a:effectLst/>
                      </a:endParaRPr>
                    </a:p>
                  </a:txBody>
                  <a:tcPr marL="70639" marR="70639" marT="70639" marB="70639">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fontAlgn="t"/>
                      <a:r>
                        <a:rPr lang="es-CO" sz="1200" dirty="0">
                          <a:effectLst/>
                        </a:rPr>
                        <a:t>Defines </a:t>
                      </a:r>
                      <a:r>
                        <a:rPr lang="es-CO" sz="1200" dirty="0" err="1">
                          <a:effectLst/>
                        </a:rPr>
                        <a:t>marked</a:t>
                      </a:r>
                      <a:r>
                        <a:rPr lang="es-CO" sz="1200" dirty="0">
                          <a:effectLst/>
                        </a:rPr>
                        <a:t>/</a:t>
                      </a:r>
                      <a:r>
                        <a:rPr lang="es-CO" sz="1200" dirty="0" err="1">
                          <a:effectLst/>
                        </a:rPr>
                        <a:t>highlighted</a:t>
                      </a:r>
                      <a:r>
                        <a:rPr lang="es-CO" sz="1200" dirty="0">
                          <a:effectLst/>
                        </a:rPr>
                        <a:t> </a:t>
                      </a:r>
                      <a:r>
                        <a:rPr lang="es-CO" sz="1200" dirty="0" err="1">
                          <a:effectLst/>
                        </a:rPr>
                        <a:t>text</a:t>
                      </a:r>
                      <a:endParaRPr lang="es-CO" sz="1200" dirty="0">
                        <a:effectLst/>
                      </a:endParaRPr>
                    </a:p>
                  </a:txBody>
                  <a:tcPr marL="70639" marR="70639" marT="70639" marB="70639">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bl>
          </a:graphicData>
        </a:graphic>
      </p:graphicFrame>
      <p:graphicFrame>
        <p:nvGraphicFramePr>
          <p:cNvPr id="15" name="Tabla 14"/>
          <p:cNvGraphicFramePr>
            <a:graphicFrameLocks noGrp="1"/>
          </p:cNvGraphicFramePr>
          <p:nvPr>
            <p:extLst>
              <p:ext uri="{D42A27DB-BD31-4B8C-83A1-F6EECF244321}">
                <p14:modId xmlns:p14="http://schemas.microsoft.com/office/powerpoint/2010/main" val="1953193236"/>
              </p:ext>
            </p:extLst>
          </p:nvPr>
        </p:nvGraphicFramePr>
        <p:xfrm>
          <a:off x="604139" y="4525928"/>
          <a:ext cx="5213019" cy="2346960"/>
        </p:xfrm>
        <a:graphic>
          <a:graphicData uri="http://schemas.openxmlformats.org/drawingml/2006/table">
            <a:tbl>
              <a:tblPr/>
              <a:tblGrid>
                <a:gridCol w="1032906"/>
                <a:gridCol w="4180113"/>
              </a:tblGrid>
              <a:tr h="0">
                <a:tc>
                  <a:txBody>
                    <a:bodyPr/>
                    <a:lstStyle/>
                    <a:p>
                      <a:pPr fontAlgn="t"/>
                      <a:r>
                        <a:rPr lang="es-CO" sz="1200" u="sng" dirty="0">
                          <a:solidFill>
                            <a:srgbClr val="333333"/>
                          </a:solidFill>
                          <a:effectLst/>
                          <a:hlinkClick r:id="rId13"/>
                        </a:rPr>
                        <a:t>&lt;</a:t>
                      </a:r>
                      <a:r>
                        <a:rPr lang="es-CO" sz="1200" u="sng" dirty="0" err="1">
                          <a:solidFill>
                            <a:srgbClr val="333333"/>
                          </a:solidFill>
                          <a:effectLst/>
                          <a:hlinkClick r:id="rId13"/>
                        </a:rPr>
                        <a:t>abbr</a:t>
                      </a:r>
                      <a:r>
                        <a:rPr lang="es-CO" sz="1200" u="sng" dirty="0">
                          <a:solidFill>
                            <a:srgbClr val="333333"/>
                          </a:solidFill>
                          <a:effectLst/>
                          <a:hlinkClick r:id="rId13"/>
                        </a:rPr>
                        <a:t>&gt;</a:t>
                      </a:r>
                      <a:endParaRPr lang="es-CO" sz="1200" dirty="0">
                        <a:effectLst/>
                      </a:endParaRP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c>
                  <a:txBody>
                    <a:bodyPr/>
                    <a:lstStyle/>
                    <a:p>
                      <a:pPr fontAlgn="t"/>
                      <a:r>
                        <a:rPr lang="en-US" sz="1200" dirty="0">
                          <a:effectLst/>
                        </a:rPr>
                        <a:t>Defines an abbreviation or acronym</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r>
              <a:tr h="0">
                <a:tc>
                  <a:txBody>
                    <a:bodyPr/>
                    <a:lstStyle/>
                    <a:p>
                      <a:pPr fontAlgn="t"/>
                      <a:r>
                        <a:rPr lang="es-CO" sz="1200" u="sng">
                          <a:solidFill>
                            <a:srgbClr val="333333"/>
                          </a:solidFill>
                          <a:effectLst/>
                          <a:hlinkClick r:id="rId14"/>
                        </a:rPr>
                        <a:t>&lt;address&gt;</a:t>
                      </a:r>
                      <a:endParaRPr lang="es-CO" sz="1200">
                        <a:effectLst/>
                      </a:endParaRP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fontAlgn="t"/>
                      <a:r>
                        <a:rPr lang="en-US" sz="1200">
                          <a:effectLst/>
                        </a:rPr>
                        <a:t>Defines contact information for the author/owner of a document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0">
                <a:tc>
                  <a:txBody>
                    <a:bodyPr/>
                    <a:lstStyle/>
                    <a:p>
                      <a:pPr fontAlgn="t"/>
                      <a:r>
                        <a:rPr lang="es-CO" sz="1200" u="sng">
                          <a:solidFill>
                            <a:srgbClr val="333333"/>
                          </a:solidFill>
                          <a:effectLst/>
                          <a:hlinkClick r:id="rId15"/>
                        </a:rPr>
                        <a:t>&lt;bdo&gt;</a:t>
                      </a:r>
                      <a:endParaRPr lang="es-CO" sz="1200">
                        <a:effectLst/>
                      </a:endParaRP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c>
                  <a:txBody>
                    <a:bodyPr/>
                    <a:lstStyle/>
                    <a:p>
                      <a:pPr fontAlgn="t"/>
                      <a:r>
                        <a:rPr lang="es-CO" sz="1200">
                          <a:effectLst/>
                        </a:rPr>
                        <a:t>Defines the text direction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r>
              <a:tr h="0">
                <a:tc>
                  <a:txBody>
                    <a:bodyPr/>
                    <a:lstStyle/>
                    <a:p>
                      <a:pPr fontAlgn="t"/>
                      <a:r>
                        <a:rPr lang="es-CO" sz="1200" u="sng">
                          <a:solidFill>
                            <a:srgbClr val="333333"/>
                          </a:solidFill>
                          <a:effectLst/>
                          <a:hlinkClick r:id="rId16"/>
                        </a:rPr>
                        <a:t>&lt;blockquote&gt;</a:t>
                      </a:r>
                      <a:endParaRPr lang="es-CO" sz="1200">
                        <a:effectLst/>
                      </a:endParaRP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fontAlgn="t"/>
                      <a:r>
                        <a:rPr lang="en-US" sz="1200">
                          <a:effectLst/>
                        </a:rPr>
                        <a:t>Defines a section that is quoted from another source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0">
                <a:tc>
                  <a:txBody>
                    <a:bodyPr/>
                    <a:lstStyle/>
                    <a:p>
                      <a:pPr fontAlgn="t"/>
                      <a:r>
                        <a:rPr lang="es-CO" sz="1200" u="sng">
                          <a:solidFill>
                            <a:srgbClr val="333333"/>
                          </a:solidFill>
                          <a:effectLst/>
                          <a:hlinkClick r:id="rId17"/>
                        </a:rPr>
                        <a:t>&lt;dfn&gt;</a:t>
                      </a:r>
                      <a:endParaRPr lang="es-CO" sz="1200">
                        <a:effectLst/>
                      </a:endParaRP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c>
                  <a:txBody>
                    <a:bodyPr/>
                    <a:lstStyle/>
                    <a:p>
                      <a:pPr fontAlgn="t"/>
                      <a:r>
                        <a:rPr lang="en-US" sz="1200">
                          <a:effectLst/>
                        </a:rPr>
                        <a:t>Defines the definition of a term or an abbreviation.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r>
              <a:tr h="0">
                <a:tc>
                  <a:txBody>
                    <a:bodyPr/>
                    <a:lstStyle/>
                    <a:p>
                      <a:pPr fontAlgn="t"/>
                      <a:r>
                        <a:rPr lang="es-CO" sz="1200" u="sng">
                          <a:solidFill>
                            <a:srgbClr val="333333"/>
                          </a:solidFill>
                          <a:effectLst/>
                          <a:hlinkClick r:id="rId18"/>
                        </a:rPr>
                        <a:t>&lt;q&gt;</a:t>
                      </a:r>
                      <a:endParaRPr lang="es-CO" sz="1200">
                        <a:effectLst/>
                      </a:endParaRP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fontAlgn="t"/>
                      <a:r>
                        <a:rPr lang="en-US" sz="1200">
                          <a:effectLst/>
                        </a:rPr>
                        <a:t>Defines a short inline quotation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0">
                <a:tc>
                  <a:txBody>
                    <a:bodyPr/>
                    <a:lstStyle/>
                    <a:p>
                      <a:pPr fontAlgn="t"/>
                      <a:r>
                        <a:rPr lang="es-CO" sz="1200" u="sng">
                          <a:solidFill>
                            <a:srgbClr val="333333"/>
                          </a:solidFill>
                          <a:effectLst/>
                          <a:hlinkClick r:id="rId19"/>
                        </a:rPr>
                        <a:t>&lt;cite&gt;</a:t>
                      </a:r>
                      <a:endParaRPr lang="es-CO" sz="1200">
                        <a:effectLst/>
                      </a:endParaRP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c>
                  <a:txBody>
                    <a:bodyPr/>
                    <a:lstStyle/>
                    <a:p>
                      <a:pPr fontAlgn="t"/>
                      <a:r>
                        <a:rPr lang="en-US" sz="1200" dirty="0">
                          <a:effectLst/>
                        </a:rPr>
                        <a:t>Defines the title of a work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r>
            </a:tbl>
          </a:graphicData>
        </a:graphic>
      </p:graphicFrame>
      <p:sp>
        <p:nvSpPr>
          <p:cNvPr id="16" name="CuadroTexto 15"/>
          <p:cNvSpPr txBox="1"/>
          <p:nvPr/>
        </p:nvSpPr>
        <p:spPr>
          <a:xfrm>
            <a:off x="6756980" y="6133452"/>
            <a:ext cx="5010475" cy="369332"/>
          </a:xfrm>
          <a:prstGeom prst="rect">
            <a:avLst/>
          </a:prstGeom>
          <a:noFill/>
        </p:spPr>
        <p:txBody>
          <a:bodyPr wrap="square" rtlCol="0">
            <a:spAutoFit/>
          </a:bodyPr>
          <a:lstStyle/>
          <a:p>
            <a:r>
              <a:rPr lang="en-GB" dirty="0" smtClean="0"/>
              <a:t>Entity</a:t>
            </a:r>
            <a:endParaRPr lang="en-GB" b="1" dirty="0"/>
          </a:p>
        </p:txBody>
      </p:sp>
      <p:sp>
        <p:nvSpPr>
          <p:cNvPr id="17" name="CuadroTexto 16"/>
          <p:cNvSpPr txBox="1"/>
          <p:nvPr/>
        </p:nvSpPr>
        <p:spPr>
          <a:xfrm>
            <a:off x="117230" y="132028"/>
            <a:ext cx="12074770" cy="461665"/>
          </a:xfrm>
          <a:prstGeom prst="rect">
            <a:avLst/>
          </a:prstGeom>
          <a:noFill/>
        </p:spPr>
        <p:txBody>
          <a:bodyPr wrap="square" rtlCol="0">
            <a:spAutoFit/>
          </a:bodyPr>
          <a:lstStyle/>
          <a:p>
            <a:r>
              <a:rPr lang="en-GB" sz="2400" dirty="0" smtClean="0">
                <a:latin typeface="Gotham Light" pitchFamily="50" charset="0"/>
                <a:cs typeface="Gotham Light" pitchFamily="50" charset="0"/>
              </a:rPr>
              <a:t>The cool and useful tags</a:t>
            </a:r>
            <a:endParaRPr lang="en-GB" sz="2400" b="1" dirty="0">
              <a:latin typeface="Gotham Light" pitchFamily="50" charset="0"/>
              <a:cs typeface="Gotham Light" pitchFamily="50" charset="0"/>
            </a:endParaRPr>
          </a:p>
        </p:txBody>
      </p:sp>
    </p:spTree>
    <p:extLst>
      <p:ext uri="{BB962C8B-B14F-4D97-AF65-F5344CB8AC3E}">
        <p14:creationId xmlns:p14="http://schemas.microsoft.com/office/powerpoint/2010/main" val="3858944321"/>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sp>
        <p:nvSpPr>
          <p:cNvPr id="4" name="Rectangle 3"/>
          <p:cNvSpPr/>
          <p:nvPr/>
        </p:nvSpPr>
        <p:spPr>
          <a:xfrm>
            <a:off x="1192646" y="2887395"/>
            <a:ext cx="4395354" cy="2734472"/>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1192646" y="2887395"/>
            <a:ext cx="4395354" cy="3807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t>log-in</a:t>
            </a:r>
            <a:endParaRPr lang="en-US" dirty="0"/>
          </a:p>
        </p:txBody>
      </p:sp>
      <p:sp>
        <p:nvSpPr>
          <p:cNvPr id="6" name="Cross 5"/>
          <p:cNvSpPr/>
          <p:nvPr/>
        </p:nvSpPr>
        <p:spPr>
          <a:xfrm>
            <a:off x="5113867" y="2925364"/>
            <a:ext cx="304800" cy="304800"/>
          </a:xfrm>
          <a:prstGeom prst="plus">
            <a:avLst>
              <a:gd name="adj" fmla="val 43987"/>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8" name="Straight Arrow Connector 7"/>
          <p:cNvCxnSpPr/>
          <p:nvPr/>
        </p:nvCxnSpPr>
        <p:spPr>
          <a:xfrm>
            <a:off x="5266267" y="1879600"/>
            <a:ext cx="0" cy="812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4588934" y="1412771"/>
            <a:ext cx="1371599" cy="369332"/>
          </a:xfrm>
          <a:prstGeom prst="rect">
            <a:avLst/>
          </a:prstGeom>
          <a:noFill/>
        </p:spPr>
        <p:txBody>
          <a:bodyPr wrap="square" rtlCol="0">
            <a:spAutoFit/>
          </a:bodyPr>
          <a:lstStyle/>
          <a:p>
            <a:r>
              <a:rPr lang="en-US" smtClean="0"/>
              <a:t>Add a friend</a:t>
            </a:r>
            <a:endParaRPr lang="en-US"/>
          </a:p>
        </p:txBody>
      </p:sp>
      <p:sp>
        <p:nvSpPr>
          <p:cNvPr id="10" name="TextBox 9"/>
          <p:cNvSpPr txBox="1"/>
          <p:nvPr/>
        </p:nvSpPr>
        <p:spPr>
          <a:xfrm>
            <a:off x="6434667" y="3083467"/>
            <a:ext cx="3074554" cy="923330"/>
          </a:xfrm>
          <a:prstGeom prst="rect">
            <a:avLst/>
          </a:prstGeom>
          <a:noFill/>
        </p:spPr>
        <p:txBody>
          <a:bodyPr wrap="square" rtlCol="0">
            <a:spAutoFit/>
          </a:bodyPr>
          <a:lstStyle/>
          <a:p>
            <a:r>
              <a:rPr lang="en-US" dirty="0" smtClean="0"/>
              <a:t>Object user1</a:t>
            </a:r>
          </a:p>
          <a:p>
            <a:endParaRPr lang="en-US" dirty="0"/>
          </a:p>
          <a:p>
            <a:r>
              <a:rPr lang="en-US" dirty="0" smtClean="0"/>
              <a:t>User1.addfriend (</a:t>
            </a:r>
            <a:r>
              <a:rPr lang="en-US" dirty="0" err="1" smtClean="0"/>
              <a:t>michael</a:t>
            </a:r>
            <a:r>
              <a:rPr lang="en-US" dirty="0" smtClean="0"/>
              <a:t>)</a:t>
            </a:r>
            <a:endParaRPr lang="en-US" dirty="0"/>
          </a:p>
        </p:txBody>
      </p:sp>
      <p:sp>
        <p:nvSpPr>
          <p:cNvPr id="11" name="TextBox 10"/>
          <p:cNvSpPr txBox="1"/>
          <p:nvPr/>
        </p:nvSpPr>
        <p:spPr>
          <a:xfrm>
            <a:off x="7501465" y="1879600"/>
            <a:ext cx="3386667" cy="369332"/>
          </a:xfrm>
          <a:prstGeom prst="rect">
            <a:avLst/>
          </a:prstGeom>
          <a:noFill/>
        </p:spPr>
        <p:txBody>
          <a:bodyPr wrap="square" rtlCol="0">
            <a:spAutoFit/>
          </a:bodyPr>
          <a:lstStyle/>
          <a:p>
            <a:r>
              <a:rPr lang="en-US" dirty="0" smtClean="0"/>
              <a:t>Class users  </a:t>
            </a:r>
            <a:r>
              <a:rPr lang="en-US" smtClean="0"/>
              <a:t>~~~~ object family</a:t>
            </a:r>
            <a:endParaRPr lang="en-US"/>
          </a:p>
        </p:txBody>
      </p:sp>
      <p:cxnSp>
        <p:nvCxnSpPr>
          <p:cNvPr id="13" name="Straight Arrow Connector 12"/>
          <p:cNvCxnSpPr/>
          <p:nvPr/>
        </p:nvCxnSpPr>
        <p:spPr>
          <a:xfrm flipH="1">
            <a:off x="7349067" y="2286000"/>
            <a:ext cx="296333" cy="6013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V="1">
            <a:off x="7073900" y="3932898"/>
            <a:ext cx="0" cy="508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5960533" y="4440898"/>
            <a:ext cx="3018367" cy="646331"/>
          </a:xfrm>
          <a:prstGeom prst="rect">
            <a:avLst/>
          </a:prstGeom>
          <a:noFill/>
        </p:spPr>
        <p:txBody>
          <a:bodyPr wrap="square" rtlCol="0">
            <a:spAutoFit/>
          </a:bodyPr>
          <a:lstStyle/>
          <a:p>
            <a:r>
              <a:rPr lang="en-US" dirty="0" smtClean="0"/>
              <a:t>Making use of </a:t>
            </a:r>
            <a:r>
              <a:rPr lang="en-US" smtClean="0"/>
              <a:t>a function that we assume already exist</a:t>
            </a:r>
            <a:endParaRPr lang="en-US"/>
          </a:p>
        </p:txBody>
      </p:sp>
      <p:cxnSp>
        <p:nvCxnSpPr>
          <p:cNvPr id="19" name="Straight Arrow Connector 18"/>
          <p:cNvCxnSpPr/>
          <p:nvPr/>
        </p:nvCxnSpPr>
        <p:spPr>
          <a:xfrm flipH="1" flipV="1">
            <a:off x="8978900" y="3969848"/>
            <a:ext cx="774700" cy="508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9351433" y="4518166"/>
            <a:ext cx="2607735" cy="646331"/>
          </a:xfrm>
          <a:prstGeom prst="rect">
            <a:avLst/>
          </a:prstGeom>
          <a:noFill/>
        </p:spPr>
        <p:txBody>
          <a:bodyPr wrap="square" rtlCol="0">
            <a:spAutoFit/>
          </a:bodyPr>
          <a:lstStyle/>
          <a:p>
            <a:r>
              <a:rPr lang="en-US" smtClean="0"/>
              <a:t>What the function is going to use to execute </a:t>
            </a:r>
            <a:endParaRPr lang="en-US"/>
          </a:p>
        </p:txBody>
      </p:sp>
      <p:sp>
        <p:nvSpPr>
          <p:cNvPr id="21" name="Rectangle 20"/>
          <p:cNvSpPr/>
          <p:nvPr/>
        </p:nvSpPr>
        <p:spPr>
          <a:xfrm>
            <a:off x="6629737" y="5399576"/>
            <a:ext cx="3664721" cy="1200329"/>
          </a:xfrm>
          <a:prstGeom prst="rect">
            <a:avLst/>
          </a:prstGeom>
        </p:spPr>
        <p:txBody>
          <a:bodyPr wrap="none">
            <a:spAutoFit/>
          </a:bodyPr>
          <a:lstStyle/>
          <a:p>
            <a:r>
              <a:rPr lang="en-US" dirty="0"/>
              <a:t>f</a:t>
            </a:r>
            <a:r>
              <a:rPr lang="en-US" dirty="0" smtClean="0"/>
              <a:t>unction </a:t>
            </a:r>
            <a:r>
              <a:rPr lang="en-US" dirty="0" err="1" smtClean="0"/>
              <a:t>Addfriend</a:t>
            </a:r>
            <a:r>
              <a:rPr lang="en-US" dirty="0" smtClean="0"/>
              <a:t> (user) {</a:t>
            </a:r>
          </a:p>
          <a:p>
            <a:endParaRPr lang="en-US" dirty="0" smtClean="0"/>
          </a:p>
          <a:p>
            <a:r>
              <a:rPr lang="en-US" dirty="0" smtClean="0"/>
              <a:t>Put the name into an array of names</a:t>
            </a:r>
            <a:endParaRPr lang="en-US" dirty="0"/>
          </a:p>
          <a:p>
            <a:r>
              <a:rPr lang="en-US" dirty="0" smtClean="0"/>
              <a:t>};</a:t>
            </a:r>
          </a:p>
        </p:txBody>
      </p:sp>
      <p:pic>
        <p:nvPicPr>
          <p:cNvPr id="22" name="Picture 8" descr="http://i.stack.imgur.com/Mmww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11011" y="5793507"/>
            <a:ext cx="924970" cy="9249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8816155"/>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159011" y="2966748"/>
            <a:ext cx="8160646" cy="646331"/>
          </a:xfrm>
          <a:prstGeom prst="rect">
            <a:avLst/>
          </a:prstGeom>
        </p:spPr>
        <p:txBody>
          <a:bodyPr wrap="square">
            <a:spAutoFit/>
          </a:bodyPr>
          <a:lstStyle/>
          <a:p>
            <a:r>
              <a:rPr lang="en-US" sz="3600" dirty="0" err="1">
                <a:solidFill>
                  <a:srgbClr val="413B52"/>
                </a:solidFill>
                <a:latin typeface="Consolas" charset="0"/>
              </a:rPr>
              <a:t>var</a:t>
            </a:r>
            <a:r>
              <a:rPr lang="en-US" sz="3600" dirty="0">
                <a:solidFill>
                  <a:srgbClr val="413B52"/>
                </a:solidFill>
                <a:latin typeface="Consolas" charset="0"/>
              </a:rPr>
              <a:t> something = </a:t>
            </a:r>
            <a:r>
              <a:rPr lang="en-US" sz="3600" dirty="0" err="1">
                <a:solidFill>
                  <a:srgbClr val="413B52"/>
                </a:solidFill>
                <a:latin typeface="Consolas" charset="0"/>
              </a:rPr>
              <a:t>somethingElse</a:t>
            </a:r>
            <a:endParaRPr lang="en-US" sz="3600" dirty="0"/>
          </a:p>
        </p:txBody>
      </p:sp>
      <p:cxnSp>
        <p:nvCxnSpPr>
          <p:cNvPr id="6" name="Straight Arrow Connector 5"/>
          <p:cNvCxnSpPr/>
          <p:nvPr/>
        </p:nvCxnSpPr>
        <p:spPr>
          <a:xfrm>
            <a:off x="1583871" y="2155371"/>
            <a:ext cx="575140" cy="8113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751113" y="1786039"/>
            <a:ext cx="2351315" cy="369332"/>
          </a:xfrm>
          <a:prstGeom prst="rect">
            <a:avLst/>
          </a:prstGeom>
          <a:noFill/>
        </p:spPr>
        <p:txBody>
          <a:bodyPr wrap="square" rtlCol="0">
            <a:spAutoFit/>
          </a:bodyPr>
          <a:lstStyle/>
          <a:p>
            <a:r>
              <a:rPr lang="en-US" dirty="0" smtClean="0"/>
              <a:t>Numeric </a:t>
            </a:r>
            <a:r>
              <a:rPr lang="en-US" dirty="0" err="1" smtClean="0"/>
              <a:t>var</a:t>
            </a:r>
            <a:r>
              <a:rPr lang="en-US" dirty="0" smtClean="0"/>
              <a:t> or text</a:t>
            </a:r>
            <a:endParaRPr lang="en-US" dirty="0"/>
          </a:p>
        </p:txBody>
      </p:sp>
      <p:sp>
        <p:nvSpPr>
          <p:cNvPr id="8" name="TextBox 7"/>
          <p:cNvSpPr txBox="1"/>
          <p:nvPr/>
        </p:nvSpPr>
        <p:spPr>
          <a:xfrm>
            <a:off x="562451" y="3763556"/>
            <a:ext cx="1665514" cy="369332"/>
          </a:xfrm>
          <a:prstGeom prst="rect">
            <a:avLst/>
          </a:prstGeom>
          <a:noFill/>
        </p:spPr>
        <p:txBody>
          <a:bodyPr wrap="square" rtlCol="0">
            <a:spAutoFit/>
          </a:bodyPr>
          <a:lstStyle/>
          <a:p>
            <a:r>
              <a:rPr lang="en-US" smtClean="0"/>
              <a:t>Function</a:t>
            </a:r>
            <a:endParaRPr lang="en-US"/>
          </a:p>
        </p:txBody>
      </p:sp>
      <p:cxnSp>
        <p:nvCxnSpPr>
          <p:cNvPr id="9" name="Straight Arrow Connector 8"/>
          <p:cNvCxnSpPr/>
          <p:nvPr/>
        </p:nvCxnSpPr>
        <p:spPr>
          <a:xfrm flipV="1">
            <a:off x="1610643" y="3461657"/>
            <a:ext cx="389607" cy="3018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2" name="Picture 8" descr="http://i.stack.imgur.com/Mmww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111011" y="5793507"/>
            <a:ext cx="924970" cy="9249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9589844"/>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strings</a:t>
            </a:r>
            <a:endParaRPr lang="en-US" dirty="0"/>
          </a:p>
        </p:txBody>
      </p:sp>
      <p:sp>
        <p:nvSpPr>
          <p:cNvPr id="4" name="TextBox 3"/>
          <p:cNvSpPr txBox="1"/>
          <p:nvPr/>
        </p:nvSpPr>
        <p:spPr>
          <a:xfrm>
            <a:off x="3007204" y="3149599"/>
            <a:ext cx="1684867" cy="369332"/>
          </a:xfrm>
          <a:prstGeom prst="rect">
            <a:avLst/>
          </a:prstGeom>
          <a:noFill/>
        </p:spPr>
        <p:txBody>
          <a:bodyPr wrap="square" rtlCol="0">
            <a:spAutoFit/>
          </a:bodyPr>
          <a:lstStyle/>
          <a:p>
            <a:r>
              <a:rPr lang="en-US" smtClean="0"/>
              <a:t>“this is a string”</a:t>
            </a:r>
            <a:endParaRPr lang="en-US"/>
          </a:p>
        </p:txBody>
      </p:sp>
      <p:cxnSp>
        <p:nvCxnSpPr>
          <p:cNvPr id="6" name="Straight Arrow Connector 5"/>
          <p:cNvCxnSpPr/>
          <p:nvPr/>
        </p:nvCxnSpPr>
        <p:spPr>
          <a:xfrm flipH="1">
            <a:off x="4658204" y="2286000"/>
            <a:ext cx="1202267" cy="8974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5911271" y="1690688"/>
            <a:ext cx="2269067" cy="646331"/>
          </a:xfrm>
          <a:prstGeom prst="rect">
            <a:avLst/>
          </a:prstGeom>
          <a:noFill/>
        </p:spPr>
        <p:txBody>
          <a:bodyPr wrap="square" rtlCol="0">
            <a:spAutoFit/>
          </a:bodyPr>
          <a:lstStyle/>
          <a:p>
            <a:r>
              <a:rPr lang="en-US" dirty="0" smtClean="0"/>
              <a:t>If you put quotes it becomes a string</a:t>
            </a:r>
            <a:endParaRPr lang="en-US" dirty="0"/>
          </a:p>
        </p:txBody>
      </p:sp>
      <p:cxnSp>
        <p:nvCxnSpPr>
          <p:cNvPr id="9" name="Straight Arrow Connector 8"/>
          <p:cNvCxnSpPr/>
          <p:nvPr/>
        </p:nvCxnSpPr>
        <p:spPr>
          <a:xfrm flipH="1">
            <a:off x="2219804" y="3894667"/>
            <a:ext cx="609600" cy="4233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357137" y="4538133"/>
            <a:ext cx="2472267" cy="1200329"/>
          </a:xfrm>
          <a:prstGeom prst="rect">
            <a:avLst/>
          </a:prstGeom>
          <a:noFill/>
        </p:spPr>
        <p:txBody>
          <a:bodyPr wrap="square" rtlCol="0">
            <a:spAutoFit/>
          </a:bodyPr>
          <a:lstStyle/>
          <a:p>
            <a:r>
              <a:rPr lang="en-US" dirty="0" smtClean="0"/>
              <a:t>‘\n’ – new line</a:t>
            </a:r>
          </a:p>
          <a:p>
            <a:r>
              <a:rPr lang="en-US" dirty="0" smtClean="0"/>
              <a:t>‘\t ‘ - give a tab character</a:t>
            </a:r>
          </a:p>
          <a:p>
            <a:r>
              <a:rPr lang="en-US" dirty="0" smtClean="0"/>
              <a:t>‘\\’ - backslash </a:t>
            </a:r>
            <a:endParaRPr lang="en-US" dirty="0"/>
          </a:p>
        </p:txBody>
      </p:sp>
      <p:cxnSp>
        <p:nvCxnSpPr>
          <p:cNvPr id="12" name="Straight Arrow Connector 11"/>
          <p:cNvCxnSpPr/>
          <p:nvPr/>
        </p:nvCxnSpPr>
        <p:spPr>
          <a:xfrm>
            <a:off x="3608338" y="3894667"/>
            <a:ext cx="241299" cy="4233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3007204" y="4538133"/>
            <a:ext cx="2734734" cy="923330"/>
          </a:xfrm>
          <a:prstGeom prst="rect">
            <a:avLst/>
          </a:prstGeom>
          <a:noFill/>
        </p:spPr>
        <p:txBody>
          <a:bodyPr wrap="square" rtlCol="0">
            <a:spAutoFit/>
          </a:bodyPr>
          <a:lstStyle/>
          <a:p>
            <a:r>
              <a:rPr lang="en-US" dirty="0" smtClean="0"/>
              <a:t>Concatenate</a:t>
            </a:r>
          </a:p>
          <a:p>
            <a:endParaRPr lang="en-US" dirty="0"/>
          </a:p>
          <a:p>
            <a:r>
              <a:rPr lang="en-US" dirty="0" smtClean="0"/>
              <a:t>“I” + “am” + “awesome”</a:t>
            </a:r>
            <a:endParaRPr lang="en-US" dirty="0"/>
          </a:p>
        </p:txBody>
      </p:sp>
      <p:pic>
        <p:nvPicPr>
          <p:cNvPr id="15" name="Picture 14"/>
          <p:cNvPicPr>
            <a:picLocks noChangeAspect="1"/>
          </p:cNvPicPr>
          <p:nvPr/>
        </p:nvPicPr>
        <p:blipFill>
          <a:blip r:embed="rId2"/>
          <a:stretch>
            <a:fillRect/>
          </a:stretch>
        </p:blipFill>
        <p:spPr>
          <a:xfrm>
            <a:off x="7511471" y="2715536"/>
            <a:ext cx="4469630" cy="1003874"/>
          </a:xfrm>
          <a:prstGeom prst="rect">
            <a:avLst/>
          </a:prstGeom>
        </p:spPr>
      </p:pic>
      <p:sp>
        <p:nvSpPr>
          <p:cNvPr id="16" name="TextBox 15"/>
          <p:cNvSpPr txBox="1"/>
          <p:nvPr/>
        </p:nvSpPr>
        <p:spPr>
          <a:xfrm>
            <a:off x="6024416" y="2998801"/>
            <a:ext cx="2476115" cy="369332"/>
          </a:xfrm>
          <a:prstGeom prst="rect">
            <a:avLst/>
          </a:prstGeom>
          <a:noFill/>
        </p:spPr>
        <p:txBody>
          <a:bodyPr wrap="square" rtlCol="0">
            <a:spAutoFit/>
          </a:bodyPr>
          <a:lstStyle/>
          <a:p>
            <a:r>
              <a:rPr lang="en-US" smtClean="0"/>
              <a:t>Proeprties</a:t>
            </a:r>
            <a:endParaRPr lang="en-US" dirty="0"/>
          </a:p>
        </p:txBody>
      </p:sp>
      <p:pic>
        <p:nvPicPr>
          <p:cNvPr id="17" name="Picture 16"/>
          <p:cNvPicPr>
            <a:picLocks noChangeAspect="1"/>
          </p:cNvPicPr>
          <p:nvPr/>
        </p:nvPicPr>
        <p:blipFill>
          <a:blip r:embed="rId3"/>
          <a:stretch>
            <a:fillRect/>
          </a:stretch>
        </p:blipFill>
        <p:spPr>
          <a:xfrm>
            <a:off x="7511471" y="3788652"/>
            <a:ext cx="3356264" cy="428045"/>
          </a:xfrm>
          <a:prstGeom prst="rect">
            <a:avLst/>
          </a:prstGeom>
        </p:spPr>
      </p:pic>
      <p:pic>
        <p:nvPicPr>
          <p:cNvPr id="18" name="Picture 17"/>
          <p:cNvPicPr>
            <a:picLocks noChangeAspect="1"/>
          </p:cNvPicPr>
          <p:nvPr/>
        </p:nvPicPr>
        <p:blipFill>
          <a:blip r:embed="rId4"/>
          <a:stretch>
            <a:fillRect/>
          </a:stretch>
        </p:blipFill>
        <p:spPr>
          <a:xfrm>
            <a:off x="7618458" y="4285939"/>
            <a:ext cx="3699934" cy="1539917"/>
          </a:xfrm>
          <a:prstGeom prst="rect">
            <a:avLst/>
          </a:prstGeom>
        </p:spPr>
      </p:pic>
      <p:pic>
        <p:nvPicPr>
          <p:cNvPr id="19" name="Picture 8" descr="http://i.stack.imgur.com/Mmww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111011" y="5793507"/>
            <a:ext cx="924970" cy="9249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3808027"/>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Operators</a:t>
            </a:r>
            <a:endParaRPr lang="en-US" dirty="0"/>
          </a:p>
        </p:txBody>
      </p:sp>
      <p:sp>
        <p:nvSpPr>
          <p:cNvPr id="4" name="TextBox 3"/>
          <p:cNvSpPr txBox="1"/>
          <p:nvPr/>
        </p:nvSpPr>
        <p:spPr>
          <a:xfrm>
            <a:off x="1418163" y="2221258"/>
            <a:ext cx="1837273" cy="584775"/>
          </a:xfrm>
          <a:prstGeom prst="rect">
            <a:avLst/>
          </a:prstGeom>
          <a:noFill/>
        </p:spPr>
        <p:txBody>
          <a:bodyPr wrap="square" rtlCol="0">
            <a:spAutoFit/>
          </a:bodyPr>
          <a:lstStyle/>
          <a:p>
            <a:r>
              <a:rPr lang="en-US" sz="3200" dirty="0" smtClean="0"/>
              <a:t>+ * % /</a:t>
            </a:r>
          </a:p>
        </p:txBody>
      </p:sp>
      <p:sp>
        <p:nvSpPr>
          <p:cNvPr id="5" name="TextBox 4"/>
          <p:cNvSpPr txBox="1"/>
          <p:nvPr/>
        </p:nvSpPr>
        <p:spPr>
          <a:xfrm>
            <a:off x="3047999" y="2224952"/>
            <a:ext cx="372534" cy="584775"/>
          </a:xfrm>
          <a:prstGeom prst="rect">
            <a:avLst/>
          </a:prstGeom>
          <a:noFill/>
        </p:spPr>
        <p:txBody>
          <a:bodyPr wrap="square" rtlCol="0">
            <a:spAutoFit/>
          </a:bodyPr>
          <a:lstStyle/>
          <a:p>
            <a:r>
              <a:rPr lang="en-US" sz="3200" dirty="0"/>
              <a:t>-</a:t>
            </a:r>
            <a:endParaRPr lang="en-US" sz="3200" dirty="0" smtClean="0"/>
          </a:p>
        </p:txBody>
      </p:sp>
      <p:sp>
        <p:nvSpPr>
          <p:cNvPr id="6" name="TextBox 5"/>
          <p:cNvSpPr txBox="1"/>
          <p:nvPr/>
        </p:nvSpPr>
        <p:spPr>
          <a:xfrm>
            <a:off x="1845733" y="1709667"/>
            <a:ext cx="2116667" cy="369332"/>
          </a:xfrm>
          <a:prstGeom prst="rect">
            <a:avLst/>
          </a:prstGeom>
          <a:noFill/>
        </p:spPr>
        <p:txBody>
          <a:bodyPr wrap="square" rtlCol="0">
            <a:spAutoFit/>
          </a:bodyPr>
          <a:lstStyle/>
          <a:p>
            <a:r>
              <a:rPr lang="en-US" smtClean="0"/>
              <a:t>Binary</a:t>
            </a:r>
            <a:endParaRPr lang="en-US"/>
          </a:p>
        </p:txBody>
      </p:sp>
      <p:sp>
        <p:nvSpPr>
          <p:cNvPr id="7" name="TextBox 6"/>
          <p:cNvSpPr txBox="1"/>
          <p:nvPr/>
        </p:nvSpPr>
        <p:spPr>
          <a:xfrm>
            <a:off x="4013201" y="1744860"/>
            <a:ext cx="2116667" cy="369332"/>
          </a:xfrm>
          <a:prstGeom prst="rect">
            <a:avLst/>
          </a:prstGeom>
          <a:noFill/>
        </p:spPr>
        <p:txBody>
          <a:bodyPr wrap="square" rtlCol="0">
            <a:spAutoFit/>
          </a:bodyPr>
          <a:lstStyle/>
          <a:p>
            <a:r>
              <a:rPr lang="en-US" dirty="0" smtClean="0"/>
              <a:t>Unary</a:t>
            </a:r>
            <a:endParaRPr lang="en-US" dirty="0"/>
          </a:p>
        </p:txBody>
      </p:sp>
      <p:sp>
        <p:nvSpPr>
          <p:cNvPr id="8" name="TextBox 7"/>
          <p:cNvSpPr txBox="1"/>
          <p:nvPr/>
        </p:nvSpPr>
        <p:spPr>
          <a:xfrm>
            <a:off x="3776137" y="2245780"/>
            <a:ext cx="2489200" cy="4278094"/>
          </a:xfrm>
          <a:prstGeom prst="rect">
            <a:avLst/>
          </a:prstGeom>
          <a:noFill/>
        </p:spPr>
        <p:txBody>
          <a:bodyPr wrap="square" rtlCol="0">
            <a:spAutoFit/>
          </a:bodyPr>
          <a:lstStyle/>
          <a:p>
            <a:r>
              <a:rPr lang="en-US" sz="2800" dirty="0" err="1" smtClean="0"/>
              <a:t>Typeof</a:t>
            </a:r>
            <a:endParaRPr lang="en-US" sz="2800" dirty="0" smtClean="0"/>
          </a:p>
          <a:p>
            <a:r>
              <a:rPr lang="en-US" sz="2800" i="1" dirty="0" smtClean="0"/>
              <a:t>delete</a:t>
            </a:r>
            <a:endParaRPr lang="en-US" sz="1600" i="1" dirty="0"/>
          </a:p>
          <a:p>
            <a:r>
              <a:rPr lang="en-US" sz="3600" i="1" dirty="0" smtClean="0"/>
              <a:t>!</a:t>
            </a:r>
            <a:endParaRPr lang="en-US" sz="3600" i="1" dirty="0"/>
          </a:p>
          <a:p>
            <a:r>
              <a:rPr lang="en-US" sz="3600" i="1" dirty="0" smtClean="0"/>
              <a:t>+=</a:t>
            </a:r>
          </a:p>
          <a:p>
            <a:r>
              <a:rPr lang="en-US" sz="3600" i="1" dirty="0" smtClean="0"/>
              <a:t>*=</a:t>
            </a:r>
          </a:p>
          <a:p>
            <a:r>
              <a:rPr lang="en-US" sz="3600" i="1" dirty="0" smtClean="0"/>
              <a:t>-=</a:t>
            </a:r>
            <a:endParaRPr lang="en-US" sz="3600" i="1" dirty="0"/>
          </a:p>
          <a:p>
            <a:r>
              <a:rPr lang="en-US" sz="3600" i="1" dirty="0" smtClean="0"/>
              <a:t>++</a:t>
            </a:r>
          </a:p>
          <a:p>
            <a:r>
              <a:rPr lang="en-US" sz="3600" i="1" dirty="0" smtClean="0"/>
              <a:t>_ _</a:t>
            </a:r>
          </a:p>
        </p:txBody>
      </p:sp>
      <p:sp>
        <p:nvSpPr>
          <p:cNvPr id="9" name="TextBox 8"/>
          <p:cNvSpPr txBox="1"/>
          <p:nvPr/>
        </p:nvSpPr>
        <p:spPr>
          <a:xfrm>
            <a:off x="1845733" y="3156285"/>
            <a:ext cx="1574800" cy="584775"/>
          </a:xfrm>
          <a:prstGeom prst="rect">
            <a:avLst/>
          </a:prstGeom>
          <a:noFill/>
        </p:spPr>
        <p:txBody>
          <a:bodyPr wrap="square" rtlCol="0">
            <a:spAutoFit/>
          </a:bodyPr>
          <a:lstStyle/>
          <a:p>
            <a:r>
              <a:rPr lang="en-US" sz="3200" smtClean="0"/>
              <a:t>&gt;=, &lt;=</a:t>
            </a:r>
            <a:endParaRPr lang="en-US" sz="3200" dirty="0" smtClean="0"/>
          </a:p>
        </p:txBody>
      </p:sp>
      <p:sp>
        <p:nvSpPr>
          <p:cNvPr id="10" name="TextBox 9"/>
          <p:cNvSpPr txBox="1"/>
          <p:nvPr/>
        </p:nvSpPr>
        <p:spPr>
          <a:xfrm>
            <a:off x="1845733" y="3799752"/>
            <a:ext cx="1574800" cy="1569660"/>
          </a:xfrm>
          <a:prstGeom prst="rect">
            <a:avLst/>
          </a:prstGeom>
          <a:noFill/>
        </p:spPr>
        <p:txBody>
          <a:bodyPr wrap="square" rtlCol="0">
            <a:spAutoFit/>
          </a:bodyPr>
          <a:lstStyle/>
          <a:p>
            <a:r>
              <a:rPr lang="en-US" sz="3200" dirty="0" smtClean="0"/>
              <a:t>=</a:t>
            </a:r>
          </a:p>
          <a:p>
            <a:r>
              <a:rPr lang="en-US" sz="3200" dirty="0" smtClean="0"/>
              <a:t>==</a:t>
            </a:r>
          </a:p>
          <a:p>
            <a:r>
              <a:rPr lang="en-US" sz="3200" dirty="0" smtClean="0"/>
              <a:t>===</a:t>
            </a:r>
          </a:p>
        </p:txBody>
      </p:sp>
      <p:sp>
        <p:nvSpPr>
          <p:cNvPr id="11" name="TextBox 10"/>
          <p:cNvSpPr txBox="1"/>
          <p:nvPr/>
        </p:nvSpPr>
        <p:spPr>
          <a:xfrm>
            <a:off x="1845733" y="5369412"/>
            <a:ext cx="1574800" cy="1077218"/>
          </a:xfrm>
          <a:prstGeom prst="rect">
            <a:avLst/>
          </a:prstGeom>
          <a:noFill/>
        </p:spPr>
        <p:txBody>
          <a:bodyPr wrap="square" rtlCol="0">
            <a:spAutoFit/>
          </a:bodyPr>
          <a:lstStyle/>
          <a:p>
            <a:r>
              <a:rPr lang="en-US" sz="3200" dirty="0" smtClean="0"/>
              <a:t>!=</a:t>
            </a:r>
          </a:p>
          <a:p>
            <a:r>
              <a:rPr lang="en-US" sz="3200" dirty="0" smtClean="0"/>
              <a:t>!==</a:t>
            </a:r>
          </a:p>
        </p:txBody>
      </p:sp>
      <p:sp>
        <p:nvSpPr>
          <p:cNvPr id="12" name="TextBox 11"/>
          <p:cNvSpPr txBox="1"/>
          <p:nvPr/>
        </p:nvSpPr>
        <p:spPr>
          <a:xfrm>
            <a:off x="7196667" y="1776971"/>
            <a:ext cx="2116667" cy="369332"/>
          </a:xfrm>
          <a:prstGeom prst="rect">
            <a:avLst/>
          </a:prstGeom>
          <a:noFill/>
        </p:spPr>
        <p:txBody>
          <a:bodyPr wrap="square" rtlCol="0">
            <a:spAutoFit/>
          </a:bodyPr>
          <a:lstStyle/>
          <a:p>
            <a:r>
              <a:rPr lang="en-US" dirty="0" smtClean="0"/>
              <a:t>Logic</a:t>
            </a:r>
            <a:endParaRPr lang="en-US" dirty="0"/>
          </a:p>
        </p:txBody>
      </p:sp>
      <p:sp>
        <p:nvSpPr>
          <p:cNvPr id="13" name="TextBox 12"/>
          <p:cNvSpPr txBox="1"/>
          <p:nvPr/>
        </p:nvSpPr>
        <p:spPr>
          <a:xfrm>
            <a:off x="7010400" y="2722470"/>
            <a:ext cx="2489200" cy="1754326"/>
          </a:xfrm>
          <a:prstGeom prst="rect">
            <a:avLst/>
          </a:prstGeom>
          <a:noFill/>
        </p:spPr>
        <p:txBody>
          <a:bodyPr wrap="square" rtlCol="0">
            <a:spAutoFit/>
          </a:bodyPr>
          <a:lstStyle/>
          <a:p>
            <a:r>
              <a:rPr lang="en-US" i="1" dirty="0" smtClean="0"/>
              <a:t>&amp;&amp;  //and</a:t>
            </a:r>
            <a:endParaRPr lang="en-US" i="1" dirty="0"/>
          </a:p>
          <a:p>
            <a:endParaRPr lang="en-US" i="1" dirty="0" smtClean="0"/>
          </a:p>
          <a:p>
            <a:r>
              <a:rPr lang="en-US" i="1" dirty="0" smtClean="0"/>
              <a:t>||   //Or</a:t>
            </a:r>
          </a:p>
          <a:p>
            <a:endParaRPr lang="en-US" i="1" dirty="0"/>
          </a:p>
          <a:p>
            <a:r>
              <a:rPr lang="en-US" i="1" dirty="0" smtClean="0"/>
              <a:t>!    //Not</a:t>
            </a:r>
          </a:p>
          <a:p>
            <a:endParaRPr lang="en-US" i="1" dirty="0" smtClean="0"/>
          </a:p>
        </p:txBody>
      </p:sp>
      <p:grpSp>
        <p:nvGrpSpPr>
          <p:cNvPr id="20" name="Group 19"/>
          <p:cNvGrpSpPr/>
          <p:nvPr/>
        </p:nvGrpSpPr>
        <p:grpSpPr>
          <a:xfrm>
            <a:off x="6502401" y="4238580"/>
            <a:ext cx="2523067" cy="1492825"/>
            <a:chOff x="9008533" y="4184408"/>
            <a:chExt cx="2523067" cy="1492825"/>
          </a:xfrm>
        </p:grpSpPr>
        <p:sp>
          <p:nvSpPr>
            <p:cNvPr id="14" name="TextBox 13"/>
            <p:cNvSpPr txBox="1"/>
            <p:nvPr/>
          </p:nvSpPr>
          <p:spPr>
            <a:xfrm>
              <a:off x="9008533" y="4753903"/>
              <a:ext cx="2523067" cy="923330"/>
            </a:xfrm>
            <a:prstGeom prst="rect">
              <a:avLst/>
            </a:prstGeom>
            <a:noFill/>
          </p:spPr>
          <p:txBody>
            <a:bodyPr wrap="square" rtlCol="0">
              <a:spAutoFit/>
            </a:bodyPr>
            <a:lstStyle/>
            <a:p>
              <a:r>
                <a:rPr lang="en-US" dirty="0" smtClean="0"/>
                <a:t>Unary operator that flips the value given to it in </a:t>
              </a:r>
              <a:r>
                <a:rPr lang="en-US" dirty="0" err="1" smtClean="0"/>
                <a:t>booleans</a:t>
              </a:r>
              <a:endParaRPr lang="en-US" dirty="0"/>
            </a:p>
          </p:txBody>
        </p:sp>
        <p:cxnSp>
          <p:nvCxnSpPr>
            <p:cNvPr id="19" name="Straight Arrow Connector 18"/>
            <p:cNvCxnSpPr/>
            <p:nvPr/>
          </p:nvCxnSpPr>
          <p:spPr>
            <a:xfrm flipV="1">
              <a:off x="9702799" y="4184408"/>
              <a:ext cx="0" cy="5694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21" name="TextBox 20"/>
          <p:cNvSpPr txBox="1"/>
          <p:nvPr/>
        </p:nvSpPr>
        <p:spPr>
          <a:xfrm>
            <a:off x="6299201" y="6055301"/>
            <a:ext cx="3776133" cy="369332"/>
          </a:xfrm>
          <a:prstGeom prst="rect">
            <a:avLst/>
          </a:prstGeom>
          <a:noFill/>
        </p:spPr>
        <p:txBody>
          <a:bodyPr wrap="square" rtlCol="0">
            <a:spAutoFit/>
          </a:bodyPr>
          <a:lstStyle/>
          <a:p>
            <a:r>
              <a:rPr lang="en-US" smtClean="0"/>
              <a:t>1 + 1 == 2 &amp;&amp; 10 *10 &gt; 50</a:t>
            </a:r>
            <a:endParaRPr lang="en-US"/>
          </a:p>
        </p:txBody>
      </p:sp>
      <p:sp>
        <p:nvSpPr>
          <p:cNvPr id="23" name="TextBox 22"/>
          <p:cNvSpPr txBox="1"/>
          <p:nvPr/>
        </p:nvSpPr>
        <p:spPr>
          <a:xfrm>
            <a:off x="9516533" y="1743408"/>
            <a:ext cx="2116667" cy="369332"/>
          </a:xfrm>
          <a:prstGeom prst="rect">
            <a:avLst/>
          </a:prstGeom>
          <a:noFill/>
        </p:spPr>
        <p:txBody>
          <a:bodyPr wrap="square" rtlCol="0">
            <a:spAutoFit/>
          </a:bodyPr>
          <a:lstStyle/>
          <a:p>
            <a:r>
              <a:rPr lang="en-US" dirty="0" smtClean="0"/>
              <a:t>Ternary</a:t>
            </a:r>
            <a:endParaRPr lang="en-US" dirty="0"/>
          </a:p>
        </p:txBody>
      </p:sp>
      <p:sp>
        <p:nvSpPr>
          <p:cNvPr id="24" name="TextBox 23"/>
          <p:cNvSpPr txBox="1"/>
          <p:nvPr/>
        </p:nvSpPr>
        <p:spPr>
          <a:xfrm>
            <a:off x="8864599" y="2775190"/>
            <a:ext cx="3005667" cy="369332"/>
          </a:xfrm>
          <a:prstGeom prst="rect">
            <a:avLst/>
          </a:prstGeom>
          <a:noFill/>
        </p:spPr>
        <p:txBody>
          <a:bodyPr wrap="square" rtlCol="0">
            <a:spAutoFit/>
          </a:bodyPr>
          <a:lstStyle/>
          <a:p>
            <a:r>
              <a:rPr lang="en-US" i="1" dirty="0" smtClean="0"/>
              <a:t>Boolean ? entery1 : entrey2 </a:t>
            </a:r>
          </a:p>
        </p:txBody>
      </p:sp>
      <p:cxnSp>
        <p:nvCxnSpPr>
          <p:cNvPr id="26" name="Straight Arrow Connector 25"/>
          <p:cNvCxnSpPr/>
          <p:nvPr/>
        </p:nvCxnSpPr>
        <p:spPr>
          <a:xfrm flipV="1">
            <a:off x="9499600" y="3253075"/>
            <a:ext cx="0" cy="459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9050866" y="3788790"/>
            <a:ext cx="931333" cy="646331"/>
          </a:xfrm>
          <a:prstGeom prst="rect">
            <a:avLst/>
          </a:prstGeom>
          <a:noFill/>
        </p:spPr>
        <p:txBody>
          <a:bodyPr wrap="square" rtlCol="0">
            <a:spAutoFit/>
          </a:bodyPr>
          <a:lstStyle/>
          <a:p>
            <a:r>
              <a:rPr lang="en-US" smtClean="0"/>
              <a:t>If this is true</a:t>
            </a:r>
            <a:endParaRPr lang="en-US"/>
          </a:p>
        </p:txBody>
      </p:sp>
      <p:sp>
        <p:nvSpPr>
          <p:cNvPr id="29" name="TextBox 28"/>
          <p:cNvSpPr txBox="1"/>
          <p:nvPr/>
        </p:nvSpPr>
        <p:spPr>
          <a:xfrm>
            <a:off x="10016063" y="3632872"/>
            <a:ext cx="2302934" cy="923330"/>
          </a:xfrm>
          <a:prstGeom prst="rect">
            <a:avLst/>
          </a:prstGeom>
          <a:noFill/>
        </p:spPr>
        <p:txBody>
          <a:bodyPr wrap="square" rtlCol="0">
            <a:spAutoFit/>
          </a:bodyPr>
          <a:lstStyle/>
          <a:p>
            <a:r>
              <a:rPr lang="en-US" dirty="0" smtClean="0"/>
              <a:t>The it returns entry one if it is false it </a:t>
            </a:r>
            <a:r>
              <a:rPr lang="en-US" smtClean="0"/>
              <a:t>returns entry </a:t>
            </a:r>
            <a:r>
              <a:rPr lang="en-US" dirty="0" smtClean="0"/>
              <a:t>2</a:t>
            </a:r>
            <a:endParaRPr lang="en-US" dirty="0"/>
          </a:p>
        </p:txBody>
      </p:sp>
      <p:pic>
        <p:nvPicPr>
          <p:cNvPr id="30" name="Picture 8" descr="http://i.stack.imgur.com/Mmww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111011" y="5793507"/>
            <a:ext cx="924970" cy="924970"/>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p:cNvSpPr txBox="1"/>
          <p:nvPr/>
        </p:nvSpPr>
        <p:spPr>
          <a:xfrm>
            <a:off x="1857857" y="6324971"/>
            <a:ext cx="1574800" cy="584775"/>
          </a:xfrm>
          <a:prstGeom prst="rect">
            <a:avLst/>
          </a:prstGeom>
          <a:noFill/>
        </p:spPr>
        <p:txBody>
          <a:bodyPr wrap="square" rtlCol="0">
            <a:spAutoFit/>
          </a:bodyPr>
          <a:lstStyle/>
          <a:p>
            <a:r>
              <a:rPr lang="en-US" sz="3200" smtClean="0"/>
              <a:t>in</a:t>
            </a:r>
            <a:endParaRPr lang="en-US" sz="3200" dirty="0" smtClean="0"/>
          </a:p>
        </p:txBody>
      </p:sp>
    </p:spTree>
    <p:extLst>
      <p:ext uri="{BB962C8B-B14F-4D97-AF65-F5344CB8AC3E}">
        <p14:creationId xmlns:p14="http://schemas.microsoft.com/office/powerpoint/2010/main" val="1283751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8" grpId="0"/>
      <p:bldP spid="9" grpId="0"/>
      <p:bldP spid="10" grpId="0"/>
      <p:bldP spid="11" grpId="0"/>
      <p:bldP spid="13" grpId="0"/>
      <p:bldP spid="21" grpId="0"/>
      <p:bldP spid="24" grpId="0"/>
      <p:bldP spid="31"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Boolean</a:t>
            </a:r>
            <a:endParaRPr lang="en-US" dirty="0"/>
          </a:p>
        </p:txBody>
      </p:sp>
      <p:sp>
        <p:nvSpPr>
          <p:cNvPr id="4" name="TextBox 3"/>
          <p:cNvSpPr txBox="1"/>
          <p:nvPr/>
        </p:nvSpPr>
        <p:spPr>
          <a:xfrm>
            <a:off x="4461933" y="1690688"/>
            <a:ext cx="3268133" cy="769441"/>
          </a:xfrm>
          <a:prstGeom prst="rect">
            <a:avLst/>
          </a:prstGeom>
          <a:noFill/>
        </p:spPr>
        <p:txBody>
          <a:bodyPr wrap="square" rtlCol="0">
            <a:spAutoFit/>
          </a:bodyPr>
          <a:lstStyle/>
          <a:p>
            <a:r>
              <a:rPr lang="en-US" sz="4400" dirty="0" smtClean="0">
                <a:solidFill>
                  <a:srgbClr val="00B050"/>
                </a:solidFill>
              </a:rPr>
              <a:t>True</a:t>
            </a:r>
            <a:r>
              <a:rPr lang="en-US" sz="4400" dirty="0" smtClean="0"/>
              <a:t>  or </a:t>
            </a:r>
            <a:r>
              <a:rPr lang="en-US" sz="4400" dirty="0" smtClean="0">
                <a:solidFill>
                  <a:srgbClr val="FF0000"/>
                </a:solidFill>
              </a:rPr>
              <a:t>false</a:t>
            </a:r>
            <a:endParaRPr lang="en-US" sz="4400" dirty="0">
              <a:solidFill>
                <a:srgbClr val="FF0000"/>
              </a:solidFill>
            </a:endParaRPr>
          </a:p>
        </p:txBody>
      </p:sp>
      <p:sp>
        <p:nvSpPr>
          <p:cNvPr id="5" name="TextBox 4"/>
          <p:cNvSpPr txBox="1"/>
          <p:nvPr/>
        </p:nvSpPr>
        <p:spPr>
          <a:xfrm>
            <a:off x="838200" y="2460129"/>
            <a:ext cx="2209800" cy="2585323"/>
          </a:xfrm>
          <a:prstGeom prst="rect">
            <a:avLst/>
          </a:prstGeom>
          <a:noFill/>
        </p:spPr>
        <p:txBody>
          <a:bodyPr wrap="square" rtlCol="0">
            <a:spAutoFit/>
          </a:bodyPr>
          <a:lstStyle/>
          <a:p>
            <a:r>
              <a:rPr lang="en-US" dirty="0" smtClean="0"/>
              <a:t>Example</a:t>
            </a:r>
          </a:p>
          <a:p>
            <a:endParaRPr lang="en-US" dirty="0"/>
          </a:p>
          <a:p>
            <a:r>
              <a:rPr lang="en-US" dirty="0" smtClean="0"/>
              <a:t>3 == 3</a:t>
            </a:r>
          </a:p>
          <a:p>
            <a:endParaRPr lang="en-US" dirty="0"/>
          </a:p>
          <a:p>
            <a:r>
              <a:rPr lang="en-US" dirty="0" smtClean="0"/>
              <a:t>3&gt;1</a:t>
            </a:r>
          </a:p>
          <a:p>
            <a:endParaRPr lang="en-US" dirty="0"/>
          </a:p>
          <a:p>
            <a:r>
              <a:rPr lang="en-US" dirty="0" smtClean="0"/>
              <a:t>3&lt;1</a:t>
            </a:r>
          </a:p>
          <a:p>
            <a:endParaRPr lang="en-US" dirty="0"/>
          </a:p>
          <a:p>
            <a:r>
              <a:rPr lang="en-US" dirty="0" smtClean="0"/>
              <a:t>“t” == “t”</a:t>
            </a:r>
            <a:endParaRPr lang="en-US" dirty="0"/>
          </a:p>
        </p:txBody>
      </p:sp>
      <p:sp>
        <p:nvSpPr>
          <p:cNvPr id="6" name="TextBox 5"/>
          <p:cNvSpPr txBox="1"/>
          <p:nvPr/>
        </p:nvSpPr>
        <p:spPr>
          <a:xfrm>
            <a:off x="4097867" y="2827867"/>
            <a:ext cx="4114800" cy="369332"/>
          </a:xfrm>
          <a:prstGeom prst="rect">
            <a:avLst/>
          </a:prstGeom>
          <a:noFill/>
        </p:spPr>
        <p:txBody>
          <a:bodyPr wrap="square" rtlCol="0">
            <a:spAutoFit/>
          </a:bodyPr>
          <a:lstStyle/>
          <a:p>
            <a:r>
              <a:rPr lang="en-US" dirty="0" err="1" smtClean="0"/>
              <a:t>NaN</a:t>
            </a:r>
            <a:r>
              <a:rPr lang="en-US" dirty="0" smtClean="0"/>
              <a:t> === </a:t>
            </a:r>
            <a:r>
              <a:rPr lang="en-US" dirty="0" err="1" smtClean="0"/>
              <a:t>NaN</a:t>
            </a:r>
            <a:r>
              <a:rPr lang="en-US" dirty="0" smtClean="0"/>
              <a:t>  // false</a:t>
            </a:r>
            <a:endParaRPr lang="en-US" dirty="0"/>
          </a:p>
        </p:txBody>
      </p:sp>
      <p:sp>
        <p:nvSpPr>
          <p:cNvPr id="8" name="TextBox 7"/>
          <p:cNvSpPr txBox="1"/>
          <p:nvPr/>
        </p:nvSpPr>
        <p:spPr>
          <a:xfrm>
            <a:off x="4097867" y="3606800"/>
            <a:ext cx="4284133" cy="1477328"/>
          </a:xfrm>
          <a:prstGeom prst="rect">
            <a:avLst/>
          </a:prstGeom>
          <a:noFill/>
        </p:spPr>
        <p:txBody>
          <a:bodyPr wrap="square" rtlCol="0">
            <a:spAutoFit/>
          </a:bodyPr>
          <a:lstStyle/>
          <a:p>
            <a:r>
              <a:rPr lang="en-US" dirty="0" err="1" smtClean="0"/>
              <a:t>Console.log</a:t>
            </a:r>
            <a:r>
              <a:rPr lang="en-US" dirty="0" smtClean="0"/>
              <a:t> (true &amp;&amp; </a:t>
            </a:r>
            <a:r>
              <a:rPr lang="en-US" dirty="0" err="1" smtClean="0"/>
              <a:t>flase</a:t>
            </a:r>
            <a:r>
              <a:rPr lang="en-US" dirty="0" smtClean="0"/>
              <a:t>)  //false</a:t>
            </a:r>
          </a:p>
          <a:p>
            <a:endParaRPr lang="en-US" dirty="0"/>
          </a:p>
          <a:p>
            <a:r>
              <a:rPr lang="en-US" dirty="0" err="1" smtClean="0"/>
              <a:t>Console.log</a:t>
            </a:r>
            <a:r>
              <a:rPr lang="en-US" dirty="0" smtClean="0"/>
              <a:t>(true &amp;&amp; true) //</a:t>
            </a:r>
            <a:r>
              <a:rPr lang="en-US" dirty="0" err="1" smtClean="0"/>
              <a:t>flase</a:t>
            </a:r>
            <a:endParaRPr lang="en-US" dirty="0" smtClean="0"/>
          </a:p>
          <a:p>
            <a:endParaRPr lang="en-US" dirty="0"/>
          </a:p>
          <a:p>
            <a:r>
              <a:rPr lang="en-US" dirty="0" smtClean="0"/>
              <a:t>!true // false</a:t>
            </a:r>
            <a:endParaRPr lang="en-US" dirty="0"/>
          </a:p>
        </p:txBody>
      </p:sp>
      <p:pic>
        <p:nvPicPr>
          <p:cNvPr id="10" name="Picture 8" descr="http://i.stack.imgur.com/Mmww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111011" y="5793507"/>
            <a:ext cx="924970" cy="9249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32073"/>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Our first program</a:t>
            </a:r>
            <a:endParaRPr lang="en-US" dirty="0"/>
          </a:p>
        </p:txBody>
      </p:sp>
      <p:sp>
        <p:nvSpPr>
          <p:cNvPr id="4" name="TextBox 3"/>
          <p:cNvSpPr txBox="1"/>
          <p:nvPr/>
        </p:nvSpPr>
        <p:spPr>
          <a:xfrm>
            <a:off x="1270000" y="1828800"/>
            <a:ext cx="982135" cy="646331"/>
          </a:xfrm>
          <a:prstGeom prst="rect">
            <a:avLst/>
          </a:prstGeom>
          <a:noFill/>
        </p:spPr>
        <p:txBody>
          <a:bodyPr wrap="square" rtlCol="0">
            <a:spAutoFit/>
          </a:bodyPr>
          <a:lstStyle/>
          <a:p>
            <a:r>
              <a:rPr lang="en-US" dirty="0" smtClean="0"/>
              <a:t>1;</a:t>
            </a:r>
          </a:p>
          <a:p>
            <a:r>
              <a:rPr lang="en-US" dirty="0" smtClean="0"/>
              <a:t>!false;</a:t>
            </a:r>
          </a:p>
        </p:txBody>
      </p:sp>
      <p:grpSp>
        <p:nvGrpSpPr>
          <p:cNvPr id="10" name="Group 9"/>
          <p:cNvGrpSpPr/>
          <p:nvPr/>
        </p:nvGrpSpPr>
        <p:grpSpPr>
          <a:xfrm>
            <a:off x="2624667" y="1878167"/>
            <a:ext cx="8729133" cy="646331"/>
            <a:chOff x="2624667" y="1878167"/>
            <a:chExt cx="8729133" cy="646331"/>
          </a:xfrm>
        </p:grpSpPr>
        <p:grpSp>
          <p:nvGrpSpPr>
            <p:cNvPr id="8" name="Group 7"/>
            <p:cNvGrpSpPr/>
            <p:nvPr/>
          </p:nvGrpSpPr>
          <p:grpSpPr>
            <a:xfrm>
              <a:off x="2624667" y="1878167"/>
              <a:ext cx="6214532" cy="646331"/>
              <a:chOff x="2624667" y="1878167"/>
              <a:chExt cx="6214532" cy="646331"/>
            </a:xfrm>
          </p:grpSpPr>
          <p:cxnSp>
            <p:nvCxnSpPr>
              <p:cNvPr id="6" name="Straight Arrow Connector 5"/>
              <p:cNvCxnSpPr/>
              <p:nvPr/>
            </p:nvCxnSpPr>
            <p:spPr>
              <a:xfrm>
                <a:off x="2624667" y="2201333"/>
                <a:ext cx="10160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4013199" y="1878167"/>
                <a:ext cx="4826000" cy="646331"/>
              </a:xfrm>
              <a:prstGeom prst="rect">
                <a:avLst/>
              </a:prstGeom>
              <a:noFill/>
            </p:spPr>
            <p:txBody>
              <a:bodyPr wrap="square" rtlCol="0">
                <a:spAutoFit/>
              </a:bodyPr>
              <a:lstStyle/>
              <a:p>
                <a:r>
                  <a:rPr lang="en-US" dirty="0" smtClean="0"/>
                  <a:t>But this would just despaired , it is </a:t>
                </a:r>
                <a:r>
                  <a:rPr lang="en-US" smtClean="0"/>
                  <a:t>not affecting </a:t>
                </a:r>
                <a:r>
                  <a:rPr lang="en-US" dirty="0" smtClean="0"/>
                  <a:t>the world , do how do we save information</a:t>
                </a:r>
                <a:endParaRPr lang="en-US" dirty="0"/>
              </a:p>
            </p:txBody>
          </p:sp>
        </p:grpSp>
        <p:sp>
          <p:nvSpPr>
            <p:cNvPr id="9" name="TextBox 8"/>
            <p:cNvSpPr txBox="1"/>
            <p:nvPr/>
          </p:nvSpPr>
          <p:spPr>
            <a:xfrm>
              <a:off x="8940800" y="1890356"/>
              <a:ext cx="2413000" cy="584775"/>
            </a:xfrm>
            <a:prstGeom prst="rect">
              <a:avLst/>
            </a:prstGeom>
            <a:noFill/>
          </p:spPr>
          <p:txBody>
            <a:bodyPr wrap="square" rtlCol="0">
              <a:spAutoFit/>
            </a:bodyPr>
            <a:lstStyle/>
            <a:p>
              <a:r>
                <a:rPr lang="en-US" sz="3200" smtClean="0"/>
                <a:t>Variables</a:t>
              </a:r>
              <a:endParaRPr lang="en-US" sz="3200"/>
            </a:p>
          </p:txBody>
        </p:sp>
      </p:grpSp>
      <p:sp>
        <p:nvSpPr>
          <p:cNvPr id="11" name="TextBox 10"/>
          <p:cNvSpPr txBox="1"/>
          <p:nvPr/>
        </p:nvSpPr>
        <p:spPr>
          <a:xfrm>
            <a:off x="677333" y="3166533"/>
            <a:ext cx="1947334" cy="369332"/>
          </a:xfrm>
          <a:prstGeom prst="rect">
            <a:avLst/>
          </a:prstGeom>
          <a:noFill/>
        </p:spPr>
        <p:txBody>
          <a:bodyPr wrap="square" rtlCol="0">
            <a:spAutoFit/>
          </a:bodyPr>
          <a:lstStyle/>
          <a:p>
            <a:r>
              <a:rPr lang="en-US" dirty="0" err="1" smtClean="0"/>
              <a:t>Var</a:t>
            </a:r>
            <a:r>
              <a:rPr lang="en-US" dirty="0" smtClean="0"/>
              <a:t> name = 5 *5 ;</a:t>
            </a:r>
            <a:endParaRPr lang="en-US" dirty="0"/>
          </a:p>
        </p:txBody>
      </p:sp>
      <p:grpSp>
        <p:nvGrpSpPr>
          <p:cNvPr id="18" name="Group 17"/>
          <p:cNvGrpSpPr/>
          <p:nvPr/>
        </p:nvGrpSpPr>
        <p:grpSpPr>
          <a:xfrm>
            <a:off x="321733" y="3166533"/>
            <a:ext cx="8365066" cy="1648600"/>
            <a:chOff x="321733" y="3166533"/>
            <a:chExt cx="8365066" cy="1648600"/>
          </a:xfrm>
        </p:grpSpPr>
        <p:cxnSp>
          <p:nvCxnSpPr>
            <p:cNvPr id="13" name="Straight Arrow Connector 12"/>
            <p:cNvCxnSpPr/>
            <p:nvPr/>
          </p:nvCxnSpPr>
          <p:spPr>
            <a:xfrm>
              <a:off x="2827867" y="3351199"/>
              <a:ext cx="15240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4639732" y="3166533"/>
              <a:ext cx="4047067" cy="646331"/>
            </a:xfrm>
            <a:prstGeom prst="rect">
              <a:avLst/>
            </a:prstGeom>
            <a:noFill/>
          </p:spPr>
          <p:txBody>
            <a:bodyPr wrap="square" rtlCol="0">
              <a:spAutoFit/>
            </a:bodyPr>
            <a:lstStyle/>
            <a:p>
              <a:r>
                <a:rPr lang="en-US" dirty="0" smtClean="0"/>
                <a:t>After creating it the name of the variable can be used as an expression</a:t>
              </a:r>
              <a:endParaRPr lang="en-US" dirty="0"/>
            </a:p>
          </p:txBody>
        </p:sp>
        <p:cxnSp>
          <p:nvCxnSpPr>
            <p:cNvPr id="16" name="Straight Arrow Connector 15"/>
            <p:cNvCxnSpPr/>
            <p:nvPr/>
          </p:nvCxnSpPr>
          <p:spPr>
            <a:xfrm>
              <a:off x="838200" y="3657600"/>
              <a:ext cx="0" cy="3894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321733" y="4168802"/>
              <a:ext cx="1574800" cy="646331"/>
            </a:xfrm>
            <a:prstGeom prst="rect">
              <a:avLst/>
            </a:prstGeom>
            <a:noFill/>
          </p:spPr>
          <p:txBody>
            <a:bodyPr wrap="square" rtlCol="0">
              <a:spAutoFit/>
            </a:bodyPr>
            <a:lstStyle/>
            <a:p>
              <a:r>
                <a:rPr lang="en-US" smtClean="0"/>
                <a:t>This is a reserved word </a:t>
              </a:r>
              <a:endParaRPr lang="en-US"/>
            </a:p>
          </p:txBody>
        </p:sp>
      </p:grpSp>
      <p:pic>
        <p:nvPicPr>
          <p:cNvPr id="19" name="Picture 8" descr="http://i.stack.imgur.com/Mmww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11011" y="5793507"/>
            <a:ext cx="924970" cy="9249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1796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1"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Keywords and reserved words</a:t>
            </a:r>
            <a:endParaRPr lang="en-US" dirty="0"/>
          </a:p>
        </p:txBody>
      </p:sp>
      <p:pic>
        <p:nvPicPr>
          <p:cNvPr id="4" name="Picture 3"/>
          <p:cNvPicPr>
            <a:picLocks noChangeAspect="1"/>
          </p:cNvPicPr>
          <p:nvPr/>
        </p:nvPicPr>
        <p:blipFill>
          <a:blip r:embed="rId2"/>
          <a:stretch>
            <a:fillRect/>
          </a:stretch>
        </p:blipFill>
        <p:spPr>
          <a:xfrm>
            <a:off x="1610206" y="2260334"/>
            <a:ext cx="9743594" cy="2531800"/>
          </a:xfrm>
          <a:prstGeom prst="rect">
            <a:avLst/>
          </a:prstGeom>
        </p:spPr>
      </p:pic>
      <p:pic>
        <p:nvPicPr>
          <p:cNvPr id="5" name="Picture 8" descr="http://i.stack.imgur.com/Mmww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111011" y="5793507"/>
            <a:ext cx="924970" cy="9249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5375320"/>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Function</a:t>
            </a:r>
            <a:endParaRPr lang="en-US" dirty="0"/>
          </a:p>
        </p:txBody>
      </p:sp>
      <p:pic>
        <p:nvPicPr>
          <p:cNvPr id="4" name="Picture 8" descr="http://i.stack.imgur.com/Mmww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11011" y="5793507"/>
            <a:ext cx="924970" cy="92497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2235200" y="1473200"/>
            <a:ext cx="7890933" cy="646331"/>
          </a:xfrm>
          <a:prstGeom prst="rect">
            <a:avLst/>
          </a:prstGeom>
          <a:noFill/>
        </p:spPr>
        <p:txBody>
          <a:bodyPr wrap="square" rtlCol="0">
            <a:spAutoFit/>
          </a:bodyPr>
          <a:lstStyle/>
          <a:p>
            <a:r>
              <a:rPr lang="en-US" dirty="0" smtClean="0"/>
              <a:t>A function is a peace of program wrapped in a value , that can be applied in order to run the wrapped program </a:t>
            </a:r>
            <a:endParaRPr lang="en-US" dirty="0"/>
          </a:p>
        </p:txBody>
      </p:sp>
      <p:cxnSp>
        <p:nvCxnSpPr>
          <p:cNvPr id="7" name="Straight Arrow Connector 6"/>
          <p:cNvCxnSpPr/>
          <p:nvPr/>
        </p:nvCxnSpPr>
        <p:spPr>
          <a:xfrm>
            <a:off x="5181600" y="2336800"/>
            <a:ext cx="0" cy="5757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3462866" y="2912533"/>
            <a:ext cx="3437467" cy="1200329"/>
          </a:xfrm>
          <a:prstGeom prst="rect">
            <a:avLst/>
          </a:prstGeom>
          <a:noFill/>
        </p:spPr>
        <p:txBody>
          <a:bodyPr wrap="square" rtlCol="0">
            <a:spAutoFit/>
          </a:bodyPr>
          <a:lstStyle/>
          <a:p>
            <a:r>
              <a:rPr lang="en-US" dirty="0" err="1" smtClean="0"/>
              <a:t>Thik</a:t>
            </a:r>
            <a:r>
              <a:rPr lang="en-US" dirty="0" smtClean="0"/>
              <a:t> about the f</a:t>
            </a:r>
            <a:r>
              <a:rPr lang="en-US" i="1" dirty="0" smtClean="0"/>
              <a:t>unctions</a:t>
            </a:r>
            <a:r>
              <a:rPr lang="en-US" dirty="0" smtClean="0"/>
              <a:t> in </a:t>
            </a:r>
            <a:r>
              <a:rPr lang="en-US" dirty="0" err="1" smtClean="0"/>
              <a:t>exel</a:t>
            </a:r>
            <a:r>
              <a:rPr lang="en-US" dirty="0" smtClean="0"/>
              <a:t> , they they do something , the only thing you need is to put the </a:t>
            </a:r>
            <a:r>
              <a:rPr lang="en-US" i="1" dirty="0" smtClean="0"/>
              <a:t>arguments</a:t>
            </a:r>
            <a:endParaRPr lang="en-US" i="1" dirty="0"/>
          </a:p>
        </p:txBody>
      </p:sp>
      <p:sp>
        <p:nvSpPr>
          <p:cNvPr id="9" name="TextBox 8"/>
          <p:cNvSpPr txBox="1"/>
          <p:nvPr/>
        </p:nvSpPr>
        <p:spPr>
          <a:xfrm>
            <a:off x="575733" y="4112862"/>
            <a:ext cx="4910667" cy="2585323"/>
          </a:xfrm>
          <a:prstGeom prst="rect">
            <a:avLst/>
          </a:prstGeom>
          <a:noFill/>
        </p:spPr>
        <p:txBody>
          <a:bodyPr wrap="square" rtlCol="0">
            <a:spAutoFit/>
          </a:bodyPr>
          <a:lstStyle/>
          <a:p>
            <a:r>
              <a:rPr lang="en-US" dirty="0" smtClean="0"/>
              <a:t>Alert(‘text’);</a:t>
            </a:r>
          </a:p>
          <a:p>
            <a:endParaRPr lang="en-US" dirty="0"/>
          </a:p>
          <a:p>
            <a:r>
              <a:rPr lang="en-US" dirty="0" err="1" smtClean="0"/>
              <a:t>isNaN</a:t>
            </a:r>
            <a:r>
              <a:rPr lang="en-US" dirty="0" smtClean="0"/>
              <a:t>();</a:t>
            </a:r>
          </a:p>
          <a:p>
            <a:endParaRPr lang="en-US" dirty="0"/>
          </a:p>
          <a:p>
            <a:r>
              <a:rPr lang="en-US" dirty="0" err="1" smtClean="0"/>
              <a:t>Console.log</a:t>
            </a:r>
            <a:r>
              <a:rPr lang="en-US" dirty="0" smtClean="0"/>
              <a:t>(</a:t>
            </a:r>
            <a:r>
              <a:rPr lang="en-US" dirty="0" err="1" smtClean="0"/>
              <a:t>math.max</a:t>
            </a:r>
            <a:r>
              <a:rPr lang="en-US" dirty="0" smtClean="0"/>
              <a:t> ( 2 , 4 ));</a:t>
            </a:r>
          </a:p>
          <a:p>
            <a:endParaRPr lang="en-US" dirty="0"/>
          </a:p>
          <a:p>
            <a:r>
              <a:rPr lang="en-US" dirty="0" smtClean="0"/>
              <a:t>Confirm (“do you like this”) ; </a:t>
            </a:r>
          </a:p>
          <a:p>
            <a:endParaRPr lang="en-US" dirty="0"/>
          </a:p>
          <a:p>
            <a:r>
              <a:rPr lang="en-US" dirty="0" smtClean="0"/>
              <a:t>Prompt (‘tell me what you think’);</a:t>
            </a:r>
            <a:endParaRPr lang="en-US" dirty="0"/>
          </a:p>
        </p:txBody>
      </p:sp>
      <p:sp>
        <p:nvSpPr>
          <p:cNvPr id="10" name="TextBox 9"/>
          <p:cNvSpPr txBox="1"/>
          <p:nvPr/>
        </p:nvSpPr>
        <p:spPr>
          <a:xfrm>
            <a:off x="6265333" y="4402667"/>
            <a:ext cx="2760134" cy="646331"/>
          </a:xfrm>
          <a:prstGeom prst="rect">
            <a:avLst/>
          </a:prstGeom>
          <a:noFill/>
        </p:spPr>
        <p:txBody>
          <a:bodyPr wrap="square" rtlCol="0">
            <a:spAutoFit/>
          </a:bodyPr>
          <a:lstStyle/>
          <a:p>
            <a:r>
              <a:rPr lang="en-US" dirty="0" err="1" smtClean="0"/>
              <a:t>Exersice</a:t>
            </a:r>
            <a:r>
              <a:rPr lang="en-US" dirty="0" smtClean="0"/>
              <a:t> – create the max function</a:t>
            </a:r>
            <a:endParaRPr lang="en-US" dirty="0"/>
          </a:p>
        </p:txBody>
      </p:sp>
    </p:spTree>
    <p:extLst>
      <p:ext uri="{BB962C8B-B14F-4D97-AF65-F5344CB8AC3E}">
        <p14:creationId xmlns:p14="http://schemas.microsoft.com/office/powerpoint/2010/main" val="1353529242"/>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Conditional execution</a:t>
            </a:r>
            <a:endParaRPr lang="en-US" dirty="0"/>
          </a:p>
        </p:txBody>
      </p:sp>
      <p:pic>
        <p:nvPicPr>
          <p:cNvPr id="4" name="Picture 3"/>
          <p:cNvPicPr>
            <a:picLocks noChangeAspect="1"/>
          </p:cNvPicPr>
          <p:nvPr/>
        </p:nvPicPr>
        <p:blipFill>
          <a:blip r:embed="rId2"/>
          <a:stretch>
            <a:fillRect/>
          </a:stretch>
        </p:blipFill>
        <p:spPr>
          <a:xfrm>
            <a:off x="6883400" y="221589"/>
            <a:ext cx="4055533" cy="1612633"/>
          </a:xfrm>
          <a:prstGeom prst="rect">
            <a:avLst/>
          </a:prstGeom>
        </p:spPr>
      </p:pic>
      <p:pic>
        <p:nvPicPr>
          <p:cNvPr id="6" name="Imagen 6"/>
          <p:cNvPicPr>
            <a:picLocks noChangeAspect="1"/>
          </p:cNvPicPr>
          <p:nvPr/>
        </p:nvPicPr>
        <p:blipFill>
          <a:blip r:embed="rId3"/>
          <a:stretch>
            <a:fillRect/>
          </a:stretch>
        </p:blipFill>
        <p:spPr>
          <a:xfrm>
            <a:off x="35280" y="3340063"/>
            <a:ext cx="4538799" cy="1773564"/>
          </a:xfrm>
          <a:prstGeom prst="rect">
            <a:avLst/>
          </a:prstGeom>
        </p:spPr>
      </p:pic>
      <p:pic>
        <p:nvPicPr>
          <p:cNvPr id="7" name="Imagen 8"/>
          <p:cNvPicPr>
            <a:picLocks noChangeAspect="1"/>
          </p:cNvPicPr>
          <p:nvPr/>
        </p:nvPicPr>
        <p:blipFill>
          <a:blip r:embed="rId4"/>
          <a:stretch>
            <a:fillRect/>
          </a:stretch>
        </p:blipFill>
        <p:spPr>
          <a:xfrm>
            <a:off x="4574079" y="1749876"/>
            <a:ext cx="7471481" cy="4043631"/>
          </a:xfrm>
          <a:prstGeom prst="rect">
            <a:avLst/>
          </a:prstGeom>
        </p:spPr>
      </p:pic>
      <p:pic>
        <p:nvPicPr>
          <p:cNvPr id="10" name="Picture 8" descr="http://i.stack.imgur.com/Mmww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111011" y="5793507"/>
            <a:ext cx="924970" cy="9249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5575056"/>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While do loops</a:t>
            </a:r>
            <a:endParaRPr lang="en-US" dirty="0"/>
          </a:p>
        </p:txBody>
      </p:sp>
      <p:pic>
        <p:nvPicPr>
          <p:cNvPr id="4" name="Picture 3"/>
          <p:cNvPicPr>
            <a:picLocks noChangeAspect="1"/>
          </p:cNvPicPr>
          <p:nvPr/>
        </p:nvPicPr>
        <p:blipFill>
          <a:blip r:embed="rId2"/>
          <a:stretch>
            <a:fillRect/>
          </a:stretch>
        </p:blipFill>
        <p:spPr>
          <a:xfrm>
            <a:off x="5706533" y="541866"/>
            <a:ext cx="3962400" cy="1510954"/>
          </a:xfrm>
          <a:prstGeom prst="rect">
            <a:avLst/>
          </a:prstGeom>
        </p:spPr>
      </p:pic>
      <p:pic>
        <p:nvPicPr>
          <p:cNvPr id="6" name="Imagen 14"/>
          <p:cNvPicPr>
            <a:picLocks noChangeAspect="1"/>
          </p:cNvPicPr>
          <p:nvPr/>
        </p:nvPicPr>
        <p:blipFill>
          <a:blip r:embed="rId3"/>
          <a:stretch>
            <a:fillRect/>
          </a:stretch>
        </p:blipFill>
        <p:spPr>
          <a:xfrm>
            <a:off x="2538435" y="2052820"/>
            <a:ext cx="7130498" cy="2145108"/>
          </a:xfrm>
          <a:prstGeom prst="rect">
            <a:avLst/>
          </a:prstGeom>
        </p:spPr>
      </p:pic>
      <p:sp>
        <p:nvSpPr>
          <p:cNvPr id="7" name="TextBox 6"/>
          <p:cNvSpPr txBox="1"/>
          <p:nvPr/>
        </p:nvSpPr>
        <p:spPr>
          <a:xfrm>
            <a:off x="3877734" y="4809067"/>
            <a:ext cx="8314266" cy="923330"/>
          </a:xfrm>
          <a:prstGeom prst="rect">
            <a:avLst/>
          </a:prstGeom>
          <a:noFill/>
        </p:spPr>
        <p:txBody>
          <a:bodyPr wrap="square" rtlCol="0">
            <a:spAutoFit/>
          </a:bodyPr>
          <a:lstStyle/>
          <a:p>
            <a:r>
              <a:rPr lang="en-US" dirty="0" smtClean="0"/>
              <a:t>Do {</a:t>
            </a:r>
          </a:p>
          <a:p>
            <a:r>
              <a:rPr lang="en-US" dirty="0" smtClean="0"/>
              <a:t> </a:t>
            </a:r>
            <a:r>
              <a:rPr lang="en-US" dirty="0" err="1" smtClean="0"/>
              <a:t>var</a:t>
            </a:r>
            <a:r>
              <a:rPr lang="en-US" dirty="0" smtClean="0"/>
              <a:t> name = prompt(“who are you”); }</a:t>
            </a:r>
            <a:endParaRPr lang="en-US" dirty="0"/>
          </a:p>
          <a:p>
            <a:r>
              <a:rPr lang="en-US" dirty="0" smtClean="0"/>
              <a:t>While (!name);</a:t>
            </a:r>
          </a:p>
        </p:txBody>
      </p:sp>
      <p:sp>
        <p:nvSpPr>
          <p:cNvPr id="8" name="TextBox 7"/>
          <p:cNvSpPr txBox="1"/>
          <p:nvPr/>
        </p:nvSpPr>
        <p:spPr>
          <a:xfrm>
            <a:off x="440267" y="4809067"/>
            <a:ext cx="2573866" cy="923330"/>
          </a:xfrm>
          <a:prstGeom prst="rect">
            <a:avLst/>
          </a:prstGeom>
          <a:noFill/>
        </p:spPr>
        <p:txBody>
          <a:bodyPr wrap="square" rtlCol="0">
            <a:spAutoFit/>
          </a:bodyPr>
          <a:lstStyle/>
          <a:p>
            <a:r>
              <a:rPr lang="en-US" dirty="0" smtClean="0"/>
              <a:t>It</a:t>
            </a:r>
            <a:r>
              <a:rPr lang="fr-FR" dirty="0" smtClean="0"/>
              <a:t>’</a:t>
            </a:r>
            <a:r>
              <a:rPr lang="en-US" dirty="0" smtClean="0"/>
              <a:t>s a control </a:t>
            </a:r>
            <a:r>
              <a:rPr lang="en-US" dirty="0" err="1" smtClean="0"/>
              <a:t>structue</a:t>
            </a:r>
            <a:r>
              <a:rPr lang="en-US" dirty="0" smtClean="0"/>
              <a:t> , always execute its code </a:t>
            </a:r>
            <a:r>
              <a:rPr lang="en-US" dirty="0" err="1" smtClean="0"/>
              <a:t>atleast</a:t>
            </a:r>
            <a:r>
              <a:rPr lang="en-US" dirty="0" smtClean="0"/>
              <a:t> ones </a:t>
            </a:r>
            <a:endParaRPr lang="en-US" dirty="0"/>
          </a:p>
        </p:txBody>
      </p:sp>
      <p:cxnSp>
        <p:nvCxnSpPr>
          <p:cNvPr id="10" name="Straight Arrow Connector 9"/>
          <p:cNvCxnSpPr>
            <a:endCxn id="8" idx="3"/>
          </p:cNvCxnSpPr>
          <p:nvPr/>
        </p:nvCxnSpPr>
        <p:spPr>
          <a:xfrm flipH="1">
            <a:off x="3014133" y="5270732"/>
            <a:ext cx="72813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1" name="Picture 8" descr="http://i.stack.imgur.com/Mmww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111011" y="5793507"/>
            <a:ext cx="924970" cy="9249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91626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216228" y="1293967"/>
            <a:ext cx="4676775" cy="2628900"/>
          </a:xfrm>
          <a:prstGeom prst="rect">
            <a:avLst/>
          </a:prstGeom>
        </p:spPr>
      </p:pic>
      <p:pic>
        <p:nvPicPr>
          <p:cNvPr id="5" name="Picture 2" descr="http://red-team-design.com/wp-content/uploads/2011/01/css3-html5-logo-initial.png"/>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1145777" y="102048"/>
            <a:ext cx="1003873" cy="865004"/>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 name="Tabla 1"/>
          <p:cNvGraphicFramePr>
            <a:graphicFrameLocks noGrp="1"/>
          </p:cNvGraphicFramePr>
          <p:nvPr>
            <p:extLst>
              <p:ext uri="{D42A27DB-BD31-4B8C-83A1-F6EECF244321}">
                <p14:modId xmlns:p14="http://schemas.microsoft.com/office/powerpoint/2010/main" val="1511701344"/>
              </p:ext>
            </p:extLst>
          </p:nvPr>
        </p:nvGraphicFramePr>
        <p:xfrm>
          <a:off x="321735" y="4409704"/>
          <a:ext cx="9972676" cy="853440"/>
        </p:xfrm>
        <a:graphic>
          <a:graphicData uri="http://schemas.openxmlformats.org/drawingml/2006/table">
            <a:tbl>
              <a:tblPr/>
              <a:tblGrid>
                <a:gridCol w="4986338"/>
                <a:gridCol w="4986338"/>
              </a:tblGrid>
              <a:tr h="0">
                <a:tc>
                  <a:txBody>
                    <a:bodyPr/>
                    <a:lstStyle/>
                    <a:p>
                      <a:pPr algn="l" fontAlgn="t"/>
                      <a:r>
                        <a:rPr lang="es-CO" dirty="0" err="1">
                          <a:effectLst/>
                        </a:rPr>
                        <a:t>Tag</a:t>
                      </a:r>
                      <a:endParaRPr lang="es-CO" dirty="0">
                        <a:effectLst/>
                      </a:endParaRP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s-CO">
                          <a:effectLst/>
                        </a:rPr>
                        <a:t>Description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0">
                <a:tc>
                  <a:txBody>
                    <a:bodyPr/>
                    <a:lstStyle/>
                    <a:p>
                      <a:pPr fontAlgn="t"/>
                      <a:r>
                        <a:rPr lang="es-CO" u="sng">
                          <a:solidFill>
                            <a:srgbClr val="333333"/>
                          </a:solidFill>
                          <a:effectLst/>
                          <a:hlinkClick r:id="rId4"/>
                        </a:rPr>
                        <a:t>&lt;iframe&gt;</a:t>
                      </a:r>
                      <a:endParaRPr lang="es-CO">
                        <a:effectLst/>
                      </a:endParaRP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c>
                  <a:txBody>
                    <a:bodyPr/>
                    <a:lstStyle/>
                    <a:p>
                      <a:pPr fontAlgn="t"/>
                      <a:r>
                        <a:rPr lang="es-CO" dirty="0">
                          <a:effectLst/>
                        </a:rPr>
                        <a:t>Defines </a:t>
                      </a:r>
                      <a:r>
                        <a:rPr lang="es-CO" dirty="0" err="1">
                          <a:effectLst/>
                        </a:rPr>
                        <a:t>an</a:t>
                      </a:r>
                      <a:r>
                        <a:rPr lang="es-CO" dirty="0">
                          <a:effectLst/>
                        </a:rPr>
                        <a:t> </a:t>
                      </a:r>
                      <a:r>
                        <a:rPr lang="es-CO" dirty="0" err="1">
                          <a:effectLst/>
                        </a:rPr>
                        <a:t>inline</a:t>
                      </a:r>
                      <a:r>
                        <a:rPr lang="es-CO" dirty="0">
                          <a:effectLst/>
                        </a:rPr>
                        <a:t> </a:t>
                      </a:r>
                      <a:r>
                        <a:rPr lang="es-CO" dirty="0" err="1">
                          <a:effectLst/>
                        </a:rPr>
                        <a:t>frame</a:t>
                      </a:r>
                      <a:endParaRPr lang="es-CO" dirty="0">
                        <a:effectLst/>
                      </a:endParaRP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r>
            </a:tbl>
          </a:graphicData>
        </a:graphic>
      </p:graphicFrame>
      <p:graphicFrame>
        <p:nvGraphicFramePr>
          <p:cNvPr id="3" name="Tabla 2"/>
          <p:cNvGraphicFramePr>
            <a:graphicFrameLocks noGrp="1"/>
          </p:cNvGraphicFramePr>
          <p:nvPr>
            <p:extLst>
              <p:ext uri="{D42A27DB-BD31-4B8C-83A1-F6EECF244321}">
                <p14:modId xmlns:p14="http://schemas.microsoft.com/office/powerpoint/2010/main" val="2461312044"/>
              </p:ext>
            </p:extLst>
          </p:nvPr>
        </p:nvGraphicFramePr>
        <p:xfrm>
          <a:off x="321736" y="5444405"/>
          <a:ext cx="9972676" cy="701040"/>
        </p:xfrm>
        <a:graphic>
          <a:graphicData uri="http://schemas.openxmlformats.org/drawingml/2006/table">
            <a:tbl>
              <a:tblPr/>
              <a:tblGrid>
                <a:gridCol w="4986338"/>
                <a:gridCol w="4986338"/>
              </a:tblGrid>
              <a:tr h="0">
                <a:tc>
                  <a:txBody>
                    <a:bodyPr/>
                    <a:lstStyle/>
                    <a:p>
                      <a:pPr fontAlgn="t"/>
                      <a:r>
                        <a:rPr lang="es-CO" u="sng" dirty="0">
                          <a:solidFill>
                            <a:srgbClr val="333333"/>
                          </a:solidFill>
                          <a:effectLst/>
                          <a:hlinkClick r:id="rId5"/>
                        </a:rPr>
                        <a:t>&lt;base&gt;</a:t>
                      </a:r>
                      <a:endParaRPr lang="es-CO" dirty="0">
                        <a:effectLst/>
                      </a:endParaRP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c>
                  <a:txBody>
                    <a:bodyPr/>
                    <a:lstStyle/>
                    <a:p>
                      <a:pPr fontAlgn="t"/>
                      <a:r>
                        <a:rPr lang="en-US" dirty="0">
                          <a:effectLst/>
                        </a:rPr>
                        <a:t>Defines a default address or a default target for all links on a page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r>
            </a:tbl>
          </a:graphicData>
        </a:graphic>
      </p:graphicFrame>
    </p:spTree>
    <p:extLst>
      <p:ext uri="{BB962C8B-B14F-4D97-AF65-F5344CB8AC3E}">
        <p14:creationId xmlns:p14="http://schemas.microsoft.com/office/powerpoint/2010/main" val="1994508572"/>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For loops</a:t>
            </a:r>
            <a:endParaRPr lang="en-US" dirty="0"/>
          </a:p>
        </p:txBody>
      </p:sp>
      <p:pic>
        <p:nvPicPr>
          <p:cNvPr id="4" name="Imagen 13"/>
          <p:cNvPicPr>
            <a:picLocks noChangeAspect="1"/>
          </p:cNvPicPr>
          <p:nvPr/>
        </p:nvPicPr>
        <p:blipFill>
          <a:blip r:embed="rId2"/>
          <a:stretch>
            <a:fillRect/>
          </a:stretch>
        </p:blipFill>
        <p:spPr>
          <a:xfrm>
            <a:off x="1560812" y="1690688"/>
            <a:ext cx="9525356" cy="1873408"/>
          </a:xfrm>
          <a:prstGeom prst="rect">
            <a:avLst/>
          </a:prstGeom>
        </p:spPr>
      </p:pic>
      <p:pic>
        <p:nvPicPr>
          <p:cNvPr id="5" name="Picture 4"/>
          <p:cNvPicPr>
            <a:picLocks noChangeAspect="1"/>
          </p:cNvPicPr>
          <p:nvPr/>
        </p:nvPicPr>
        <p:blipFill>
          <a:blip r:embed="rId3"/>
          <a:stretch>
            <a:fillRect/>
          </a:stretch>
        </p:blipFill>
        <p:spPr>
          <a:xfrm>
            <a:off x="2573482" y="4007852"/>
            <a:ext cx="6847609" cy="2118325"/>
          </a:xfrm>
          <a:prstGeom prst="rect">
            <a:avLst/>
          </a:prstGeom>
        </p:spPr>
      </p:pic>
      <p:cxnSp>
        <p:nvCxnSpPr>
          <p:cNvPr id="7" name="Straight Arrow Connector 6"/>
          <p:cNvCxnSpPr/>
          <p:nvPr/>
        </p:nvCxnSpPr>
        <p:spPr>
          <a:xfrm>
            <a:off x="1856509" y="4544291"/>
            <a:ext cx="1537855" cy="304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540327" y="4007852"/>
            <a:ext cx="1205346" cy="646331"/>
          </a:xfrm>
          <a:prstGeom prst="rect">
            <a:avLst/>
          </a:prstGeom>
          <a:noFill/>
        </p:spPr>
        <p:txBody>
          <a:bodyPr wrap="square" rtlCol="0">
            <a:spAutoFit/>
          </a:bodyPr>
          <a:lstStyle/>
          <a:p>
            <a:r>
              <a:rPr lang="en-US" dirty="0" smtClean="0"/>
              <a:t>It stops the cycle</a:t>
            </a:r>
            <a:endParaRPr lang="en-US" dirty="0"/>
          </a:p>
        </p:txBody>
      </p:sp>
      <p:pic>
        <p:nvPicPr>
          <p:cNvPr id="9" name="Picture 8" descr="http://i.stack.imgur.com/Mmww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111011" y="5793507"/>
            <a:ext cx="924970" cy="9249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9004251"/>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Value switch</a:t>
            </a:r>
            <a:endParaRPr lang="en-US" dirty="0"/>
          </a:p>
        </p:txBody>
      </p:sp>
      <p:pic>
        <p:nvPicPr>
          <p:cNvPr id="4" name="Imagen 7"/>
          <p:cNvPicPr>
            <a:picLocks noChangeAspect="1"/>
          </p:cNvPicPr>
          <p:nvPr/>
        </p:nvPicPr>
        <p:blipFill>
          <a:blip r:embed="rId2"/>
          <a:stretch>
            <a:fillRect/>
          </a:stretch>
        </p:blipFill>
        <p:spPr>
          <a:xfrm>
            <a:off x="3299880" y="1335088"/>
            <a:ext cx="6004299" cy="5370512"/>
          </a:xfrm>
          <a:prstGeom prst="rect">
            <a:avLst/>
          </a:prstGeom>
        </p:spPr>
      </p:pic>
      <p:cxnSp>
        <p:nvCxnSpPr>
          <p:cNvPr id="6" name="Straight Arrow Connector 5"/>
          <p:cNvCxnSpPr/>
          <p:nvPr/>
        </p:nvCxnSpPr>
        <p:spPr>
          <a:xfrm>
            <a:off x="10363200" y="1027906"/>
            <a:ext cx="0" cy="9024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9685867" y="2286000"/>
            <a:ext cx="1998133" cy="646331"/>
          </a:xfrm>
          <a:prstGeom prst="rect">
            <a:avLst/>
          </a:prstGeom>
          <a:noFill/>
        </p:spPr>
        <p:txBody>
          <a:bodyPr wrap="square" rtlCol="0">
            <a:spAutoFit/>
          </a:bodyPr>
          <a:lstStyle/>
          <a:p>
            <a:r>
              <a:rPr lang="en-US" dirty="0" smtClean="0"/>
              <a:t>Small </a:t>
            </a:r>
            <a:r>
              <a:rPr lang="en-US" dirty="0" err="1" smtClean="0"/>
              <a:t>exersice</a:t>
            </a:r>
            <a:r>
              <a:rPr lang="en-US" dirty="0" smtClean="0"/>
              <a:t> with prompt</a:t>
            </a:r>
            <a:endParaRPr lang="en-US" dirty="0"/>
          </a:p>
        </p:txBody>
      </p:sp>
      <p:pic>
        <p:nvPicPr>
          <p:cNvPr id="8" name="Picture 8" descr="http://i.stack.imgur.com/Mmww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111011" y="5793507"/>
            <a:ext cx="924970" cy="9249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7242834"/>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241799" y="1363133"/>
            <a:ext cx="3547533" cy="4449448"/>
          </a:xfrm>
          <a:prstGeom prst="rect">
            <a:avLst/>
          </a:prstGeom>
        </p:spPr>
      </p:pic>
      <p:pic>
        <p:nvPicPr>
          <p:cNvPr id="5" name="Picture 8" descr="http://i.stack.imgur.com/Mmww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111011" y="5793507"/>
            <a:ext cx="924970" cy="9249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8086594"/>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functions</a:t>
            </a:r>
            <a:endParaRPr lang="en-US" dirty="0"/>
          </a:p>
        </p:txBody>
      </p:sp>
      <p:sp>
        <p:nvSpPr>
          <p:cNvPr id="4" name="TextBox 3"/>
          <p:cNvSpPr txBox="1"/>
          <p:nvPr/>
        </p:nvSpPr>
        <p:spPr>
          <a:xfrm>
            <a:off x="1151467" y="1690688"/>
            <a:ext cx="2024657" cy="369332"/>
          </a:xfrm>
          <a:prstGeom prst="rect">
            <a:avLst/>
          </a:prstGeom>
          <a:noFill/>
        </p:spPr>
        <p:txBody>
          <a:bodyPr wrap="none" rtlCol="0">
            <a:spAutoFit/>
          </a:bodyPr>
          <a:lstStyle/>
          <a:p>
            <a:r>
              <a:rPr lang="en-US" dirty="0" smtClean="0"/>
              <a:t>Defining a function</a:t>
            </a:r>
            <a:endParaRPr lang="en-US" dirty="0"/>
          </a:p>
        </p:txBody>
      </p:sp>
      <p:sp>
        <p:nvSpPr>
          <p:cNvPr id="5" name="Rectangle 4"/>
          <p:cNvSpPr/>
          <p:nvPr/>
        </p:nvSpPr>
        <p:spPr>
          <a:xfrm>
            <a:off x="1151467" y="2323753"/>
            <a:ext cx="6858001" cy="1384995"/>
          </a:xfrm>
          <a:prstGeom prst="rect">
            <a:avLst/>
          </a:prstGeom>
        </p:spPr>
        <p:style>
          <a:lnRef idx="2">
            <a:schemeClr val="accent4"/>
          </a:lnRef>
          <a:fillRef idx="1">
            <a:schemeClr val="lt1"/>
          </a:fillRef>
          <a:effectRef idx="0">
            <a:schemeClr val="accent4"/>
          </a:effectRef>
          <a:fontRef idx="minor">
            <a:schemeClr val="dk1"/>
          </a:fontRef>
        </p:style>
        <p:txBody>
          <a:bodyPr wrap="square">
            <a:spAutoFit/>
          </a:bodyPr>
          <a:lstStyle/>
          <a:p>
            <a:r>
              <a:rPr lang="en-US" sz="2800" b="1" dirty="0" err="1">
                <a:solidFill>
                  <a:srgbClr val="CC7832"/>
                </a:solidFill>
              </a:rPr>
              <a:t>var</a:t>
            </a:r>
            <a:r>
              <a:rPr lang="en-US" sz="2800" b="1" dirty="0">
                <a:solidFill>
                  <a:srgbClr val="CC7832"/>
                </a:solidFill>
              </a:rPr>
              <a:t> </a:t>
            </a:r>
            <a:r>
              <a:rPr lang="en-US" sz="2800" dirty="0">
                <a:solidFill>
                  <a:srgbClr val="FFC66D"/>
                </a:solidFill>
              </a:rPr>
              <a:t>name </a:t>
            </a:r>
            <a:r>
              <a:rPr lang="en-US" sz="2800" dirty="0"/>
              <a:t>= </a:t>
            </a:r>
            <a:r>
              <a:rPr lang="en-US" sz="2800" b="1" dirty="0" smtClean="0">
                <a:solidFill>
                  <a:srgbClr val="CC7832"/>
                </a:solidFill>
              </a:rPr>
              <a:t>function</a:t>
            </a:r>
            <a:r>
              <a:rPr lang="en-US" sz="2800" dirty="0" smtClean="0"/>
              <a:t>(x , y) </a:t>
            </a:r>
            <a:r>
              <a:rPr lang="en-US" sz="2800" dirty="0"/>
              <a:t>{</a:t>
            </a:r>
            <a:br>
              <a:rPr lang="en-US" sz="2800" dirty="0"/>
            </a:br>
            <a:r>
              <a:rPr lang="en-US" sz="2800" dirty="0"/>
              <a:t>            </a:t>
            </a:r>
            <a:r>
              <a:rPr lang="en-US" sz="2800" b="1" dirty="0">
                <a:solidFill>
                  <a:srgbClr val="CC7832"/>
                </a:solidFill>
              </a:rPr>
              <a:t>return </a:t>
            </a:r>
            <a:r>
              <a:rPr lang="en-US" sz="2800" dirty="0"/>
              <a:t>x * y</a:t>
            </a:r>
            <a:r>
              <a:rPr lang="en-US" sz="2800" dirty="0" smtClean="0">
                <a:solidFill>
                  <a:srgbClr val="CC7832"/>
                </a:solidFill>
              </a:rPr>
              <a:t>;</a:t>
            </a:r>
            <a:r>
              <a:rPr lang="en-US" sz="2800" dirty="0">
                <a:solidFill>
                  <a:srgbClr val="CC7832"/>
                </a:solidFill>
              </a:rPr>
              <a:t/>
            </a:r>
            <a:br>
              <a:rPr lang="en-US" sz="2800" dirty="0">
                <a:solidFill>
                  <a:srgbClr val="CC7832"/>
                </a:solidFill>
              </a:rPr>
            </a:br>
            <a:r>
              <a:rPr lang="en-US" sz="2800" dirty="0">
                <a:solidFill>
                  <a:srgbClr val="CC7832"/>
                </a:solidFill>
              </a:rPr>
              <a:t>        </a:t>
            </a:r>
            <a:r>
              <a:rPr lang="en-US" sz="2800" dirty="0"/>
              <a:t>}</a:t>
            </a:r>
          </a:p>
        </p:txBody>
      </p:sp>
      <p:cxnSp>
        <p:nvCxnSpPr>
          <p:cNvPr id="7" name="Straight Arrow Connector 6"/>
          <p:cNvCxnSpPr/>
          <p:nvPr/>
        </p:nvCxnSpPr>
        <p:spPr>
          <a:xfrm>
            <a:off x="4216400" y="3268133"/>
            <a:ext cx="965200" cy="6773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5046133" y="3972481"/>
            <a:ext cx="2065867" cy="923330"/>
          </a:xfrm>
          <a:prstGeom prst="rect">
            <a:avLst/>
          </a:prstGeom>
          <a:noFill/>
        </p:spPr>
        <p:txBody>
          <a:bodyPr wrap="square" rtlCol="0">
            <a:spAutoFit/>
          </a:bodyPr>
          <a:lstStyle/>
          <a:p>
            <a:r>
              <a:rPr lang="en-US" dirty="0" smtClean="0"/>
              <a:t>If a </a:t>
            </a:r>
            <a:r>
              <a:rPr lang="en-US" dirty="0" err="1" smtClean="0"/>
              <a:t>var</a:t>
            </a:r>
            <a:r>
              <a:rPr lang="en-US" dirty="0" smtClean="0"/>
              <a:t> is created inside is a local </a:t>
            </a:r>
            <a:r>
              <a:rPr lang="en-US" dirty="0" err="1" smtClean="0"/>
              <a:t>var</a:t>
            </a:r>
            <a:r>
              <a:rPr lang="en-US" dirty="0" smtClean="0"/>
              <a:t> and not global</a:t>
            </a:r>
            <a:endParaRPr lang="en-US" dirty="0"/>
          </a:p>
        </p:txBody>
      </p:sp>
      <p:cxnSp>
        <p:nvCxnSpPr>
          <p:cNvPr id="10" name="Straight Arrow Connector 9"/>
          <p:cNvCxnSpPr/>
          <p:nvPr/>
        </p:nvCxnSpPr>
        <p:spPr>
          <a:xfrm flipV="1">
            <a:off x="4097867" y="1690688"/>
            <a:ext cx="1490133" cy="4937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079066" y="1185333"/>
            <a:ext cx="2167467" cy="1754326"/>
          </a:xfrm>
          <a:prstGeom prst="rect">
            <a:avLst/>
          </a:prstGeom>
          <a:noFill/>
        </p:spPr>
        <p:txBody>
          <a:bodyPr wrap="square" rtlCol="0">
            <a:spAutoFit/>
          </a:bodyPr>
          <a:lstStyle/>
          <a:p>
            <a:r>
              <a:rPr lang="en-US" dirty="0" smtClean="0"/>
              <a:t>In </a:t>
            </a:r>
            <a:r>
              <a:rPr lang="en-US" dirty="0" err="1" smtClean="0"/>
              <a:t>javaScript</a:t>
            </a:r>
            <a:r>
              <a:rPr lang="en-US" dirty="0" smtClean="0"/>
              <a:t> functions are the only program that creates a new scope/ local </a:t>
            </a:r>
            <a:r>
              <a:rPr lang="en-US" dirty="0" err="1" smtClean="0"/>
              <a:t>enviroment</a:t>
            </a:r>
            <a:r>
              <a:rPr lang="en-US" dirty="0" smtClean="0"/>
              <a:t> inside its {} </a:t>
            </a:r>
            <a:endParaRPr lang="en-US" dirty="0"/>
          </a:p>
        </p:txBody>
      </p:sp>
      <p:sp>
        <p:nvSpPr>
          <p:cNvPr id="12" name="Rectangle 11"/>
          <p:cNvSpPr/>
          <p:nvPr/>
        </p:nvSpPr>
        <p:spPr>
          <a:xfrm>
            <a:off x="1049867" y="4889847"/>
            <a:ext cx="6096000" cy="1569660"/>
          </a:xfrm>
          <a:prstGeom prst="rect">
            <a:avLst/>
          </a:prstGeom>
        </p:spPr>
        <p:txBody>
          <a:bodyPr>
            <a:spAutoFit/>
          </a:bodyPr>
          <a:lstStyle/>
          <a:p>
            <a:r>
              <a:rPr lang="en-US" sz="3200" b="1">
                <a:solidFill>
                  <a:srgbClr val="CC7832"/>
                </a:solidFill>
              </a:rPr>
              <a:t>function </a:t>
            </a:r>
            <a:r>
              <a:rPr lang="en-US" sz="3200">
                <a:solidFill>
                  <a:srgbClr val="FFC66D"/>
                </a:solidFill>
              </a:rPr>
              <a:t>name</a:t>
            </a:r>
            <a:r>
              <a:rPr lang="en-US" sz="3200"/>
              <a:t>(x) {</a:t>
            </a:r>
            <a:br>
              <a:rPr lang="en-US" sz="3200"/>
            </a:br>
            <a:r>
              <a:rPr lang="en-US" sz="3200"/>
              <a:t>    </a:t>
            </a:r>
            <a:r>
              <a:rPr lang="en-US" sz="3200" b="1">
                <a:solidFill>
                  <a:srgbClr val="CC7832"/>
                </a:solidFill>
              </a:rPr>
              <a:t>return </a:t>
            </a:r>
            <a:r>
              <a:rPr lang="en-US" sz="3200"/>
              <a:t>x * x </a:t>
            </a:r>
            <a:r>
              <a:rPr lang="en-US" sz="3200">
                <a:solidFill>
                  <a:srgbClr val="CC7832"/>
                </a:solidFill>
              </a:rPr>
              <a:t>;</a:t>
            </a:r>
            <a:br>
              <a:rPr lang="en-US" sz="3200">
                <a:solidFill>
                  <a:srgbClr val="CC7832"/>
                </a:solidFill>
              </a:rPr>
            </a:br>
            <a:r>
              <a:rPr lang="en-US" sz="3200"/>
              <a:t>}</a:t>
            </a:r>
          </a:p>
        </p:txBody>
      </p:sp>
      <p:sp>
        <p:nvSpPr>
          <p:cNvPr id="13" name="TextBox 12"/>
          <p:cNvSpPr txBox="1"/>
          <p:nvPr/>
        </p:nvSpPr>
        <p:spPr>
          <a:xfrm>
            <a:off x="25400" y="4094492"/>
            <a:ext cx="1625600" cy="646331"/>
          </a:xfrm>
          <a:prstGeom prst="rect">
            <a:avLst/>
          </a:prstGeom>
          <a:noFill/>
        </p:spPr>
        <p:txBody>
          <a:bodyPr wrap="square" rtlCol="0">
            <a:spAutoFit/>
          </a:bodyPr>
          <a:lstStyle/>
          <a:p>
            <a:r>
              <a:rPr lang="en-US" smtClean="0"/>
              <a:t>Simplified declaration</a:t>
            </a:r>
            <a:endParaRPr lang="en-US" dirty="0"/>
          </a:p>
        </p:txBody>
      </p:sp>
      <p:sp>
        <p:nvSpPr>
          <p:cNvPr id="14" name="TextBox 13"/>
          <p:cNvSpPr txBox="1"/>
          <p:nvPr/>
        </p:nvSpPr>
        <p:spPr>
          <a:xfrm>
            <a:off x="8686800" y="203200"/>
            <a:ext cx="3335867" cy="1477328"/>
          </a:xfrm>
          <a:prstGeom prst="rect">
            <a:avLst/>
          </a:prstGeom>
          <a:noFill/>
        </p:spPr>
        <p:txBody>
          <a:bodyPr wrap="square" rtlCol="0">
            <a:spAutoFit/>
          </a:bodyPr>
          <a:lstStyle/>
          <a:p>
            <a:r>
              <a:rPr lang="en-US" dirty="0" smtClean="0"/>
              <a:t>Functions declaration are not part of the regular top-to-bottom flow of control. They are conceptually moved to the top of their scope.</a:t>
            </a:r>
            <a:endParaRPr lang="en-US" dirty="0"/>
          </a:p>
        </p:txBody>
      </p:sp>
      <p:pic>
        <p:nvPicPr>
          <p:cNvPr id="15" name="Picture 14"/>
          <p:cNvPicPr>
            <a:picLocks noChangeAspect="1"/>
          </p:cNvPicPr>
          <p:nvPr/>
        </p:nvPicPr>
        <p:blipFill>
          <a:blip r:embed="rId3"/>
          <a:stretch>
            <a:fillRect/>
          </a:stretch>
        </p:blipFill>
        <p:spPr>
          <a:xfrm>
            <a:off x="7285567" y="4740823"/>
            <a:ext cx="3619500" cy="1603717"/>
          </a:xfrm>
          <a:prstGeom prst="rect">
            <a:avLst/>
          </a:prstGeom>
        </p:spPr>
      </p:pic>
      <p:cxnSp>
        <p:nvCxnSpPr>
          <p:cNvPr id="17" name="Straight Arrow Connector 16"/>
          <p:cNvCxnSpPr/>
          <p:nvPr/>
        </p:nvCxnSpPr>
        <p:spPr>
          <a:xfrm flipH="1">
            <a:off x="9635067" y="3972481"/>
            <a:ext cx="228601" cy="4616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9177866" y="2414076"/>
            <a:ext cx="2472267" cy="1477328"/>
          </a:xfrm>
          <a:prstGeom prst="rect">
            <a:avLst/>
          </a:prstGeom>
          <a:noFill/>
        </p:spPr>
        <p:txBody>
          <a:bodyPr wrap="square" rtlCol="0">
            <a:spAutoFit/>
          </a:bodyPr>
          <a:lstStyle/>
          <a:p>
            <a:r>
              <a:rPr lang="en-US" dirty="0" smtClean="0"/>
              <a:t>Do not declare the functions inside a logic element , just on the main block or inside other function</a:t>
            </a:r>
            <a:endParaRPr lang="en-US" dirty="0"/>
          </a:p>
        </p:txBody>
      </p:sp>
      <p:cxnSp>
        <p:nvCxnSpPr>
          <p:cNvPr id="21" name="Straight Arrow Connector 20"/>
          <p:cNvCxnSpPr/>
          <p:nvPr/>
        </p:nvCxnSpPr>
        <p:spPr>
          <a:xfrm>
            <a:off x="4842933" y="1549863"/>
            <a:ext cx="0" cy="6345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4097866" y="626533"/>
            <a:ext cx="1981199" cy="923330"/>
          </a:xfrm>
          <a:prstGeom prst="rect">
            <a:avLst/>
          </a:prstGeom>
          <a:noFill/>
        </p:spPr>
        <p:txBody>
          <a:bodyPr wrap="square" rtlCol="0">
            <a:spAutoFit/>
          </a:bodyPr>
          <a:lstStyle/>
          <a:p>
            <a:r>
              <a:rPr lang="en-US" dirty="0" err="1" smtClean="0"/>
              <a:t>Js</a:t>
            </a:r>
            <a:r>
              <a:rPr lang="en-US" dirty="0" smtClean="0"/>
              <a:t> is flexible with the amount of argument</a:t>
            </a:r>
            <a:endParaRPr lang="en-US" dirty="0"/>
          </a:p>
        </p:txBody>
      </p:sp>
      <p:pic>
        <p:nvPicPr>
          <p:cNvPr id="24" name="Picture 8" descr="http://i.stack.imgur.com/Mmww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111011" y="5793507"/>
            <a:ext cx="924970" cy="9249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6045417"/>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Functions – closure</a:t>
            </a:r>
            <a:endParaRPr lang="en-US" dirty="0"/>
          </a:p>
        </p:txBody>
      </p:sp>
      <p:pic>
        <p:nvPicPr>
          <p:cNvPr id="4" name="Picture 3"/>
          <p:cNvPicPr>
            <a:picLocks noChangeAspect="1"/>
          </p:cNvPicPr>
          <p:nvPr/>
        </p:nvPicPr>
        <p:blipFill>
          <a:blip r:embed="rId2"/>
          <a:stretch>
            <a:fillRect/>
          </a:stretch>
        </p:blipFill>
        <p:spPr>
          <a:xfrm>
            <a:off x="1244600" y="2199640"/>
            <a:ext cx="6663267" cy="3997960"/>
          </a:xfrm>
          <a:prstGeom prst="rect">
            <a:avLst/>
          </a:prstGeom>
        </p:spPr>
      </p:pic>
      <p:pic>
        <p:nvPicPr>
          <p:cNvPr id="5" name="Picture 8" descr="http://i.stack.imgur.com/Mmww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111011" y="5793507"/>
            <a:ext cx="924970" cy="9249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3262489"/>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Function recursion</a:t>
            </a:r>
            <a:endParaRPr lang="en-US" dirty="0"/>
          </a:p>
        </p:txBody>
      </p:sp>
      <p:pic>
        <p:nvPicPr>
          <p:cNvPr id="5" name="Picture 4"/>
          <p:cNvPicPr>
            <a:picLocks noChangeAspect="1"/>
          </p:cNvPicPr>
          <p:nvPr/>
        </p:nvPicPr>
        <p:blipFill>
          <a:blip r:embed="rId3"/>
          <a:stretch>
            <a:fillRect/>
          </a:stretch>
        </p:blipFill>
        <p:spPr>
          <a:xfrm>
            <a:off x="2115131" y="2091267"/>
            <a:ext cx="7239000" cy="3136900"/>
          </a:xfrm>
          <a:prstGeom prst="rect">
            <a:avLst/>
          </a:prstGeom>
        </p:spPr>
      </p:pic>
      <p:pic>
        <p:nvPicPr>
          <p:cNvPr id="6" name="Picture 8" descr="http://i.stack.imgur.com/Mmww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111011" y="5793507"/>
            <a:ext cx="924970" cy="9249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6601282"/>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83666" y="1482725"/>
            <a:ext cx="2887133" cy="1325563"/>
          </a:xfrm>
        </p:spPr>
        <p:txBody>
          <a:bodyPr/>
          <a:lstStyle/>
          <a:p>
            <a:r>
              <a:rPr lang="en-US" dirty="0" smtClean="0"/>
              <a:t>functions</a:t>
            </a:r>
            <a:endParaRPr lang="en-US" dirty="0"/>
          </a:p>
        </p:txBody>
      </p:sp>
      <p:cxnSp>
        <p:nvCxnSpPr>
          <p:cNvPr id="5" name="Straight Arrow Connector 4"/>
          <p:cNvCxnSpPr/>
          <p:nvPr/>
        </p:nvCxnSpPr>
        <p:spPr>
          <a:xfrm flipH="1">
            <a:off x="4419600" y="2912533"/>
            <a:ext cx="1066800" cy="762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a:stCxn id="2" idx="2"/>
          </p:cNvCxnSpPr>
          <p:nvPr/>
        </p:nvCxnSpPr>
        <p:spPr>
          <a:xfrm>
            <a:off x="6227233" y="2808288"/>
            <a:ext cx="969434" cy="849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2810934" y="4047066"/>
            <a:ext cx="1490134" cy="372533"/>
          </a:xfrm>
          <a:prstGeom prst="rect">
            <a:avLst/>
          </a:prstGeom>
          <a:noFill/>
        </p:spPr>
        <p:txBody>
          <a:bodyPr wrap="square" rtlCol="0">
            <a:spAutoFit/>
          </a:bodyPr>
          <a:lstStyle/>
          <a:p>
            <a:r>
              <a:rPr lang="en-US" smtClean="0"/>
              <a:t>Side effects </a:t>
            </a:r>
            <a:endParaRPr lang="en-US" dirty="0"/>
          </a:p>
        </p:txBody>
      </p:sp>
      <p:sp>
        <p:nvSpPr>
          <p:cNvPr id="9" name="TextBox 8"/>
          <p:cNvSpPr txBox="1"/>
          <p:nvPr/>
        </p:nvSpPr>
        <p:spPr>
          <a:xfrm>
            <a:off x="6671734" y="4063999"/>
            <a:ext cx="1490134" cy="372533"/>
          </a:xfrm>
          <a:prstGeom prst="rect">
            <a:avLst/>
          </a:prstGeom>
          <a:noFill/>
        </p:spPr>
        <p:txBody>
          <a:bodyPr wrap="square" rtlCol="0">
            <a:spAutoFit/>
          </a:bodyPr>
          <a:lstStyle/>
          <a:p>
            <a:r>
              <a:rPr lang="en-US" dirty="0" smtClean="0"/>
              <a:t>Return value</a:t>
            </a:r>
            <a:endParaRPr lang="en-US" dirty="0"/>
          </a:p>
        </p:txBody>
      </p:sp>
      <p:pic>
        <p:nvPicPr>
          <p:cNvPr id="10" name="Picture 8" descr="http://i.stack.imgur.com/Mmww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11011" y="5793507"/>
            <a:ext cx="924970" cy="9249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2779705"/>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ángulo 14"/>
          <p:cNvSpPr/>
          <p:nvPr/>
        </p:nvSpPr>
        <p:spPr>
          <a:xfrm>
            <a:off x="7395852" y="1911929"/>
            <a:ext cx="4604656" cy="54717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ángulo 14"/>
          <p:cNvSpPr/>
          <p:nvPr/>
        </p:nvSpPr>
        <p:spPr>
          <a:xfrm>
            <a:off x="1722417" y="1911929"/>
            <a:ext cx="4604656" cy="54717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title"/>
          </p:nvPr>
        </p:nvSpPr>
        <p:spPr/>
        <p:txBody>
          <a:bodyPr/>
          <a:lstStyle/>
          <a:p>
            <a:r>
              <a:rPr lang="en-US" dirty="0" smtClean="0"/>
              <a:t>How to access a property and a method</a:t>
            </a:r>
            <a:endParaRPr lang="en-US" dirty="0"/>
          </a:p>
        </p:txBody>
      </p:sp>
      <p:sp>
        <p:nvSpPr>
          <p:cNvPr id="4" name="TextBox 3"/>
          <p:cNvSpPr txBox="1"/>
          <p:nvPr/>
        </p:nvSpPr>
        <p:spPr>
          <a:xfrm>
            <a:off x="2299854" y="1870364"/>
            <a:ext cx="3449782" cy="584775"/>
          </a:xfrm>
          <a:prstGeom prst="rect">
            <a:avLst/>
          </a:prstGeom>
          <a:noFill/>
        </p:spPr>
        <p:txBody>
          <a:bodyPr wrap="square" rtlCol="0">
            <a:spAutoFit/>
          </a:bodyPr>
          <a:lstStyle/>
          <a:p>
            <a:r>
              <a:rPr lang="en-US" sz="3200" smtClean="0"/>
              <a:t>value.dotnotation</a:t>
            </a:r>
            <a:endParaRPr lang="en-US" sz="3200" dirty="0"/>
          </a:p>
        </p:txBody>
      </p:sp>
      <p:sp>
        <p:nvSpPr>
          <p:cNvPr id="5" name="TextBox 4"/>
          <p:cNvSpPr txBox="1"/>
          <p:nvPr/>
        </p:nvSpPr>
        <p:spPr>
          <a:xfrm>
            <a:off x="7758544" y="1873248"/>
            <a:ext cx="3879273" cy="584775"/>
          </a:xfrm>
          <a:prstGeom prst="rect">
            <a:avLst/>
          </a:prstGeom>
          <a:noFill/>
        </p:spPr>
        <p:txBody>
          <a:bodyPr wrap="square" rtlCol="0">
            <a:spAutoFit/>
          </a:bodyPr>
          <a:lstStyle/>
          <a:p>
            <a:r>
              <a:rPr lang="en-US" sz="3200" smtClean="0"/>
              <a:t>value[</a:t>
            </a:r>
            <a:r>
              <a:rPr lang="en-US" sz="3200" dirty="0" err="1" smtClean="0"/>
              <a:t>bracknotation</a:t>
            </a:r>
            <a:r>
              <a:rPr lang="en-US" sz="3200" dirty="0"/>
              <a:t>]</a:t>
            </a:r>
          </a:p>
        </p:txBody>
      </p:sp>
      <p:sp>
        <p:nvSpPr>
          <p:cNvPr id="6" name="TextBox 5"/>
          <p:cNvSpPr txBox="1"/>
          <p:nvPr/>
        </p:nvSpPr>
        <p:spPr>
          <a:xfrm>
            <a:off x="4862946" y="3283528"/>
            <a:ext cx="4031671" cy="369332"/>
          </a:xfrm>
          <a:prstGeom prst="rect">
            <a:avLst/>
          </a:prstGeom>
          <a:noFill/>
        </p:spPr>
        <p:txBody>
          <a:bodyPr wrap="square" rtlCol="0">
            <a:spAutoFit/>
          </a:bodyPr>
          <a:lstStyle/>
          <a:p>
            <a:r>
              <a:rPr lang="en-US" dirty="0" smtClean="0"/>
              <a:t>The difference is in how x </a:t>
            </a:r>
            <a:r>
              <a:rPr lang="en-US" smtClean="0"/>
              <a:t>is interpreted</a:t>
            </a:r>
            <a:endParaRPr lang="en-US"/>
          </a:p>
        </p:txBody>
      </p:sp>
      <p:sp>
        <p:nvSpPr>
          <p:cNvPr id="7" name="TextBox 6"/>
          <p:cNvSpPr txBox="1"/>
          <p:nvPr/>
        </p:nvSpPr>
        <p:spPr>
          <a:xfrm>
            <a:off x="2299854" y="4293699"/>
            <a:ext cx="4031671" cy="923330"/>
          </a:xfrm>
          <a:prstGeom prst="rect">
            <a:avLst/>
          </a:prstGeom>
          <a:noFill/>
        </p:spPr>
        <p:txBody>
          <a:bodyPr wrap="square" rtlCol="0">
            <a:spAutoFit/>
          </a:bodyPr>
          <a:lstStyle/>
          <a:p>
            <a:r>
              <a:rPr lang="en-US" dirty="0" smtClean="0"/>
              <a:t>It needs to be a directly variable name</a:t>
            </a:r>
          </a:p>
          <a:p>
            <a:endParaRPr lang="en-US" dirty="0"/>
          </a:p>
          <a:p>
            <a:r>
              <a:rPr lang="en-US" dirty="0" smtClean="0"/>
              <a:t>Only accepts variables names</a:t>
            </a:r>
            <a:endParaRPr lang="en-US" dirty="0"/>
          </a:p>
        </p:txBody>
      </p:sp>
      <p:cxnSp>
        <p:nvCxnSpPr>
          <p:cNvPr id="9" name="Straight Arrow Connector 8"/>
          <p:cNvCxnSpPr/>
          <p:nvPr/>
        </p:nvCxnSpPr>
        <p:spPr>
          <a:xfrm>
            <a:off x="4024745" y="2607542"/>
            <a:ext cx="0" cy="14518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7910945" y="4293699"/>
            <a:ext cx="4031671" cy="369332"/>
          </a:xfrm>
          <a:prstGeom prst="rect">
            <a:avLst/>
          </a:prstGeom>
          <a:noFill/>
        </p:spPr>
        <p:txBody>
          <a:bodyPr wrap="square" rtlCol="0">
            <a:spAutoFit/>
          </a:bodyPr>
          <a:lstStyle/>
          <a:p>
            <a:r>
              <a:rPr lang="en-US" dirty="0" smtClean="0"/>
              <a:t>Evaluated to get the property name</a:t>
            </a:r>
            <a:endParaRPr lang="en-US" dirty="0"/>
          </a:p>
        </p:txBody>
      </p:sp>
      <p:cxnSp>
        <p:nvCxnSpPr>
          <p:cNvPr id="11" name="Straight Arrow Connector 10"/>
          <p:cNvCxnSpPr/>
          <p:nvPr/>
        </p:nvCxnSpPr>
        <p:spPr>
          <a:xfrm>
            <a:off x="9635836" y="2607542"/>
            <a:ext cx="0" cy="14518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6719455" y="4841123"/>
            <a:ext cx="5472545" cy="646331"/>
          </a:xfrm>
          <a:prstGeom prst="rect">
            <a:avLst/>
          </a:prstGeom>
          <a:noFill/>
        </p:spPr>
        <p:txBody>
          <a:bodyPr wrap="square" rtlCol="0">
            <a:spAutoFit/>
          </a:bodyPr>
          <a:lstStyle/>
          <a:p>
            <a:r>
              <a:rPr lang="en-US" dirty="0" smtClean="0"/>
              <a:t>If there is an indexation or calculation it will calculate it first and then the result will be the property name</a:t>
            </a:r>
            <a:endParaRPr lang="en-US" dirty="0"/>
          </a:p>
        </p:txBody>
      </p:sp>
      <p:sp>
        <p:nvSpPr>
          <p:cNvPr id="17" name="TextBox 16"/>
          <p:cNvSpPr txBox="1"/>
          <p:nvPr/>
        </p:nvSpPr>
        <p:spPr>
          <a:xfrm>
            <a:off x="3131128" y="5712652"/>
            <a:ext cx="1433945" cy="369332"/>
          </a:xfrm>
          <a:prstGeom prst="rect">
            <a:avLst/>
          </a:prstGeom>
          <a:noFill/>
        </p:spPr>
        <p:txBody>
          <a:bodyPr wrap="square" rtlCol="0">
            <a:spAutoFit/>
          </a:bodyPr>
          <a:lstStyle/>
          <a:p>
            <a:r>
              <a:rPr lang="en-US" smtClean="0"/>
              <a:t>Value.lenght</a:t>
            </a:r>
            <a:endParaRPr lang="en-US" dirty="0"/>
          </a:p>
        </p:txBody>
      </p:sp>
      <p:sp>
        <p:nvSpPr>
          <p:cNvPr id="18" name="TextBox 17"/>
          <p:cNvSpPr txBox="1"/>
          <p:nvPr/>
        </p:nvSpPr>
        <p:spPr>
          <a:xfrm>
            <a:off x="8738754" y="5712652"/>
            <a:ext cx="1433945" cy="369332"/>
          </a:xfrm>
          <a:prstGeom prst="rect">
            <a:avLst/>
          </a:prstGeom>
          <a:noFill/>
        </p:spPr>
        <p:txBody>
          <a:bodyPr wrap="square" rtlCol="0">
            <a:spAutoFit/>
          </a:bodyPr>
          <a:lstStyle/>
          <a:p>
            <a:r>
              <a:rPr lang="en-US" dirty="0" smtClean="0"/>
              <a:t>Value.[</a:t>
            </a:r>
            <a:r>
              <a:rPr lang="en-US" dirty="0" err="1" smtClean="0"/>
              <a:t>i</a:t>
            </a:r>
            <a:r>
              <a:rPr lang="en-US" dirty="0" smtClean="0"/>
              <a:t>]</a:t>
            </a:r>
            <a:endParaRPr lang="en-US" dirty="0"/>
          </a:p>
        </p:txBody>
      </p:sp>
      <p:sp>
        <p:nvSpPr>
          <p:cNvPr id="19" name="TextBox 18"/>
          <p:cNvSpPr txBox="1"/>
          <p:nvPr/>
        </p:nvSpPr>
        <p:spPr>
          <a:xfrm>
            <a:off x="3117272" y="6151259"/>
            <a:ext cx="1433945" cy="369332"/>
          </a:xfrm>
          <a:prstGeom prst="rect">
            <a:avLst/>
          </a:prstGeom>
          <a:noFill/>
        </p:spPr>
        <p:txBody>
          <a:bodyPr wrap="square" rtlCol="0">
            <a:spAutoFit/>
          </a:bodyPr>
          <a:lstStyle/>
          <a:p>
            <a:r>
              <a:rPr lang="en-US" dirty="0" err="1" smtClean="0"/>
              <a:t>Array.lenght</a:t>
            </a:r>
            <a:endParaRPr lang="en-US" dirty="0"/>
          </a:p>
        </p:txBody>
      </p:sp>
      <p:sp>
        <p:nvSpPr>
          <p:cNvPr id="20" name="TextBox 19"/>
          <p:cNvSpPr txBox="1"/>
          <p:nvPr/>
        </p:nvSpPr>
        <p:spPr>
          <a:xfrm>
            <a:off x="8738753" y="6151259"/>
            <a:ext cx="1956956" cy="369332"/>
          </a:xfrm>
          <a:prstGeom prst="rect">
            <a:avLst/>
          </a:prstGeom>
          <a:noFill/>
        </p:spPr>
        <p:txBody>
          <a:bodyPr wrap="square" rtlCol="0">
            <a:spAutoFit/>
          </a:bodyPr>
          <a:lstStyle/>
          <a:p>
            <a:r>
              <a:rPr lang="en-US" dirty="0" smtClean="0"/>
              <a:t>Array</a:t>
            </a:r>
            <a:r>
              <a:rPr lang="en-US" smtClean="0"/>
              <a:t>[“length”]</a:t>
            </a:r>
            <a:endParaRPr lang="en-US" dirty="0"/>
          </a:p>
        </p:txBody>
      </p:sp>
      <p:pic>
        <p:nvPicPr>
          <p:cNvPr id="23" name="Picture 8" descr="http://i.stack.imgur.com/Mmww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111011" y="5793507"/>
            <a:ext cx="924970" cy="9249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8141220"/>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ángulo 33"/>
          <p:cNvSpPr/>
          <p:nvPr/>
        </p:nvSpPr>
        <p:spPr>
          <a:xfrm>
            <a:off x="5970133" y="2281086"/>
            <a:ext cx="6221867" cy="387444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ángulo 14"/>
          <p:cNvSpPr/>
          <p:nvPr/>
        </p:nvSpPr>
        <p:spPr>
          <a:xfrm>
            <a:off x="570819" y="1290338"/>
            <a:ext cx="4604656" cy="54717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CuadroTexto 3"/>
          <p:cNvSpPr txBox="1"/>
          <p:nvPr/>
        </p:nvSpPr>
        <p:spPr>
          <a:xfrm>
            <a:off x="435429" y="239486"/>
            <a:ext cx="1698171" cy="369332"/>
          </a:xfrm>
          <a:prstGeom prst="rect">
            <a:avLst/>
          </a:prstGeom>
          <a:noFill/>
        </p:spPr>
        <p:txBody>
          <a:bodyPr wrap="square" rtlCol="0">
            <a:spAutoFit/>
          </a:bodyPr>
          <a:lstStyle/>
          <a:p>
            <a:r>
              <a:rPr lang="en-GB" i="1" dirty="0" smtClean="0">
                <a:latin typeface="Gotham Light" pitchFamily="50" charset="0"/>
                <a:cs typeface="Gotham Light" pitchFamily="50" charset="0"/>
              </a:rPr>
              <a:t>Array – list</a:t>
            </a:r>
            <a:endParaRPr lang="en-GB" i="1" dirty="0">
              <a:latin typeface="Gotham Light" pitchFamily="50" charset="0"/>
              <a:cs typeface="Gotham Light" pitchFamily="50" charset="0"/>
            </a:endParaRPr>
          </a:p>
        </p:txBody>
      </p:sp>
      <p:sp>
        <p:nvSpPr>
          <p:cNvPr id="5" name="Rectángulo 4"/>
          <p:cNvSpPr/>
          <p:nvPr/>
        </p:nvSpPr>
        <p:spPr>
          <a:xfrm>
            <a:off x="4762" y="2873829"/>
            <a:ext cx="566057" cy="566057"/>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ángulo 5"/>
          <p:cNvSpPr/>
          <p:nvPr/>
        </p:nvSpPr>
        <p:spPr>
          <a:xfrm>
            <a:off x="668791" y="2873829"/>
            <a:ext cx="566057" cy="566057"/>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ángulo 6"/>
          <p:cNvSpPr/>
          <p:nvPr/>
        </p:nvSpPr>
        <p:spPr>
          <a:xfrm>
            <a:off x="1332820" y="2873829"/>
            <a:ext cx="566057" cy="566057"/>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ángulo 7"/>
          <p:cNvSpPr/>
          <p:nvPr/>
        </p:nvSpPr>
        <p:spPr>
          <a:xfrm>
            <a:off x="1975078" y="2873829"/>
            <a:ext cx="566057" cy="566057"/>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ángulo 8"/>
          <p:cNvSpPr/>
          <p:nvPr/>
        </p:nvSpPr>
        <p:spPr>
          <a:xfrm>
            <a:off x="2639107" y="2873829"/>
            <a:ext cx="566057" cy="566057"/>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ángulo 9"/>
          <p:cNvSpPr/>
          <p:nvPr/>
        </p:nvSpPr>
        <p:spPr>
          <a:xfrm>
            <a:off x="3303136" y="2873829"/>
            <a:ext cx="566057" cy="566057"/>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ángulo 10"/>
          <p:cNvSpPr/>
          <p:nvPr/>
        </p:nvSpPr>
        <p:spPr>
          <a:xfrm>
            <a:off x="3978046" y="2873829"/>
            <a:ext cx="566057" cy="566057"/>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ángulo 11"/>
          <p:cNvSpPr/>
          <p:nvPr/>
        </p:nvSpPr>
        <p:spPr>
          <a:xfrm>
            <a:off x="4642075" y="2873829"/>
            <a:ext cx="566057" cy="566057"/>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ángulo 12"/>
          <p:cNvSpPr/>
          <p:nvPr/>
        </p:nvSpPr>
        <p:spPr>
          <a:xfrm>
            <a:off x="5306104" y="2873829"/>
            <a:ext cx="566057" cy="566057"/>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CuadroTexto 13"/>
          <p:cNvSpPr txBox="1"/>
          <p:nvPr/>
        </p:nvSpPr>
        <p:spPr>
          <a:xfrm>
            <a:off x="699054" y="1361315"/>
            <a:ext cx="4128077" cy="307777"/>
          </a:xfrm>
          <a:prstGeom prst="rect">
            <a:avLst/>
          </a:prstGeom>
        </p:spPr>
        <p:txBody>
          <a:bodyPr wrap="square">
            <a:spAutoFit/>
          </a:bodyPr>
          <a:lstStyle>
            <a:defPPr>
              <a:defRPr lang="es-CO"/>
            </a:defPPr>
            <a:lvl1pPr>
              <a:defRPr sz="1400" b="0" i="1">
                <a:solidFill>
                  <a:srgbClr val="444444"/>
                </a:solidFill>
                <a:effectLst/>
                <a:latin typeface="Consolas" panose="020B0609020204030204" pitchFamily="49" charset="0"/>
              </a:defRPr>
            </a:lvl1pPr>
          </a:lstStyle>
          <a:p>
            <a:r>
              <a:rPr lang="en-GB" dirty="0" err="1" smtClean="0"/>
              <a:t>Var</a:t>
            </a:r>
            <a:r>
              <a:rPr lang="en-GB" dirty="0" smtClean="0"/>
              <a:t> array = [</a:t>
            </a:r>
            <a:r>
              <a:rPr lang="es-CO" i="0" dirty="0" smtClean="0"/>
              <a:t>"</a:t>
            </a:r>
            <a:r>
              <a:rPr lang="es-CO" i="0" dirty="0" err="1"/>
              <a:t>Saab</a:t>
            </a:r>
            <a:r>
              <a:rPr lang="es-CO" i="0" dirty="0"/>
              <a:t>", "Volvo", "BMW"</a:t>
            </a:r>
            <a:r>
              <a:rPr lang="en-GB" dirty="0" smtClean="0"/>
              <a:t>];</a:t>
            </a:r>
            <a:endParaRPr lang="en-GB" dirty="0"/>
          </a:p>
        </p:txBody>
      </p:sp>
      <p:sp>
        <p:nvSpPr>
          <p:cNvPr id="16" name="CuadroTexto 15"/>
          <p:cNvSpPr txBox="1"/>
          <p:nvPr/>
        </p:nvSpPr>
        <p:spPr>
          <a:xfrm>
            <a:off x="3277333" y="333791"/>
            <a:ext cx="6529968" cy="369332"/>
          </a:xfrm>
          <a:prstGeom prst="rect">
            <a:avLst/>
          </a:prstGeom>
          <a:noFill/>
        </p:spPr>
        <p:txBody>
          <a:bodyPr wrap="square" rtlCol="0">
            <a:spAutoFit/>
          </a:bodyPr>
          <a:lstStyle/>
          <a:p>
            <a:r>
              <a:rPr lang="en-GB" dirty="0" smtClean="0"/>
              <a:t>You can put integer, float , Boolean, arrays, functions and objects </a:t>
            </a:r>
            <a:endParaRPr lang="en-GB" dirty="0"/>
          </a:p>
        </p:txBody>
      </p:sp>
      <p:sp>
        <p:nvSpPr>
          <p:cNvPr id="19" name="Rectángulo 18"/>
          <p:cNvSpPr/>
          <p:nvPr/>
        </p:nvSpPr>
        <p:spPr>
          <a:xfrm>
            <a:off x="570819" y="2016703"/>
            <a:ext cx="4604656" cy="54717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ángulo 17"/>
          <p:cNvSpPr/>
          <p:nvPr/>
        </p:nvSpPr>
        <p:spPr>
          <a:xfrm>
            <a:off x="603476" y="2099348"/>
            <a:ext cx="4657044" cy="307777"/>
          </a:xfrm>
          <a:prstGeom prst="rect">
            <a:avLst/>
          </a:prstGeom>
        </p:spPr>
        <p:txBody>
          <a:bodyPr wrap="square">
            <a:spAutoFit/>
          </a:bodyPr>
          <a:lstStyle/>
          <a:p>
            <a:r>
              <a:rPr lang="en-US" sz="1400" i="1" dirty="0" err="1">
                <a:solidFill>
                  <a:srgbClr val="444444"/>
                </a:solidFill>
                <a:latin typeface="Consolas" panose="020B0609020204030204" pitchFamily="49" charset="0"/>
              </a:rPr>
              <a:t>var</a:t>
            </a:r>
            <a:r>
              <a:rPr lang="en-US" sz="1400" i="1" dirty="0">
                <a:solidFill>
                  <a:srgbClr val="444444"/>
                </a:solidFill>
                <a:latin typeface="Consolas" panose="020B0609020204030204" pitchFamily="49" charset="0"/>
              </a:rPr>
              <a:t> cars = new Array("Saab", "Volvo", "BMW");</a:t>
            </a:r>
            <a:endParaRPr lang="en-GB" sz="1400" i="1" dirty="0">
              <a:solidFill>
                <a:srgbClr val="444444"/>
              </a:solidFill>
              <a:latin typeface="Consolas" panose="020B0609020204030204" pitchFamily="49" charset="0"/>
            </a:endParaRPr>
          </a:p>
        </p:txBody>
      </p:sp>
      <p:sp>
        <p:nvSpPr>
          <p:cNvPr id="20" name="Elipse 19"/>
          <p:cNvSpPr/>
          <p:nvPr/>
        </p:nvSpPr>
        <p:spPr>
          <a:xfrm>
            <a:off x="257773" y="1162026"/>
            <a:ext cx="291274" cy="291274"/>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2</a:t>
            </a:r>
            <a:endParaRPr lang="en-GB" dirty="0"/>
          </a:p>
        </p:txBody>
      </p:sp>
      <p:sp>
        <p:nvSpPr>
          <p:cNvPr id="21" name="CuadroTexto 20"/>
          <p:cNvSpPr txBox="1"/>
          <p:nvPr/>
        </p:nvSpPr>
        <p:spPr>
          <a:xfrm>
            <a:off x="1986567" y="921006"/>
            <a:ext cx="1698171" cy="369332"/>
          </a:xfrm>
          <a:prstGeom prst="rect">
            <a:avLst/>
          </a:prstGeom>
          <a:noFill/>
        </p:spPr>
        <p:txBody>
          <a:bodyPr wrap="square" rtlCol="0">
            <a:spAutoFit/>
          </a:bodyPr>
          <a:lstStyle/>
          <a:p>
            <a:r>
              <a:rPr lang="en-GB" i="1" dirty="0" smtClean="0">
                <a:latin typeface="Gotham Light" pitchFamily="50" charset="0"/>
                <a:cs typeface="Gotham Light" pitchFamily="50" charset="0"/>
              </a:rPr>
              <a:t>Declaration</a:t>
            </a:r>
            <a:endParaRPr lang="en-GB" i="1" dirty="0">
              <a:latin typeface="Gotham Light" pitchFamily="50" charset="0"/>
              <a:cs typeface="Gotham Light" pitchFamily="50" charset="0"/>
            </a:endParaRPr>
          </a:p>
        </p:txBody>
      </p:sp>
      <p:cxnSp>
        <p:nvCxnSpPr>
          <p:cNvPr id="22" name="Conector recto 21"/>
          <p:cNvCxnSpPr/>
          <p:nvPr/>
        </p:nvCxnSpPr>
        <p:spPr>
          <a:xfrm>
            <a:off x="0" y="6200078"/>
            <a:ext cx="1219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Elipse 22"/>
          <p:cNvSpPr/>
          <p:nvPr/>
        </p:nvSpPr>
        <p:spPr>
          <a:xfrm>
            <a:off x="114816" y="6368940"/>
            <a:ext cx="291274" cy="291274"/>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4" name="CuadroTexto 23"/>
          <p:cNvSpPr txBox="1"/>
          <p:nvPr/>
        </p:nvSpPr>
        <p:spPr>
          <a:xfrm>
            <a:off x="448704" y="6352437"/>
            <a:ext cx="3197744" cy="307777"/>
          </a:xfrm>
          <a:prstGeom prst="rect">
            <a:avLst/>
          </a:prstGeom>
          <a:noFill/>
          <a:ln>
            <a:noFill/>
          </a:ln>
        </p:spPr>
        <p:txBody>
          <a:bodyPr wrap="square" rtlCol="0">
            <a:spAutoFit/>
          </a:bodyPr>
          <a:lstStyle/>
          <a:p>
            <a:r>
              <a:rPr lang="en-GB" sz="1400" dirty="0" smtClean="0"/>
              <a:t>Amount of options to declare</a:t>
            </a:r>
            <a:endParaRPr lang="en-GB" sz="1400" dirty="0"/>
          </a:p>
        </p:txBody>
      </p:sp>
      <p:sp>
        <p:nvSpPr>
          <p:cNvPr id="26" name="Cheurón 25"/>
          <p:cNvSpPr/>
          <p:nvPr/>
        </p:nvSpPr>
        <p:spPr>
          <a:xfrm rot="5400000">
            <a:off x="2749545" y="2805680"/>
            <a:ext cx="364903" cy="2166257"/>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27" name="CuadroTexto 26"/>
          <p:cNvSpPr txBox="1"/>
          <p:nvPr/>
        </p:nvSpPr>
        <p:spPr>
          <a:xfrm>
            <a:off x="1213079" y="4228374"/>
            <a:ext cx="3962396" cy="369332"/>
          </a:xfrm>
          <a:prstGeom prst="rect">
            <a:avLst/>
          </a:prstGeom>
          <a:noFill/>
        </p:spPr>
        <p:txBody>
          <a:bodyPr wrap="square" rtlCol="0">
            <a:spAutoFit/>
          </a:bodyPr>
          <a:lstStyle/>
          <a:p>
            <a:r>
              <a:rPr lang="en-GB" i="1" dirty="0" smtClean="0">
                <a:latin typeface="Gotham Light" pitchFamily="50" charset="0"/>
                <a:cs typeface="Gotham Light" pitchFamily="50" charset="0"/>
              </a:rPr>
              <a:t>Access de element of an array</a:t>
            </a:r>
            <a:endParaRPr lang="en-GB" i="1" dirty="0">
              <a:latin typeface="Gotham Light" pitchFamily="50" charset="0"/>
              <a:cs typeface="Gotham Light" pitchFamily="50" charset="0"/>
            </a:endParaRPr>
          </a:p>
        </p:txBody>
      </p:sp>
      <p:sp>
        <p:nvSpPr>
          <p:cNvPr id="28" name="Rectángulo 27"/>
          <p:cNvSpPr/>
          <p:nvPr/>
        </p:nvSpPr>
        <p:spPr>
          <a:xfrm>
            <a:off x="570819" y="4940150"/>
            <a:ext cx="4604656" cy="54717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Rectángulo 28"/>
          <p:cNvSpPr/>
          <p:nvPr/>
        </p:nvSpPr>
        <p:spPr>
          <a:xfrm>
            <a:off x="603476" y="5022795"/>
            <a:ext cx="4657044" cy="307777"/>
          </a:xfrm>
          <a:prstGeom prst="rect">
            <a:avLst/>
          </a:prstGeom>
        </p:spPr>
        <p:txBody>
          <a:bodyPr wrap="square">
            <a:spAutoFit/>
          </a:bodyPr>
          <a:lstStyle/>
          <a:p>
            <a:pPr algn="ctr"/>
            <a:r>
              <a:rPr lang="en-US" sz="1400" i="1" dirty="0" smtClean="0">
                <a:solidFill>
                  <a:srgbClr val="444444"/>
                </a:solidFill>
                <a:latin typeface="Consolas" panose="020B0609020204030204" pitchFamily="49" charset="0"/>
              </a:rPr>
              <a:t>Cars[</a:t>
            </a:r>
            <a:r>
              <a:rPr lang="en-US" sz="1400" i="1" dirty="0" err="1" smtClean="0">
                <a:solidFill>
                  <a:srgbClr val="444444"/>
                </a:solidFill>
                <a:latin typeface="Consolas" panose="020B0609020204030204" pitchFamily="49" charset="0"/>
              </a:rPr>
              <a:t>xposition</a:t>
            </a:r>
            <a:r>
              <a:rPr lang="en-US" sz="1400" i="1" dirty="0" smtClean="0">
                <a:solidFill>
                  <a:srgbClr val="444444"/>
                </a:solidFill>
                <a:latin typeface="Consolas" panose="020B0609020204030204" pitchFamily="49" charset="0"/>
              </a:rPr>
              <a:t>];</a:t>
            </a:r>
            <a:endParaRPr lang="en-GB" sz="1400" i="1" dirty="0">
              <a:solidFill>
                <a:srgbClr val="444444"/>
              </a:solidFill>
              <a:latin typeface="Consolas" panose="020B0609020204030204" pitchFamily="49" charset="0"/>
            </a:endParaRPr>
          </a:p>
        </p:txBody>
      </p:sp>
      <p:sp>
        <p:nvSpPr>
          <p:cNvPr id="30" name="Rectángulo 29"/>
          <p:cNvSpPr/>
          <p:nvPr/>
        </p:nvSpPr>
        <p:spPr>
          <a:xfrm>
            <a:off x="570819" y="5608357"/>
            <a:ext cx="4604656" cy="54717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Rectángulo 30"/>
          <p:cNvSpPr/>
          <p:nvPr/>
        </p:nvSpPr>
        <p:spPr>
          <a:xfrm>
            <a:off x="603476" y="5691002"/>
            <a:ext cx="4657044" cy="307777"/>
          </a:xfrm>
          <a:prstGeom prst="rect">
            <a:avLst/>
          </a:prstGeom>
        </p:spPr>
        <p:txBody>
          <a:bodyPr wrap="square">
            <a:spAutoFit/>
          </a:bodyPr>
          <a:lstStyle/>
          <a:p>
            <a:pPr algn="ctr"/>
            <a:r>
              <a:rPr lang="en-US" sz="1400" i="1" dirty="0" smtClean="0">
                <a:solidFill>
                  <a:srgbClr val="444444"/>
                </a:solidFill>
                <a:latin typeface="Consolas" panose="020B0609020204030204" pitchFamily="49" charset="0"/>
              </a:rPr>
              <a:t>Cars[</a:t>
            </a:r>
            <a:r>
              <a:rPr lang="en-US" sz="1400" i="1" dirty="0" err="1" smtClean="0">
                <a:solidFill>
                  <a:srgbClr val="444444"/>
                </a:solidFill>
                <a:latin typeface="Consolas" panose="020B0609020204030204" pitchFamily="49" charset="0"/>
              </a:rPr>
              <a:t>xposition</a:t>
            </a:r>
            <a:r>
              <a:rPr lang="en-US" sz="1400" i="1" dirty="0" smtClean="0">
                <a:solidFill>
                  <a:srgbClr val="444444"/>
                </a:solidFill>
                <a:latin typeface="Consolas" panose="020B0609020204030204" pitchFamily="49" charset="0"/>
              </a:rPr>
              <a:t>] = “change the content”;</a:t>
            </a:r>
            <a:endParaRPr lang="en-GB" sz="1400" i="1" dirty="0">
              <a:solidFill>
                <a:srgbClr val="444444"/>
              </a:solidFill>
              <a:latin typeface="Consolas" panose="020B0609020204030204" pitchFamily="49" charset="0"/>
            </a:endParaRPr>
          </a:p>
        </p:txBody>
      </p:sp>
      <p:sp>
        <p:nvSpPr>
          <p:cNvPr id="32" name="Rectángulo 31"/>
          <p:cNvSpPr/>
          <p:nvPr/>
        </p:nvSpPr>
        <p:spPr>
          <a:xfrm>
            <a:off x="7227263" y="1867209"/>
            <a:ext cx="3707606" cy="369332"/>
          </a:xfrm>
          <a:prstGeom prst="rect">
            <a:avLst/>
          </a:prstGeom>
          <a:noFill/>
        </p:spPr>
        <p:txBody>
          <a:bodyPr wrap="square" rtlCol="0">
            <a:spAutoFit/>
          </a:bodyPr>
          <a:lstStyle/>
          <a:p>
            <a:r>
              <a:rPr lang="es-CO" i="1" smtClean="0">
                <a:latin typeface="Gotham Light" pitchFamily="50" charset="0"/>
                <a:cs typeface="Gotham Light" pitchFamily="50" charset="0"/>
              </a:rPr>
              <a:t>Array Properties and Methods</a:t>
            </a:r>
            <a:endParaRPr lang="es-CO" i="1" dirty="0">
              <a:latin typeface="Gotham Light" pitchFamily="50" charset="0"/>
              <a:cs typeface="Gotham Light" pitchFamily="50" charset="0"/>
            </a:endParaRPr>
          </a:p>
        </p:txBody>
      </p:sp>
      <p:sp>
        <p:nvSpPr>
          <p:cNvPr id="33" name="Rectángulo 32"/>
          <p:cNvSpPr/>
          <p:nvPr/>
        </p:nvSpPr>
        <p:spPr>
          <a:xfrm>
            <a:off x="5970133" y="2281086"/>
            <a:ext cx="6221867" cy="3693319"/>
          </a:xfrm>
          <a:prstGeom prst="rect">
            <a:avLst/>
          </a:prstGeom>
        </p:spPr>
        <p:txBody>
          <a:bodyPr wrap="square">
            <a:spAutoFit/>
          </a:bodyPr>
          <a:lstStyle/>
          <a:p>
            <a:r>
              <a:rPr lang="es-CO" b="0" i="0" dirty="0" smtClean="0">
                <a:solidFill>
                  <a:srgbClr val="000000"/>
                </a:solidFill>
                <a:effectLst/>
                <a:latin typeface="Consolas" panose="020B0609020204030204" pitchFamily="49" charset="0"/>
              </a:rPr>
              <a:t>.</a:t>
            </a:r>
            <a:r>
              <a:rPr lang="es-CO" b="0" i="0" dirty="0" err="1" smtClean="0">
                <a:solidFill>
                  <a:srgbClr val="000000"/>
                </a:solidFill>
                <a:effectLst/>
                <a:latin typeface="Consolas" panose="020B0609020204030204" pitchFamily="49" charset="0"/>
              </a:rPr>
              <a:t>length</a:t>
            </a:r>
            <a:r>
              <a:rPr lang="es-CO" b="0" i="0" dirty="0" smtClean="0">
                <a:solidFill>
                  <a:srgbClr val="000000"/>
                </a:solidFill>
                <a:effectLst/>
                <a:latin typeface="Consolas" panose="020B0609020204030204" pitchFamily="49" charset="0"/>
              </a:rPr>
              <a:t>;</a:t>
            </a:r>
          </a:p>
          <a:p>
            <a:r>
              <a:rPr lang="es-CO" dirty="0"/>
              <a:t>.push</a:t>
            </a:r>
            <a:r>
              <a:rPr lang="es-CO" dirty="0" smtClean="0"/>
              <a:t>(“newEelement"); or unshift to add at the beggining</a:t>
            </a:r>
          </a:p>
          <a:p>
            <a:r>
              <a:rPr lang="es-CO" dirty="0" smtClean="0"/>
              <a:t>.join(“ “)</a:t>
            </a:r>
          </a:p>
          <a:p>
            <a:r>
              <a:rPr lang="es-CO" dirty="0" smtClean="0"/>
              <a:t>.pop  .shift // delete the last or first element and returns it</a:t>
            </a:r>
          </a:p>
          <a:p>
            <a:r>
              <a:rPr lang="es-CO" dirty="0"/>
              <a:t>fruits[fruits.length] = "Lemon</a:t>
            </a:r>
            <a:r>
              <a:rPr lang="es-CO" dirty="0" smtClean="0"/>
              <a:t>";</a:t>
            </a:r>
          </a:p>
          <a:p>
            <a:r>
              <a:rPr lang="es-CO" dirty="0" smtClean="0"/>
              <a:t>.splice(from number , to numner)</a:t>
            </a:r>
          </a:p>
          <a:p>
            <a:r>
              <a:rPr lang="es-CO" dirty="0" smtClean="0"/>
              <a:t>.indexof(something) //look the # index where that content is (you can also use lastindexof</a:t>
            </a:r>
          </a:p>
          <a:p>
            <a:r>
              <a:rPr lang="es-CO" dirty="0" smtClean="0"/>
              <a:t>.foreach(function());</a:t>
            </a:r>
          </a:p>
          <a:p>
            <a:r>
              <a:rPr lang="es-CO" dirty="0" smtClean="0"/>
              <a:t>.filter()</a:t>
            </a:r>
          </a:p>
          <a:p>
            <a:r>
              <a:rPr lang="en-US" dirty="0"/>
              <a:t>In JavaScript, </a:t>
            </a:r>
            <a:r>
              <a:rPr lang="en-US" b="1" dirty="0"/>
              <a:t>arrays</a:t>
            </a:r>
            <a:r>
              <a:rPr lang="en-US" dirty="0"/>
              <a:t> use </a:t>
            </a:r>
            <a:r>
              <a:rPr lang="en-US" b="1" dirty="0"/>
              <a:t>numbered indexes</a:t>
            </a:r>
            <a:r>
              <a:rPr lang="en-US" dirty="0"/>
              <a:t>.  </a:t>
            </a:r>
          </a:p>
          <a:p>
            <a:r>
              <a:rPr lang="en-US" dirty="0"/>
              <a:t>In JavaScript, </a:t>
            </a:r>
            <a:r>
              <a:rPr lang="en-US" b="1" dirty="0"/>
              <a:t>objects</a:t>
            </a:r>
            <a:r>
              <a:rPr lang="en-US" dirty="0"/>
              <a:t> use </a:t>
            </a:r>
            <a:r>
              <a:rPr lang="en-US" b="1" dirty="0"/>
              <a:t>named indexes</a:t>
            </a:r>
            <a:r>
              <a:rPr lang="en-US" dirty="0"/>
              <a:t>.</a:t>
            </a:r>
          </a:p>
          <a:p>
            <a:endParaRPr lang="en-GB" dirty="0"/>
          </a:p>
        </p:txBody>
      </p:sp>
      <p:pic>
        <p:nvPicPr>
          <p:cNvPr id="35" name="Imagen 18"/>
          <p:cNvPicPr>
            <a:picLocks noChangeAspect="1"/>
          </p:cNvPicPr>
          <p:nvPr/>
        </p:nvPicPr>
        <p:blipFill>
          <a:blip r:embed="rId3"/>
          <a:stretch>
            <a:fillRect/>
          </a:stretch>
        </p:blipFill>
        <p:spPr>
          <a:xfrm>
            <a:off x="7500745" y="874123"/>
            <a:ext cx="4287746" cy="585271"/>
          </a:xfrm>
          <a:prstGeom prst="rect">
            <a:avLst/>
          </a:prstGeom>
        </p:spPr>
      </p:pic>
      <p:sp>
        <p:nvSpPr>
          <p:cNvPr id="36" name="TextBox 35"/>
          <p:cNvSpPr txBox="1"/>
          <p:nvPr/>
        </p:nvSpPr>
        <p:spPr>
          <a:xfrm>
            <a:off x="7500745" y="1453300"/>
            <a:ext cx="2377007" cy="369332"/>
          </a:xfrm>
          <a:prstGeom prst="rect">
            <a:avLst/>
          </a:prstGeom>
          <a:noFill/>
        </p:spPr>
        <p:txBody>
          <a:bodyPr wrap="square" rtlCol="0">
            <a:spAutoFit/>
          </a:bodyPr>
          <a:lstStyle/>
          <a:p>
            <a:r>
              <a:rPr lang="en-US" dirty="0" err="1" smtClean="0"/>
              <a:t>aList</a:t>
            </a:r>
            <a:r>
              <a:rPr lang="en-US" dirty="0" smtClean="0"/>
              <a:t>[0] </a:t>
            </a:r>
            <a:endParaRPr lang="en-US" dirty="0"/>
          </a:p>
        </p:txBody>
      </p:sp>
      <p:pic>
        <p:nvPicPr>
          <p:cNvPr id="37" name="Picture 8" descr="http://i.stack.imgur.com/Mmww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111011" y="5793507"/>
            <a:ext cx="924970" cy="9249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9300316"/>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ángulo 21"/>
          <p:cNvSpPr/>
          <p:nvPr/>
        </p:nvSpPr>
        <p:spPr>
          <a:xfrm>
            <a:off x="6621035" y="1596614"/>
            <a:ext cx="2255336" cy="63363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ángulo 18"/>
          <p:cNvSpPr/>
          <p:nvPr/>
        </p:nvSpPr>
        <p:spPr>
          <a:xfrm>
            <a:off x="6621035" y="385123"/>
            <a:ext cx="2255336" cy="112029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CuadroTexto 3"/>
          <p:cNvSpPr txBox="1"/>
          <p:nvPr/>
        </p:nvSpPr>
        <p:spPr>
          <a:xfrm>
            <a:off x="435429" y="239486"/>
            <a:ext cx="5246914" cy="369332"/>
          </a:xfrm>
          <a:prstGeom prst="rect">
            <a:avLst/>
          </a:prstGeom>
          <a:noFill/>
        </p:spPr>
        <p:txBody>
          <a:bodyPr wrap="square" rtlCol="0">
            <a:spAutoFit/>
          </a:bodyPr>
          <a:lstStyle/>
          <a:p>
            <a:r>
              <a:rPr lang="en-GB" i="1" dirty="0" smtClean="0">
                <a:latin typeface="Gotham Light" pitchFamily="50" charset="0"/>
                <a:cs typeface="Gotham Light" pitchFamily="50" charset="0"/>
              </a:rPr>
              <a:t>Objects</a:t>
            </a:r>
            <a:endParaRPr lang="en-GB" i="1" dirty="0">
              <a:latin typeface="Gotham Light" pitchFamily="50" charset="0"/>
              <a:cs typeface="Gotham Light" pitchFamily="50" charset="0"/>
            </a:endParaRPr>
          </a:p>
        </p:txBody>
      </p:sp>
      <p:sp>
        <p:nvSpPr>
          <p:cNvPr id="5" name="Rectángulo 4"/>
          <p:cNvSpPr/>
          <p:nvPr/>
        </p:nvSpPr>
        <p:spPr>
          <a:xfrm>
            <a:off x="5138058" y="1401868"/>
            <a:ext cx="827314" cy="566057"/>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Object</a:t>
            </a:r>
            <a:endParaRPr lang="en-GB" dirty="0"/>
          </a:p>
        </p:txBody>
      </p:sp>
      <p:cxnSp>
        <p:nvCxnSpPr>
          <p:cNvPr id="7" name="Conector recto de flecha 6"/>
          <p:cNvCxnSpPr>
            <a:stCxn id="5" idx="2"/>
          </p:cNvCxnSpPr>
          <p:nvPr/>
        </p:nvCxnSpPr>
        <p:spPr>
          <a:xfrm flipH="1">
            <a:off x="4627757" y="1967925"/>
            <a:ext cx="923958" cy="104290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Conector recto de flecha 8"/>
          <p:cNvCxnSpPr>
            <a:stCxn id="5" idx="2"/>
          </p:cNvCxnSpPr>
          <p:nvPr/>
        </p:nvCxnSpPr>
        <p:spPr>
          <a:xfrm>
            <a:off x="5551715" y="1967925"/>
            <a:ext cx="1384344" cy="9871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CuadroTexto 9"/>
          <p:cNvSpPr txBox="1"/>
          <p:nvPr/>
        </p:nvSpPr>
        <p:spPr>
          <a:xfrm>
            <a:off x="3646448" y="3168289"/>
            <a:ext cx="1126274" cy="369332"/>
          </a:xfrm>
          <a:prstGeom prst="rect">
            <a:avLst/>
          </a:prstGeom>
          <a:noFill/>
        </p:spPr>
        <p:txBody>
          <a:bodyPr wrap="square" rtlCol="0">
            <a:spAutoFit/>
          </a:bodyPr>
          <a:lstStyle/>
          <a:p>
            <a:r>
              <a:rPr lang="en-GB" dirty="0" smtClean="0"/>
              <a:t>Property</a:t>
            </a:r>
            <a:endParaRPr lang="en-GB" dirty="0"/>
          </a:p>
        </p:txBody>
      </p:sp>
      <p:sp>
        <p:nvSpPr>
          <p:cNvPr id="11" name="CuadroTexto 10"/>
          <p:cNvSpPr txBox="1"/>
          <p:nvPr/>
        </p:nvSpPr>
        <p:spPr>
          <a:xfrm>
            <a:off x="6746487" y="3200947"/>
            <a:ext cx="1182029" cy="369332"/>
          </a:xfrm>
          <a:prstGeom prst="rect">
            <a:avLst/>
          </a:prstGeom>
          <a:noFill/>
        </p:spPr>
        <p:txBody>
          <a:bodyPr wrap="square" rtlCol="0">
            <a:spAutoFit/>
          </a:bodyPr>
          <a:lstStyle/>
          <a:p>
            <a:r>
              <a:rPr lang="en-GB" dirty="0" smtClean="0"/>
              <a:t>Methods</a:t>
            </a:r>
            <a:endParaRPr lang="en-GB" dirty="0"/>
          </a:p>
        </p:txBody>
      </p:sp>
      <p:sp>
        <p:nvSpPr>
          <p:cNvPr id="12" name="CuadroTexto 11"/>
          <p:cNvSpPr txBox="1"/>
          <p:nvPr/>
        </p:nvSpPr>
        <p:spPr>
          <a:xfrm>
            <a:off x="6621035" y="476322"/>
            <a:ext cx="1778619" cy="954107"/>
          </a:xfrm>
          <a:prstGeom prst="rect">
            <a:avLst/>
          </a:prstGeom>
        </p:spPr>
        <p:txBody>
          <a:bodyPr wrap="square">
            <a:spAutoFit/>
          </a:bodyPr>
          <a:lstStyle>
            <a:defPPr>
              <a:defRPr lang="es-CO"/>
            </a:defPPr>
            <a:lvl1pPr>
              <a:defRPr sz="1400" b="0" i="1">
                <a:solidFill>
                  <a:srgbClr val="444444"/>
                </a:solidFill>
                <a:effectLst/>
                <a:latin typeface="Consolas" panose="020B0609020204030204" pitchFamily="49" charset="0"/>
              </a:defRPr>
            </a:lvl1pPr>
          </a:lstStyle>
          <a:p>
            <a:r>
              <a:rPr lang="en-GB" dirty="0" err="1"/>
              <a:t>var</a:t>
            </a:r>
            <a:r>
              <a:rPr lang="en-GB" dirty="0"/>
              <a:t> object = {</a:t>
            </a:r>
          </a:p>
          <a:p>
            <a:r>
              <a:rPr lang="en-GB" dirty="0" smtClean="0"/>
              <a:t>Properties</a:t>
            </a:r>
          </a:p>
          <a:p>
            <a:r>
              <a:rPr lang="en-GB" dirty="0" smtClean="0"/>
              <a:t>Methods</a:t>
            </a:r>
            <a:endParaRPr lang="en-GB" dirty="0"/>
          </a:p>
          <a:p>
            <a:r>
              <a:rPr lang="en-GB" dirty="0"/>
              <a:t>}; </a:t>
            </a:r>
          </a:p>
        </p:txBody>
      </p:sp>
      <p:sp>
        <p:nvSpPr>
          <p:cNvPr id="13" name="CuadroTexto 12"/>
          <p:cNvSpPr txBox="1"/>
          <p:nvPr/>
        </p:nvSpPr>
        <p:spPr>
          <a:xfrm>
            <a:off x="6621035" y="1724131"/>
            <a:ext cx="2614962" cy="307777"/>
          </a:xfrm>
          <a:prstGeom prst="rect">
            <a:avLst/>
          </a:prstGeom>
        </p:spPr>
        <p:txBody>
          <a:bodyPr wrap="square">
            <a:spAutoFit/>
          </a:bodyPr>
          <a:lstStyle>
            <a:defPPr>
              <a:defRPr lang="es-CO"/>
            </a:defPPr>
            <a:lvl1pPr>
              <a:defRPr sz="1400" b="0" i="1">
                <a:solidFill>
                  <a:srgbClr val="444444"/>
                </a:solidFill>
                <a:effectLst/>
                <a:latin typeface="Consolas" panose="020B0609020204030204" pitchFamily="49" charset="0"/>
              </a:defRPr>
            </a:lvl1pPr>
          </a:lstStyle>
          <a:p>
            <a:r>
              <a:rPr lang="en-GB" dirty="0"/>
              <a:t>object = new Object(); </a:t>
            </a:r>
          </a:p>
        </p:txBody>
      </p:sp>
      <p:sp>
        <p:nvSpPr>
          <p:cNvPr id="14" name="Elipse 13"/>
          <p:cNvSpPr/>
          <p:nvPr/>
        </p:nvSpPr>
        <p:spPr>
          <a:xfrm>
            <a:off x="5965371" y="239486"/>
            <a:ext cx="291274" cy="291274"/>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2</a:t>
            </a:r>
            <a:endParaRPr lang="en-GB" dirty="0"/>
          </a:p>
        </p:txBody>
      </p:sp>
      <p:cxnSp>
        <p:nvCxnSpPr>
          <p:cNvPr id="16" name="Conector recto 15"/>
          <p:cNvCxnSpPr/>
          <p:nvPr/>
        </p:nvCxnSpPr>
        <p:spPr>
          <a:xfrm>
            <a:off x="0" y="6200078"/>
            <a:ext cx="1219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Elipse 16"/>
          <p:cNvSpPr/>
          <p:nvPr/>
        </p:nvSpPr>
        <p:spPr>
          <a:xfrm>
            <a:off x="114816" y="6368940"/>
            <a:ext cx="291274" cy="291274"/>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8" name="CuadroTexto 17"/>
          <p:cNvSpPr txBox="1"/>
          <p:nvPr/>
        </p:nvSpPr>
        <p:spPr>
          <a:xfrm>
            <a:off x="448704" y="6352437"/>
            <a:ext cx="3197744" cy="307777"/>
          </a:xfrm>
          <a:prstGeom prst="rect">
            <a:avLst/>
          </a:prstGeom>
          <a:noFill/>
          <a:ln>
            <a:noFill/>
          </a:ln>
        </p:spPr>
        <p:txBody>
          <a:bodyPr wrap="square" rtlCol="0">
            <a:spAutoFit/>
          </a:bodyPr>
          <a:lstStyle/>
          <a:p>
            <a:r>
              <a:rPr lang="en-GB" sz="1400" dirty="0" smtClean="0"/>
              <a:t>Amount of options to declare</a:t>
            </a:r>
            <a:endParaRPr lang="en-GB" sz="1400" dirty="0"/>
          </a:p>
        </p:txBody>
      </p:sp>
      <p:sp>
        <p:nvSpPr>
          <p:cNvPr id="23" name="Rectángulo 22"/>
          <p:cNvSpPr/>
          <p:nvPr/>
        </p:nvSpPr>
        <p:spPr>
          <a:xfrm>
            <a:off x="2985207" y="3627130"/>
            <a:ext cx="2255336" cy="95152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CuadroTexto 23"/>
          <p:cNvSpPr txBox="1"/>
          <p:nvPr/>
        </p:nvSpPr>
        <p:spPr>
          <a:xfrm>
            <a:off x="2985207" y="3754648"/>
            <a:ext cx="2614962" cy="523220"/>
          </a:xfrm>
          <a:prstGeom prst="rect">
            <a:avLst/>
          </a:prstGeom>
        </p:spPr>
        <p:txBody>
          <a:bodyPr wrap="square">
            <a:spAutoFit/>
          </a:bodyPr>
          <a:lstStyle>
            <a:defPPr>
              <a:defRPr lang="es-CO"/>
            </a:defPPr>
            <a:lvl1pPr>
              <a:defRPr sz="1400" b="0" i="1">
                <a:solidFill>
                  <a:srgbClr val="444444"/>
                </a:solidFill>
                <a:effectLst/>
                <a:latin typeface="Consolas" panose="020B0609020204030204" pitchFamily="49" charset="0"/>
              </a:defRPr>
            </a:lvl1pPr>
          </a:lstStyle>
          <a:p>
            <a:r>
              <a:rPr lang="en-GB" dirty="0"/>
              <a:t>{</a:t>
            </a:r>
            <a:r>
              <a:rPr lang="en-GB" dirty="0" smtClean="0"/>
              <a:t>Name</a:t>
            </a:r>
            <a:r>
              <a:rPr lang="en-GB" dirty="0"/>
              <a:t>: “</a:t>
            </a:r>
            <a:r>
              <a:rPr lang="en-GB" dirty="0" err="1"/>
              <a:t>juan</a:t>
            </a:r>
            <a:r>
              <a:rPr lang="en-GB" dirty="0" smtClean="0"/>
              <a:t>”,</a:t>
            </a:r>
            <a:endParaRPr lang="en-GB" dirty="0"/>
          </a:p>
          <a:p>
            <a:r>
              <a:rPr lang="en-GB" dirty="0"/>
              <a:t>Age: </a:t>
            </a:r>
            <a:r>
              <a:rPr lang="en-GB" dirty="0" smtClean="0"/>
              <a:t>23 }</a:t>
            </a:r>
            <a:endParaRPr lang="en-GB" dirty="0"/>
          </a:p>
        </p:txBody>
      </p:sp>
      <p:sp>
        <p:nvSpPr>
          <p:cNvPr id="25" name="Rectángulo 24"/>
          <p:cNvSpPr/>
          <p:nvPr/>
        </p:nvSpPr>
        <p:spPr>
          <a:xfrm>
            <a:off x="2985207" y="4737169"/>
            <a:ext cx="2255336" cy="95152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CuadroTexto 25"/>
          <p:cNvSpPr txBox="1"/>
          <p:nvPr/>
        </p:nvSpPr>
        <p:spPr>
          <a:xfrm>
            <a:off x="2985207" y="4864687"/>
            <a:ext cx="2614962" cy="523220"/>
          </a:xfrm>
          <a:prstGeom prst="rect">
            <a:avLst/>
          </a:prstGeom>
        </p:spPr>
        <p:txBody>
          <a:bodyPr wrap="square">
            <a:spAutoFit/>
          </a:bodyPr>
          <a:lstStyle>
            <a:defPPr>
              <a:defRPr lang="es-CO"/>
            </a:defPPr>
            <a:lvl1pPr>
              <a:defRPr sz="1400" b="0" i="1">
                <a:solidFill>
                  <a:srgbClr val="444444"/>
                </a:solidFill>
                <a:effectLst/>
                <a:latin typeface="Consolas" panose="020B0609020204030204" pitchFamily="49" charset="0"/>
              </a:defRPr>
            </a:lvl1pPr>
          </a:lstStyle>
          <a:p>
            <a:r>
              <a:rPr lang="en-GB" dirty="0"/>
              <a:t>objec.name = “</a:t>
            </a:r>
            <a:r>
              <a:rPr lang="en-GB" dirty="0" err="1"/>
              <a:t>juan</a:t>
            </a:r>
            <a:r>
              <a:rPr lang="en-GB" dirty="0"/>
              <a:t>”;</a:t>
            </a:r>
          </a:p>
          <a:p>
            <a:r>
              <a:rPr lang="en-GB" dirty="0" err="1"/>
              <a:t>Object.age</a:t>
            </a:r>
            <a:r>
              <a:rPr lang="en-GB" dirty="0"/>
              <a:t> = 23;</a:t>
            </a:r>
          </a:p>
        </p:txBody>
      </p:sp>
      <p:sp>
        <p:nvSpPr>
          <p:cNvPr id="27" name="CuadroTexto 26"/>
          <p:cNvSpPr txBox="1"/>
          <p:nvPr/>
        </p:nvSpPr>
        <p:spPr>
          <a:xfrm>
            <a:off x="406090" y="5007652"/>
            <a:ext cx="1992086" cy="738664"/>
          </a:xfrm>
          <a:prstGeom prst="rect">
            <a:avLst/>
          </a:prstGeom>
          <a:noFill/>
        </p:spPr>
        <p:txBody>
          <a:bodyPr wrap="square" rtlCol="0">
            <a:spAutoFit/>
          </a:bodyPr>
          <a:lstStyle/>
          <a:p>
            <a:r>
              <a:rPr lang="en-GB" sz="1400" dirty="0" smtClean="0"/>
              <a:t>This is hoe to Add property ones the object is already created</a:t>
            </a:r>
            <a:endParaRPr lang="en-GB" sz="1400" dirty="0"/>
          </a:p>
        </p:txBody>
      </p:sp>
      <p:cxnSp>
        <p:nvCxnSpPr>
          <p:cNvPr id="29" name="Conector recto de flecha 28"/>
          <p:cNvCxnSpPr>
            <a:stCxn id="27" idx="3"/>
            <a:endCxn id="26" idx="1"/>
          </p:cNvCxnSpPr>
          <p:nvPr/>
        </p:nvCxnSpPr>
        <p:spPr>
          <a:xfrm flipV="1">
            <a:off x="2398176" y="5126297"/>
            <a:ext cx="587031" cy="25068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Rectángulo 29"/>
          <p:cNvSpPr/>
          <p:nvPr/>
        </p:nvSpPr>
        <p:spPr>
          <a:xfrm>
            <a:off x="6746487" y="3627130"/>
            <a:ext cx="3355456" cy="95152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Rectángulo 31"/>
          <p:cNvSpPr/>
          <p:nvPr/>
        </p:nvSpPr>
        <p:spPr>
          <a:xfrm>
            <a:off x="6746487" y="4723262"/>
            <a:ext cx="3355456" cy="95152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CuadroTexto 32"/>
          <p:cNvSpPr txBox="1"/>
          <p:nvPr/>
        </p:nvSpPr>
        <p:spPr>
          <a:xfrm>
            <a:off x="6746486" y="4730334"/>
            <a:ext cx="3235713" cy="954107"/>
          </a:xfrm>
          <a:prstGeom prst="rect">
            <a:avLst/>
          </a:prstGeom>
        </p:spPr>
        <p:txBody>
          <a:bodyPr wrap="square">
            <a:spAutoFit/>
          </a:bodyPr>
          <a:lstStyle>
            <a:defPPr>
              <a:defRPr lang="es-CO"/>
            </a:defPPr>
            <a:lvl1pPr>
              <a:defRPr sz="1400" b="0" i="1">
                <a:solidFill>
                  <a:srgbClr val="444444"/>
                </a:solidFill>
                <a:effectLst/>
                <a:latin typeface="Consolas" panose="020B0609020204030204" pitchFamily="49" charset="0"/>
              </a:defRPr>
            </a:lvl1pPr>
          </a:lstStyle>
          <a:p>
            <a:r>
              <a:rPr lang="en-GB" dirty="0" err="1" smtClean="0"/>
              <a:t>Object.methodName</a:t>
            </a:r>
            <a:r>
              <a:rPr lang="en-GB" dirty="0" smtClean="0"/>
              <a:t> = function() {</a:t>
            </a:r>
          </a:p>
          <a:p>
            <a:r>
              <a:rPr lang="en-GB" dirty="0" smtClean="0"/>
              <a:t>Code lines</a:t>
            </a:r>
            <a:endParaRPr lang="en-GB" dirty="0"/>
          </a:p>
          <a:p>
            <a:r>
              <a:rPr lang="en-GB" dirty="0" smtClean="0"/>
              <a:t>};</a:t>
            </a:r>
            <a:endParaRPr lang="en-GB" dirty="0"/>
          </a:p>
        </p:txBody>
      </p:sp>
      <p:sp>
        <p:nvSpPr>
          <p:cNvPr id="34" name="Rectángulo 33"/>
          <p:cNvSpPr/>
          <p:nvPr/>
        </p:nvSpPr>
        <p:spPr>
          <a:xfrm>
            <a:off x="6863008" y="3667409"/>
            <a:ext cx="2792621" cy="738664"/>
          </a:xfrm>
          <a:prstGeom prst="rect">
            <a:avLst/>
          </a:prstGeom>
        </p:spPr>
        <p:txBody>
          <a:bodyPr wrap="square">
            <a:spAutoFit/>
          </a:bodyPr>
          <a:lstStyle/>
          <a:p>
            <a:r>
              <a:rPr lang="es-CO" sz="1400" b="0" i="1" dirty="0" err="1" smtClean="0">
                <a:solidFill>
                  <a:srgbClr val="444444"/>
                </a:solidFill>
                <a:effectLst/>
                <a:latin typeface="Consolas" panose="020B0609020204030204" pitchFamily="49" charset="0"/>
              </a:rPr>
              <a:t>methodName</a:t>
            </a:r>
            <a:r>
              <a:rPr lang="es-CO" sz="1400" b="0" i="1" dirty="0" smtClean="0">
                <a:solidFill>
                  <a:srgbClr val="444444"/>
                </a:solidFill>
                <a:effectLst/>
                <a:latin typeface="Consolas" panose="020B0609020204030204" pitchFamily="49" charset="0"/>
              </a:rPr>
              <a:t> : </a:t>
            </a:r>
            <a:r>
              <a:rPr lang="es-CO" sz="1400" b="0" i="1" dirty="0" err="1" smtClean="0">
                <a:solidFill>
                  <a:srgbClr val="444444"/>
                </a:solidFill>
                <a:effectLst/>
                <a:latin typeface="Consolas" panose="020B0609020204030204" pitchFamily="49" charset="0"/>
              </a:rPr>
              <a:t>function</a:t>
            </a:r>
            <a:r>
              <a:rPr lang="es-CO" sz="1400" b="0" i="1" dirty="0" smtClean="0">
                <a:solidFill>
                  <a:srgbClr val="444444"/>
                </a:solidFill>
                <a:effectLst/>
                <a:latin typeface="Consolas" panose="020B0609020204030204" pitchFamily="49" charset="0"/>
              </a:rPr>
              <a:t>() { </a:t>
            </a:r>
            <a:r>
              <a:rPr lang="es-CO" sz="1400" b="0" i="1" dirty="0" err="1" smtClean="0">
                <a:solidFill>
                  <a:srgbClr val="444444"/>
                </a:solidFill>
                <a:effectLst/>
                <a:latin typeface="Consolas" panose="020B0609020204030204" pitchFamily="49" charset="0"/>
              </a:rPr>
              <a:t>code</a:t>
            </a:r>
            <a:r>
              <a:rPr lang="es-CO" sz="1400" b="0" i="1" dirty="0" smtClean="0">
                <a:solidFill>
                  <a:srgbClr val="444444"/>
                </a:solidFill>
                <a:effectLst/>
                <a:latin typeface="Consolas" panose="020B0609020204030204" pitchFamily="49" charset="0"/>
              </a:rPr>
              <a:t> </a:t>
            </a:r>
            <a:r>
              <a:rPr lang="es-CO" sz="1400" b="0" i="1" dirty="0" err="1" smtClean="0">
                <a:solidFill>
                  <a:srgbClr val="444444"/>
                </a:solidFill>
                <a:effectLst/>
                <a:latin typeface="Consolas" panose="020B0609020204030204" pitchFamily="49" charset="0"/>
              </a:rPr>
              <a:t>lines</a:t>
            </a:r>
            <a:r>
              <a:rPr lang="es-CO" sz="1400" b="0" i="1" dirty="0" smtClean="0">
                <a:solidFill>
                  <a:srgbClr val="444444"/>
                </a:solidFill>
                <a:effectLst/>
                <a:latin typeface="Consolas" panose="020B0609020204030204" pitchFamily="49" charset="0"/>
              </a:rPr>
              <a:t> </a:t>
            </a:r>
          </a:p>
          <a:p>
            <a:r>
              <a:rPr lang="es-CO" sz="1400" b="0" i="1" dirty="0" smtClean="0">
                <a:solidFill>
                  <a:srgbClr val="444444"/>
                </a:solidFill>
                <a:effectLst/>
                <a:latin typeface="Consolas" panose="020B0609020204030204" pitchFamily="49" charset="0"/>
              </a:rPr>
              <a:t>};</a:t>
            </a:r>
            <a:endParaRPr lang="en-GB" sz="1400" dirty="0"/>
          </a:p>
        </p:txBody>
      </p:sp>
      <p:sp>
        <p:nvSpPr>
          <p:cNvPr id="35" name="CuadroTexto 34"/>
          <p:cNvSpPr txBox="1"/>
          <p:nvPr/>
        </p:nvSpPr>
        <p:spPr>
          <a:xfrm>
            <a:off x="10384972" y="5292553"/>
            <a:ext cx="1992086" cy="738664"/>
          </a:xfrm>
          <a:prstGeom prst="rect">
            <a:avLst/>
          </a:prstGeom>
          <a:noFill/>
        </p:spPr>
        <p:txBody>
          <a:bodyPr wrap="square" rtlCol="0">
            <a:spAutoFit/>
          </a:bodyPr>
          <a:lstStyle/>
          <a:p>
            <a:r>
              <a:rPr lang="en-GB" sz="1400" dirty="0" smtClean="0"/>
              <a:t>This is how to Add Methods ones the object is already created</a:t>
            </a:r>
            <a:endParaRPr lang="en-GB" sz="1400" dirty="0"/>
          </a:p>
        </p:txBody>
      </p:sp>
      <p:cxnSp>
        <p:nvCxnSpPr>
          <p:cNvPr id="36" name="Conector recto de flecha 35"/>
          <p:cNvCxnSpPr/>
          <p:nvPr/>
        </p:nvCxnSpPr>
        <p:spPr>
          <a:xfrm flipH="1" flipV="1">
            <a:off x="10199915" y="4864687"/>
            <a:ext cx="642256" cy="4278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Conector recto de flecha 43"/>
          <p:cNvCxnSpPr>
            <a:stCxn id="5" idx="1"/>
          </p:cNvCxnSpPr>
          <p:nvPr/>
        </p:nvCxnSpPr>
        <p:spPr>
          <a:xfrm flipH="1" flipV="1">
            <a:off x="4354286" y="1596614"/>
            <a:ext cx="783772" cy="8828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CuadroTexto 45"/>
          <p:cNvSpPr txBox="1"/>
          <p:nvPr/>
        </p:nvSpPr>
        <p:spPr>
          <a:xfrm>
            <a:off x="2542744" y="803411"/>
            <a:ext cx="1666841" cy="461665"/>
          </a:xfrm>
          <a:prstGeom prst="rect">
            <a:avLst/>
          </a:prstGeom>
          <a:noFill/>
        </p:spPr>
        <p:txBody>
          <a:bodyPr wrap="square" rtlCol="0">
            <a:spAutoFit/>
          </a:bodyPr>
          <a:lstStyle/>
          <a:p>
            <a:r>
              <a:rPr lang="en-GB" sz="1200" dirty="0" smtClean="0"/>
              <a:t>Call an object property and methods</a:t>
            </a:r>
            <a:endParaRPr lang="en-GB" sz="1200" dirty="0"/>
          </a:p>
        </p:txBody>
      </p:sp>
      <p:sp>
        <p:nvSpPr>
          <p:cNvPr id="47" name="Rectángulo 46"/>
          <p:cNvSpPr/>
          <p:nvPr/>
        </p:nvSpPr>
        <p:spPr>
          <a:xfrm>
            <a:off x="1937458" y="1431912"/>
            <a:ext cx="2255336" cy="95152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CuadroTexto 47"/>
          <p:cNvSpPr txBox="1"/>
          <p:nvPr/>
        </p:nvSpPr>
        <p:spPr>
          <a:xfrm>
            <a:off x="1937458" y="1559430"/>
            <a:ext cx="2614962" cy="523220"/>
          </a:xfrm>
          <a:prstGeom prst="rect">
            <a:avLst/>
          </a:prstGeom>
        </p:spPr>
        <p:txBody>
          <a:bodyPr wrap="square">
            <a:spAutoFit/>
          </a:bodyPr>
          <a:lstStyle>
            <a:defPPr>
              <a:defRPr lang="es-CO"/>
            </a:defPPr>
            <a:lvl1pPr>
              <a:defRPr sz="1400" b="0" i="1">
                <a:solidFill>
                  <a:srgbClr val="444444"/>
                </a:solidFill>
                <a:effectLst/>
                <a:latin typeface="Consolas" panose="020B0609020204030204" pitchFamily="49" charset="0"/>
              </a:defRPr>
            </a:lvl1pPr>
          </a:lstStyle>
          <a:p>
            <a:r>
              <a:rPr lang="en-GB" dirty="0" err="1" smtClean="0"/>
              <a:t>Object.property</a:t>
            </a:r>
            <a:r>
              <a:rPr lang="en-GB" dirty="0" smtClean="0"/>
              <a:t>;</a:t>
            </a:r>
          </a:p>
          <a:p>
            <a:r>
              <a:rPr lang="en-GB" dirty="0" err="1" smtClean="0"/>
              <a:t>Object.function</a:t>
            </a:r>
            <a:r>
              <a:rPr lang="en-GB" dirty="0" smtClean="0"/>
              <a:t>();</a:t>
            </a:r>
            <a:endParaRPr lang="en-GB" dirty="0"/>
          </a:p>
        </p:txBody>
      </p:sp>
      <p:sp>
        <p:nvSpPr>
          <p:cNvPr id="49" name="Elipse 48"/>
          <p:cNvSpPr/>
          <p:nvPr/>
        </p:nvSpPr>
        <p:spPr>
          <a:xfrm>
            <a:off x="2513929" y="3424642"/>
            <a:ext cx="291274" cy="291274"/>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2</a:t>
            </a:r>
            <a:endParaRPr lang="en-GB" dirty="0"/>
          </a:p>
        </p:txBody>
      </p:sp>
      <p:sp>
        <p:nvSpPr>
          <p:cNvPr id="50" name="Elipse 49"/>
          <p:cNvSpPr/>
          <p:nvPr/>
        </p:nvSpPr>
        <p:spPr>
          <a:xfrm>
            <a:off x="6396953" y="3424642"/>
            <a:ext cx="291274" cy="291274"/>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2</a:t>
            </a:r>
            <a:endParaRPr lang="en-GB" dirty="0"/>
          </a:p>
        </p:txBody>
      </p:sp>
      <p:pic>
        <p:nvPicPr>
          <p:cNvPr id="37" name="Picture 8" descr="http://i.stack.imgur.com/Mmww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111011" y="5793507"/>
            <a:ext cx="924970" cy="9249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4624979"/>
      </p:ext>
    </p:extLst>
  </p:cSld>
  <p:clrMapOvr>
    <a:masterClrMapping/>
  </p:clrMapOvr>
  <p:timing>
    <p:tnLst>
      <p:par>
        <p:cTn id="1" dur="indefinite" restart="never" nodeType="tmRoot"/>
      </p:par>
    </p:tnLst>
  </p:timing>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55403</TotalTime>
  <Words>8997</Words>
  <Application>Microsoft Macintosh PowerPoint</Application>
  <PresentationFormat>Widescreen</PresentationFormat>
  <Paragraphs>1866</Paragraphs>
  <Slides>211</Slides>
  <Notes>14</Notes>
  <HiddenSlides>2</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211</vt:i4>
      </vt:variant>
    </vt:vector>
  </HeadingPairs>
  <TitlesOfParts>
    <vt:vector size="226" baseType="lpstr">
      <vt:lpstr> ^âTˇ</vt:lpstr>
      <vt:lpstr>Archer Book</vt:lpstr>
      <vt:lpstr>Calibri</vt:lpstr>
      <vt:lpstr>Calibri Light</vt:lpstr>
      <vt:lpstr>Consolas</vt:lpstr>
      <vt:lpstr>Gotham Light</vt:lpstr>
      <vt:lpstr>helvetica</vt:lpstr>
      <vt:lpstr>Helvetica Neue</vt:lpstr>
      <vt:lpstr>Menlo</vt:lpstr>
      <vt:lpstr>Monaco</vt:lpstr>
      <vt:lpstr>Verdana</vt:lpstr>
      <vt:lpstr>Wingdings</vt:lpstr>
      <vt:lpstr>Arial</vt:lpstr>
      <vt:lpstr>Arial</vt:lpstr>
      <vt:lpstr>Tema de Office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Classes</vt:lpstr>
      <vt:lpstr>Resposive web design</vt:lpstr>
      <vt:lpstr>Adobe CC color</vt:lpstr>
      <vt:lpstr>PowerPoint Presentation</vt:lpstr>
      <vt:lpstr>Form, imput element  --- action , type attribute</vt:lpstr>
      <vt:lpstr>Forms – new elements</vt:lpstr>
      <vt:lpstr>&lt;canvas&gt;  and &lt;svg&gt; --- a container for graphics  </vt:lpstr>
      <vt:lpstr>PowerPoint Presentation</vt:lpstr>
      <vt:lpstr>&lt;video&gt;</vt:lpstr>
      <vt:lpstr>&lt;iframe&gt; &lt;embed&gt;  and &lt;object&gt; from plog in or call other html page</vt:lpstr>
      <vt:lpstr>Geo location</vt:lpstr>
      <vt:lpstr>Drag and drop – it is an attribute</vt:lpstr>
      <vt:lpstr>Manifesto Cache is for making webpages that load ofline</vt:lpstr>
      <vt:lpstr>PowerPoint Presentation</vt:lpstr>
      <vt:lpstr>Html events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Css3 – cool and new</vt:lpstr>
      <vt:lpstr>Background image</vt:lpstr>
      <vt:lpstr>Gradients </vt:lpstr>
      <vt:lpstr>Shadows </vt:lpstr>
      <vt:lpstr>Some other text options </vt:lpstr>
      <vt:lpstr>Put different fonts</vt:lpstr>
      <vt:lpstr>Animaitons on css</vt:lpstr>
      <vt:lpstr>Dom</vt:lpstr>
      <vt:lpstr>Github course </vt:lpstr>
      <vt:lpstr>git</vt:lpstr>
      <vt:lpstr>github</vt:lpstr>
      <vt:lpstr>Git hub – conflict resolution</vt:lpstr>
      <vt:lpstr>For other team members to connect to my project</vt:lpstr>
      <vt:lpstr>Add colaborators</vt:lpstr>
      <vt:lpstr>bootstrap</vt:lpstr>
      <vt:lpstr>PowerPoint Presentation</vt:lpstr>
      <vt:lpstr>PowerPoint Presentation</vt:lpstr>
      <vt:lpstr>PowerPoint Presentation</vt:lpstr>
      <vt:lpstr>PowerPoint Presentation</vt:lpstr>
      <vt:lpstr>PowerPoint Presentation</vt:lpstr>
      <vt:lpstr>Bootstrap Jumbotron and Page Header</vt:lpstr>
      <vt:lpstr>PowerPoint Presentation</vt:lpstr>
      <vt:lpstr>Alerts</vt:lpstr>
      <vt:lpstr>PowerPoint Presentation</vt:lpstr>
      <vt:lpstr>PowerPoint Presentation</vt:lpstr>
      <vt:lpstr>PowerPoint Presentation</vt:lpstr>
      <vt:lpstr>PowerPoint Presentation</vt:lpstr>
      <vt:lpstr>List group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Example</vt:lpstr>
      <vt:lpstr>PowerPoint Presentation</vt:lpstr>
      <vt:lpstr>strings</vt:lpstr>
      <vt:lpstr>Operators</vt:lpstr>
      <vt:lpstr>Boolean</vt:lpstr>
      <vt:lpstr>Our first program</vt:lpstr>
      <vt:lpstr>Keywords and reserved words</vt:lpstr>
      <vt:lpstr>Function</vt:lpstr>
      <vt:lpstr>Conditional execution</vt:lpstr>
      <vt:lpstr>While do loops</vt:lpstr>
      <vt:lpstr>For loops</vt:lpstr>
      <vt:lpstr>Value switch</vt:lpstr>
      <vt:lpstr>PowerPoint Presentation</vt:lpstr>
      <vt:lpstr>functions</vt:lpstr>
      <vt:lpstr>Functions – closure</vt:lpstr>
      <vt:lpstr>Function recursion</vt:lpstr>
      <vt:lpstr>functions</vt:lpstr>
      <vt:lpstr>How to access a property and a method</vt:lpstr>
      <vt:lpstr>PowerPoint Presentation</vt:lpstr>
      <vt:lpstr>PowerPoint Presentation</vt:lpstr>
      <vt:lpstr>Mutability</vt:lpstr>
      <vt:lpstr>Looping objects</vt:lpstr>
      <vt:lpstr>Exersices(3)</vt:lpstr>
      <vt:lpstr>The arguments object</vt:lpstr>
      <vt:lpstr>Math object</vt:lpstr>
      <vt:lpstr>The global object</vt:lpstr>
      <vt:lpstr>Example form array to list</vt:lpstr>
      <vt:lpstr>PowerPoint Presentation</vt:lpstr>
      <vt:lpstr>JSON</vt:lpstr>
      <vt:lpstr>Array.map</vt:lpstr>
      <vt:lpstr>Array.filter  -- array.reduce</vt:lpstr>
      <vt:lpstr>JSON reduce</vt:lpstr>
      <vt:lpstr>Blocks</vt:lpstr>
      <vt:lpstr>Reduce exersice</vt:lpstr>
      <vt:lpstr>exersice</vt:lpstr>
      <vt:lpstr>exersice</vt:lpstr>
      <vt:lpstr>Bind method of all functions</vt:lpstr>
      <vt:lpstr>Every and some on array</vt:lpstr>
      <vt:lpstr>PowerPoint Presentation</vt:lpstr>
      <vt:lpstr>Prototype object</vt:lpstr>
      <vt:lpstr>Constructor function</vt:lpstr>
      <vt:lpstr>Properties of the prototype</vt:lpstr>
      <vt:lpstr>Create a object without prototype</vt:lpstr>
      <vt:lpstr>Getters an  setters</vt:lpstr>
      <vt:lpstr>Inheritance --- is a good trick but not he best way</vt:lpstr>
      <vt:lpstr>PowerPoint Presentation</vt:lpstr>
      <vt:lpstr>Strict mode</vt:lpstr>
      <vt:lpstr>Debugging</vt:lpstr>
      <vt:lpstr>Console.log  console.clear</vt:lpstr>
      <vt:lpstr>Throw , try , catch and finally</vt:lpstr>
      <vt:lpstr>Regular expression</vt:lpstr>
      <vt:lpstr>Regular expression</vt:lpstr>
      <vt:lpstr>Reg expresion – exec</vt:lpstr>
      <vt:lpstr>Regular expression – exercise</vt:lpstr>
      <vt:lpstr>Date type</vt:lpstr>
      <vt:lpstr>Choice pattern</vt:lpstr>
      <vt:lpstr>Replace method</vt:lpstr>
      <vt:lpstr>Dynamically creating Regular expressions</vt:lpstr>
      <vt:lpstr>Regular expressions , search</vt:lpstr>
      <vt:lpstr>MODULES</vt:lpstr>
      <vt:lpstr>Modules</vt:lpstr>
      <vt:lpstr>Functions as name space</vt:lpstr>
      <vt:lpstr>Objects as interfaces</vt:lpstr>
      <vt:lpstr>Detaching from the global scope</vt:lpstr>
      <vt:lpstr>PowerPoint Presentation</vt:lpstr>
      <vt:lpstr>Networks protocols – email, messages , files</vt:lpstr>
      <vt:lpstr>PowerPoint Presentation</vt:lpstr>
      <vt:lpstr>&lt;script&gt; </vt:lpstr>
      <vt:lpstr>DOM --- Document object model</vt:lpstr>
      <vt:lpstr>The DOM is a tree and the document. documentElement is the root</vt:lpstr>
      <vt:lpstr>PowerPoint Presentation</vt:lpstr>
      <vt:lpstr>Use of a recursive function to look for a string node with a specific text through all the DOM</vt:lpstr>
      <vt:lpstr>Finding a specific element (3 ways)</vt:lpstr>
      <vt:lpstr>Changing the document</vt:lpstr>
      <vt:lpstr>Creating nodes</vt:lpstr>
      <vt:lpstr>Creating nodes</vt:lpstr>
      <vt:lpstr>Creating nodes</vt:lpstr>
      <vt:lpstr>Access the attributes </vt:lpstr>
      <vt:lpstr>Access the attributes – the Highlighter example </vt:lpstr>
      <vt:lpstr>Access the attributes – the Highlighter example </vt:lpstr>
      <vt:lpstr>PowerPoint Presentation</vt:lpstr>
      <vt:lpstr>DOM STYLING</vt:lpstr>
      <vt:lpstr>DOM with the CSS page</vt:lpstr>
      <vt:lpstr>Query selectors</vt:lpstr>
      <vt:lpstr>Positioning and animating</vt:lpstr>
      <vt:lpstr>Event handler</vt:lpstr>
      <vt:lpstr>Event object and propagation</vt:lpstr>
      <vt:lpstr>Event object and propagation</vt:lpstr>
      <vt:lpstr>Event object and propagation</vt:lpstr>
      <vt:lpstr>Event target attribute</vt:lpstr>
      <vt:lpstr>Key event</vt:lpstr>
      <vt:lpstr>Key event</vt:lpstr>
      <vt:lpstr>Mouse event</vt:lpstr>
      <vt:lpstr>Mouse motion</vt:lpstr>
      <vt:lpstr>PowerPoint Presentation</vt:lpstr>
      <vt:lpstr>PowerPoint Presentation</vt:lpstr>
      <vt:lpstr>Load event</vt:lpstr>
      <vt:lpstr>Setting Timers</vt:lpstr>
      <vt:lpstr>Setting Timers</vt:lpstr>
      <vt:lpstr>Debouncing</vt:lpstr>
      <vt:lpstr>Debouncing</vt:lpstr>
      <vt:lpstr>PowerPoint Presentation</vt:lpstr>
      <vt:lpstr>PowerPoint Presentation</vt:lpstr>
      <vt:lpstr>The game exercise </vt:lpstr>
      <vt:lpstr>Drawing a canvas</vt:lpstr>
      <vt:lpstr>The SVG element</vt:lpstr>
      <vt:lpstr>The Canvas element</vt:lpstr>
      <vt:lpstr>Canvas – lines are a set of instructions of points to connect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Diagram of how JavaScript works</vt:lpstr>
      <vt:lpstr>Diagram of how JavaScript works</vt:lpstr>
      <vt:lpstr>PowerPoint Presentation</vt:lpstr>
      <vt:lpstr>PowerPoint Presentation</vt:lpstr>
      <vt:lpstr>PowerPoint Presentation</vt:lpstr>
      <vt:lpstr>PowerPoint Presentation</vt:lpstr>
      <vt:lpstr>PowerPoint Presentation</vt:lpstr>
      <vt:lpstr>PowerPoint Presentation</vt:lpstr>
      <vt:lpstr>oop</vt:lpstr>
      <vt:lpstr>HEROKU</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Juan David Mendieta</dc:creator>
  <cp:lastModifiedBy>Juan David Mendieta</cp:lastModifiedBy>
  <cp:revision>503</cp:revision>
  <dcterms:created xsi:type="dcterms:W3CDTF">2015-05-31T11:56:34Z</dcterms:created>
  <dcterms:modified xsi:type="dcterms:W3CDTF">2015-08-06T11:51:16Z</dcterms:modified>
</cp:coreProperties>
</file>